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4" r:id="rId1"/>
  </p:sldMasterIdLst>
  <p:notesMasterIdLst>
    <p:notesMasterId r:id="rId37"/>
  </p:notesMasterIdLst>
  <p:handoutMasterIdLst>
    <p:handoutMasterId r:id="rId38"/>
  </p:handoutMasterIdLst>
  <p:sldIdLst>
    <p:sldId id="476" r:id="rId2"/>
    <p:sldId id="471" r:id="rId3"/>
    <p:sldId id="515" r:id="rId4"/>
    <p:sldId id="529" r:id="rId5"/>
    <p:sldId id="530" r:id="rId6"/>
    <p:sldId id="518" r:id="rId7"/>
    <p:sldId id="519" r:id="rId8"/>
    <p:sldId id="503" r:id="rId9"/>
    <p:sldId id="457" r:id="rId10"/>
    <p:sldId id="422" r:id="rId11"/>
    <p:sldId id="480" r:id="rId12"/>
    <p:sldId id="504" r:id="rId13"/>
    <p:sldId id="477" r:id="rId14"/>
    <p:sldId id="505" r:id="rId15"/>
    <p:sldId id="449" r:id="rId16"/>
    <p:sldId id="472" r:id="rId17"/>
    <p:sldId id="507" r:id="rId18"/>
    <p:sldId id="520" r:id="rId19"/>
    <p:sldId id="508" r:id="rId20"/>
    <p:sldId id="510" r:id="rId21"/>
    <p:sldId id="521" r:id="rId22"/>
    <p:sldId id="513" r:id="rId23"/>
    <p:sldId id="514" r:id="rId24"/>
    <p:sldId id="511" r:id="rId25"/>
    <p:sldId id="512" r:id="rId26"/>
    <p:sldId id="526" r:id="rId27"/>
    <p:sldId id="522" r:id="rId28"/>
    <p:sldId id="523" r:id="rId29"/>
    <p:sldId id="527" r:id="rId30"/>
    <p:sldId id="524" r:id="rId31"/>
    <p:sldId id="509" r:id="rId32"/>
    <p:sldId id="488" r:id="rId33"/>
    <p:sldId id="473" r:id="rId34"/>
    <p:sldId id="528" r:id="rId35"/>
    <p:sldId id="486" r:id="rId36"/>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67"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1"/>
            <a:ext cx="188293" cy="27699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defRPr sz="1200"/>
            </a:lvl1pPr>
          </a:lstStyle>
          <a:p>
            <a:pPr>
              <a:defRPr/>
            </a:pPr>
            <a:endParaRPr lang="en-US"/>
          </a:p>
        </p:txBody>
      </p:sp>
      <p:sp>
        <p:nvSpPr>
          <p:cNvPr id="57347" name="Rectangle 3"/>
          <p:cNvSpPr>
            <a:spLocks noGrp="1" noChangeArrowheads="1"/>
          </p:cNvSpPr>
          <p:nvPr>
            <p:ph type="dt" sz="quarter" idx="1"/>
          </p:nvPr>
        </p:nvSpPr>
        <p:spPr bwMode="auto">
          <a:xfrm>
            <a:off x="6609383" y="1"/>
            <a:ext cx="188293" cy="27699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200"/>
            </a:lvl1pPr>
          </a:lstStyle>
          <a:p>
            <a:pPr>
              <a:defRPr/>
            </a:pPr>
            <a:endParaRPr lang="en-US"/>
          </a:p>
        </p:txBody>
      </p:sp>
      <p:sp>
        <p:nvSpPr>
          <p:cNvPr id="57348" name="Rectangle 4"/>
          <p:cNvSpPr>
            <a:spLocks noGrp="1" noChangeArrowheads="1"/>
          </p:cNvSpPr>
          <p:nvPr>
            <p:ph type="ftr" sz="quarter" idx="2"/>
          </p:nvPr>
        </p:nvSpPr>
        <p:spPr bwMode="auto">
          <a:xfrm>
            <a:off x="0" y="9649640"/>
            <a:ext cx="188293" cy="27699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defRPr sz="1200"/>
            </a:lvl1pPr>
          </a:lstStyle>
          <a:p>
            <a:pPr>
              <a:defRPr/>
            </a:pPr>
            <a:endParaRPr lang="en-US"/>
          </a:p>
        </p:txBody>
      </p:sp>
      <p:sp>
        <p:nvSpPr>
          <p:cNvPr id="57349" name="Rectangle 5"/>
          <p:cNvSpPr>
            <a:spLocks noGrp="1" noChangeArrowheads="1"/>
          </p:cNvSpPr>
          <p:nvPr>
            <p:ph type="sldNum" sz="quarter" idx="3"/>
          </p:nvPr>
        </p:nvSpPr>
        <p:spPr bwMode="auto">
          <a:xfrm>
            <a:off x="6418280" y="9649640"/>
            <a:ext cx="379395" cy="27699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r">
              <a:defRPr sz="1200"/>
            </a:lvl1pPr>
          </a:lstStyle>
          <a:p>
            <a:pPr>
              <a:defRPr/>
            </a:pPr>
            <a:fld id="{CAA13AF4-F7EB-4226-BAF0-1CD2164AC842}" type="slidenum">
              <a:rPr lang="en-US"/>
              <a:pPr>
                <a:defRPr/>
              </a:pPr>
              <a:t>‹#›</a:t>
            </a:fld>
            <a:endParaRPr lang="en-US"/>
          </a:p>
        </p:txBody>
      </p:sp>
    </p:spTree>
    <p:extLst>
      <p:ext uri="{BB962C8B-B14F-4D97-AF65-F5344CB8AC3E}">
        <p14:creationId xmlns:p14="http://schemas.microsoft.com/office/powerpoint/2010/main" val="1676660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188293" cy="27699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defRPr sz="1200"/>
            </a:lvl1pPr>
          </a:lstStyle>
          <a:p>
            <a:pPr>
              <a:defRPr/>
            </a:pPr>
            <a:endParaRPr lang="en-US"/>
          </a:p>
        </p:txBody>
      </p:sp>
      <p:sp>
        <p:nvSpPr>
          <p:cNvPr id="83971" name="Rectangle 3"/>
          <p:cNvSpPr>
            <a:spLocks noGrp="1" noChangeArrowheads="1"/>
          </p:cNvSpPr>
          <p:nvPr>
            <p:ph type="dt" idx="1"/>
          </p:nvPr>
        </p:nvSpPr>
        <p:spPr bwMode="auto">
          <a:xfrm>
            <a:off x="6609383" y="1"/>
            <a:ext cx="188293" cy="27699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06357" y="4715153"/>
            <a:ext cx="2722422" cy="123726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9649640"/>
            <a:ext cx="188293" cy="27699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defRPr sz="1200"/>
            </a:lvl1pPr>
          </a:lstStyle>
          <a:p>
            <a:pPr>
              <a:defRPr/>
            </a:pPr>
            <a:endParaRPr lang="en-US"/>
          </a:p>
        </p:txBody>
      </p:sp>
      <p:sp>
        <p:nvSpPr>
          <p:cNvPr id="83975" name="Rectangle 7"/>
          <p:cNvSpPr>
            <a:spLocks noGrp="1" noChangeArrowheads="1"/>
          </p:cNvSpPr>
          <p:nvPr>
            <p:ph type="sldNum" sz="quarter" idx="5"/>
          </p:nvPr>
        </p:nvSpPr>
        <p:spPr bwMode="auto">
          <a:xfrm>
            <a:off x="6418280" y="9649640"/>
            <a:ext cx="379395" cy="27699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r">
              <a:defRPr sz="1200"/>
            </a:lvl1pPr>
          </a:lstStyle>
          <a:p>
            <a:pPr>
              <a:defRPr/>
            </a:pPr>
            <a:fld id="{CD9178B7-4C86-4C33-8281-FDCD8139751C}" type="slidenum">
              <a:rPr lang="en-US"/>
              <a:pPr>
                <a:defRPr/>
              </a:pPr>
              <a:t>‹#›</a:t>
            </a:fld>
            <a:endParaRPr lang="en-US"/>
          </a:p>
        </p:txBody>
      </p:sp>
    </p:spTree>
    <p:extLst>
      <p:ext uri="{BB962C8B-B14F-4D97-AF65-F5344CB8AC3E}">
        <p14:creationId xmlns:p14="http://schemas.microsoft.com/office/powerpoint/2010/main" val="3574646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906357" y="4715154"/>
            <a:ext cx="188293" cy="276999"/>
          </a:xfrm>
          <a:noFill/>
          <a:ln/>
        </p:spPr>
        <p:txBody>
          <a:bodyPr/>
          <a:lstStyle/>
          <a:p>
            <a:endParaRPr lang="en-GB" smtClean="0"/>
          </a:p>
        </p:txBody>
      </p:sp>
      <p:sp>
        <p:nvSpPr>
          <p:cNvPr id="30724" name="Slide Number Placeholder 3"/>
          <p:cNvSpPr>
            <a:spLocks noGrp="1"/>
          </p:cNvSpPr>
          <p:nvPr>
            <p:ph type="sldNum" sz="quarter" idx="5"/>
          </p:nvPr>
        </p:nvSpPr>
        <p:spPr>
          <a:xfrm>
            <a:off x="6522852" y="9649640"/>
            <a:ext cx="274824" cy="276999"/>
          </a:xfrm>
          <a:noFill/>
        </p:spPr>
        <p:txBody>
          <a:bodyPr/>
          <a:lstStyle/>
          <a:p>
            <a:fld id="{94E89547-310B-449F-9E70-AA995948EEB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6522852" y="9649640"/>
            <a:ext cx="274824" cy="276999"/>
          </a:xfrm>
          <a:noFill/>
        </p:spPr>
        <p:txBody>
          <a:bodyPr/>
          <a:lstStyle/>
          <a:p>
            <a:fld id="{EDFB740F-6F3F-4F67-BDA2-0CC75A3E02E6}" type="slidenum">
              <a:rPr lang="en-US" smtClean="0"/>
              <a:pPr/>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06357" y="4715154"/>
            <a:ext cx="188293" cy="276999"/>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xfrm>
            <a:off x="6522852" y="9649640"/>
            <a:ext cx="274824" cy="276999"/>
          </a:xfrm>
          <a:noFill/>
        </p:spPr>
        <p:txBody>
          <a:bodyPr/>
          <a:lstStyle/>
          <a:p>
            <a:fld id="{2A3B1231-665F-45F1-84C5-D9718AD788EF}" type="slidenum">
              <a:rPr lang="en-US" smtClean="0"/>
              <a:pPr/>
              <a:t>10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06357" y="4715154"/>
            <a:ext cx="188293" cy="276999"/>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6454504" y="9649640"/>
            <a:ext cx="343171" cy="276999"/>
          </a:xfrm>
          <a:noFill/>
        </p:spPr>
        <p:txBody>
          <a:bodyPr/>
          <a:lstStyle/>
          <a:p>
            <a:fld id="{76635A84-67CE-49A7-8DD0-C78C58AB1A40}" type="slidenum">
              <a:rPr lang="en-US" smtClean="0"/>
              <a:pPr/>
              <a:t>15</a:t>
            </a:fld>
            <a:endParaRPr lang="en-US" smtClean="0"/>
          </a:p>
        </p:txBody>
      </p:sp>
      <p:sp>
        <p:nvSpPr>
          <p:cNvPr id="37891" name="Rectangle 2"/>
          <p:cNvSpPr>
            <a:spLocks noGrp="1" noRot="1" noChangeAspect="1" noChangeArrowheads="1" noTextEdit="1"/>
          </p:cNvSpPr>
          <p:nvPr>
            <p:ph type="sldImg"/>
          </p:nvPr>
        </p:nvSpPr>
        <p:spPr>
          <a:xfrm>
            <a:off x="903288" y="731838"/>
            <a:ext cx="4991100" cy="3743325"/>
          </a:xfrm>
          <a:ln/>
        </p:spPr>
      </p:sp>
      <p:sp>
        <p:nvSpPr>
          <p:cNvPr id="37892" name="Rectangle 3"/>
          <p:cNvSpPr>
            <a:spLocks noGrp="1" noChangeArrowheads="1"/>
          </p:cNvSpPr>
          <p:nvPr>
            <p:ph type="body" idx="1"/>
          </p:nvPr>
        </p:nvSpPr>
        <p:spPr>
          <a:xfrm>
            <a:off x="885901" y="4720325"/>
            <a:ext cx="188293" cy="276999"/>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5985AFAD-9CC3-4228-A9E3-A617E975FD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68AA3327-ED14-471F-9DBF-E391F2EAFC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D08FEB25-A226-4CA6-A3F8-735AE29389F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5950"/>
            <a:ext cx="8178800" cy="4171950"/>
          </a:xfrm>
        </p:spPr>
        <p:txBody>
          <a:bodyPr>
            <a:normAutofit/>
          </a:bodyPr>
          <a:lstStyle/>
          <a:p>
            <a:pPr lvl="0"/>
            <a:endParaRPr lang="en-US" noProof="0" smtClean="0"/>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13A78DDA-4629-4362-AFA3-DF8D6B834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5194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00808"/>
            <a:ext cx="8229600" cy="4392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60C0F6CE-4276-4C6F-A54B-E10DC1CE96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9A986708-CBE8-4456-875D-3401C8D17F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B98A00FD-F6CD-4165-82CF-1703A2748B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6640A75B-8026-4C75-8F1F-636289022B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D5847FFE-0A90-409C-A013-46DDE27129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4B7EF00-1D47-48D8-AC38-56E3932CCB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53B3782-002A-4894-ABC2-3CA538F26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a:prstGeom prst="rect">
            <a:avLst/>
          </a:prstGeom>
        </p:spPr>
        <p:txBody>
          <a:bodyPr/>
          <a:lstStyle>
            <a:lvl1pPr>
              <a:defRPr/>
            </a:lvl1pPr>
          </a:lstStyle>
          <a:p>
            <a:pPr>
              <a:defRPr/>
            </a:pPr>
            <a:fld id="{3964D80E-15D6-402E-8421-769281E65D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3510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Footer Placeholder 21"/>
          <p:cNvSpPr>
            <a:spLocks noGrp="1"/>
          </p:cNvSpPr>
          <p:nvPr>
            <p:ph type="ftr" sz="quarter" idx="3"/>
          </p:nvPr>
        </p:nvSpPr>
        <p:spPr>
          <a:xfrm>
            <a:off x="539552" y="5949280"/>
            <a:ext cx="8280920" cy="720080"/>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30" r:id="rId1"/>
    <p:sldLayoutId id="2147483821" r:id="rId2"/>
    <p:sldLayoutId id="2147483831" r:id="rId3"/>
    <p:sldLayoutId id="2147483822" r:id="rId4"/>
    <p:sldLayoutId id="2147483823" r:id="rId5"/>
    <p:sldLayoutId id="2147483824" r:id="rId6"/>
    <p:sldLayoutId id="2147483825" r:id="rId7"/>
    <p:sldLayoutId id="2147483826" r:id="rId8"/>
    <p:sldLayoutId id="2147483832" r:id="rId9"/>
    <p:sldLayoutId id="2147483827" r:id="rId10"/>
    <p:sldLayoutId id="2147483828" r:id="rId11"/>
    <p:sldLayoutId id="2147483829"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rd.york.ac.uk/" TargetMode="External"/><Relationship Id="rId2" Type="http://schemas.openxmlformats.org/officeDocument/2006/relationships/hyperlink" Target="http://www.thecochranelibrary.com/" TargetMode="External"/><Relationship Id="rId1" Type="http://schemas.openxmlformats.org/officeDocument/2006/relationships/slideLayout" Target="../slideLayouts/slideLayout2.xml"/><Relationship Id="rId4" Type="http://schemas.openxmlformats.org/officeDocument/2006/relationships/hyperlink" Target="http://www.eppi.ioe.ac.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quator-network.org/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rd.york.ac.uk/PROSPER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p:txBody>
          <a:bodyPr/>
          <a:lstStyle/>
          <a:p>
            <a:pPr eaLnBrk="1" fontAlgn="auto" hangingPunct="1">
              <a:spcAft>
                <a:spcPts val="0"/>
              </a:spcAft>
              <a:defRPr/>
            </a:pPr>
            <a:r>
              <a:rPr lang="en-GB" smtClean="0"/>
              <a:t>Systematic Reviews</a:t>
            </a:r>
          </a:p>
        </p:txBody>
      </p:sp>
      <p:sp>
        <p:nvSpPr>
          <p:cNvPr id="5123" name="Subtitle 4"/>
          <p:cNvSpPr>
            <a:spLocks noGrp="1"/>
          </p:cNvSpPr>
          <p:nvPr>
            <p:ph type="subTitle" idx="1"/>
          </p:nvPr>
        </p:nvSpPr>
        <p:spPr>
          <a:xfrm>
            <a:off x="533400" y="3228975"/>
            <a:ext cx="7854950" cy="1752600"/>
          </a:xfrm>
        </p:spPr>
        <p:txBody>
          <a:bodyPr/>
          <a:lstStyle/>
          <a:p>
            <a:pPr marR="0" eaLnBrk="1" hangingPunct="1"/>
            <a:r>
              <a:rPr lang="en-GB" dirty="0" smtClean="0"/>
              <a:t>Dr Sharon Mickan</a:t>
            </a:r>
          </a:p>
          <a:p>
            <a:pPr marR="0" eaLnBrk="1" hangingPunct="1"/>
            <a:r>
              <a:rPr lang="en-GB" sz="2400" dirty="0" smtClean="0"/>
              <a:t>Centre for Evidence-based Medicine </a:t>
            </a:r>
          </a:p>
          <a:p>
            <a:pPr marR="0" eaLnBrk="1" hangingPunct="1"/>
            <a:r>
              <a:rPr lang="en-GB" sz="2400" dirty="0" smtClean="0"/>
              <a:t>University of Oxford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90" y="5589240"/>
            <a:ext cx="8433767" cy="113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4850"/>
            <a:ext cx="8229600" cy="707926"/>
          </a:xfrm>
        </p:spPr>
        <p:txBody>
          <a:bodyPr/>
          <a:lstStyle/>
          <a:p>
            <a:pPr eaLnBrk="1" hangingPunct="1"/>
            <a:r>
              <a:rPr lang="en-GB" sz="3600" dirty="0" smtClean="0"/>
              <a:t>Narrative vs systematic review</a:t>
            </a:r>
            <a:endParaRPr lang="en-US" sz="3600" dirty="0" smtClean="0"/>
          </a:p>
        </p:txBody>
      </p:sp>
      <p:sp>
        <p:nvSpPr>
          <p:cNvPr id="8195" name="Rectangle 3"/>
          <p:cNvSpPr>
            <a:spLocks noGrp="1" noChangeArrowheads="1"/>
          </p:cNvSpPr>
          <p:nvPr>
            <p:ph sz="half" idx="1"/>
          </p:nvPr>
        </p:nvSpPr>
        <p:spPr>
          <a:xfrm>
            <a:off x="323528" y="1556792"/>
            <a:ext cx="4013200" cy="4171950"/>
          </a:xfrm>
        </p:spPr>
        <p:txBody>
          <a:bodyPr/>
          <a:lstStyle/>
          <a:p>
            <a:pPr marL="0" indent="0" eaLnBrk="1" hangingPunct="1">
              <a:buNone/>
            </a:pPr>
            <a:r>
              <a:rPr lang="en-GB" b="1" dirty="0" smtClean="0">
                <a:solidFill>
                  <a:srgbClr val="0070C0"/>
                </a:solidFill>
              </a:rPr>
              <a:t>Narrative</a:t>
            </a:r>
          </a:p>
          <a:p>
            <a:pPr lvl="1" eaLnBrk="1" hangingPunct="1"/>
            <a:r>
              <a:rPr lang="en-GB" dirty="0" smtClean="0"/>
              <a:t>Many questions</a:t>
            </a:r>
          </a:p>
          <a:p>
            <a:pPr lvl="1" eaLnBrk="1" hangingPunct="1"/>
            <a:r>
              <a:rPr lang="en-GB" dirty="0" smtClean="0"/>
              <a:t>No search methods</a:t>
            </a:r>
          </a:p>
          <a:p>
            <a:pPr lvl="1" eaLnBrk="1" hangingPunct="1"/>
            <a:r>
              <a:rPr lang="en-GB" dirty="0" smtClean="0"/>
              <a:t>No inclusion criteria</a:t>
            </a:r>
          </a:p>
          <a:p>
            <a:pPr lvl="1" eaLnBrk="1" hangingPunct="1"/>
            <a:r>
              <a:rPr lang="en-GB" dirty="0" smtClean="0"/>
              <a:t>No combining studies</a:t>
            </a:r>
          </a:p>
          <a:p>
            <a:pPr lvl="1" eaLnBrk="1" hangingPunct="1"/>
            <a:r>
              <a:rPr lang="en-GB" dirty="0" smtClean="0"/>
              <a:t>Prone to random and systematic error</a:t>
            </a:r>
          </a:p>
          <a:p>
            <a:pPr lvl="1" eaLnBrk="1" hangingPunct="1"/>
            <a:r>
              <a:rPr lang="en-GB" dirty="0" smtClean="0"/>
              <a:t>Provide conflicting summaries</a:t>
            </a:r>
            <a:endParaRPr lang="en-US" dirty="0" smtClean="0"/>
          </a:p>
        </p:txBody>
      </p:sp>
      <p:sp>
        <p:nvSpPr>
          <p:cNvPr id="8196" name="Rectangle 4"/>
          <p:cNvSpPr>
            <a:spLocks noGrp="1" noChangeArrowheads="1"/>
          </p:cNvSpPr>
          <p:nvPr>
            <p:ph sz="half" idx="2"/>
          </p:nvPr>
        </p:nvSpPr>
        <p:spPr>
          <a:xfrm>
            <a:off x="4664075" y="1556792"/>
            <a:ext cx="4197350" cy="4171950"/>
          </a:xfrm>
        </p:spPr>
        <p:txBody>
          <a:bodyPr/>
          <a:lstStyle/>
          <a:p>
            <a:pPr marL="0" indent="0" eaLnBrk="1" hangingPunct="1">
              <a:buNone/>
            </a:pPr>
            <a:r>
              <a:rPr lang="en-GB" b="1" dirty="0" smtClean="0">
                <a:solidFill>
                  <a:srgbClr val="0070C0"/>
                </a:solidFill>
              </a:rPr>
              <a:t>Systematic</a:t>
            </a:r>
          </a:p>
          <a:p>
            <a:pPr lvl="1" eaLnBrk="1" hangingPunct="1"/>
            <a:r>
              <a:rPr lang="en-GB" dirty="0" smtClean="0"/>
              <a:t>One question</a:t>
            </a:r>
          </a:p>
          <a:p>
            <a:pPr lvl="1" eaLnBrk="1" hangingPunct="1"/>
            <a:r>
              <a:rPr lang="en-GB" dirty="0" smtClean="0"/>
              <a:t>Explicit search</a:t>
            </a:r>
          </a:p>
          <a:p>
            <a:pPr lvl="2" eaLnBrk="1" hangingPunct="1"/>
            <a:r>
              <a:rPr lang="en-GB" dirty="0" smtClean="0"/>
              <a:t>Reproducible</a:t>
            </a:r>
          </a:p>
          <a:p>
            <a:pPr lvl="1" eaLnBrk="1" hangingPunct="1"/>
            <a:r>
              <a:rPr lang="en-GB" dirty="0" smtClean="0"/>
              <a:t>Explicit inclusion criteria</a:t>
            </a:r>
          </a:p>
          <a:p>
            <a:pPr lvl="1" eaLnBrk="1" hangingPunct="1"/>
            <a:r>
              <a:rPr lang="en-GB" dirty="0" smtClean="0"/>
              <a:t>Combine study results</a:t>
            </a:r>
            <a:br>
              <a:rPr lang="en-GB" dirty="0" smtClean="0"/>
            </a:br>
            <a:r>
              <a:rPr lang="en-GB" dirty="0" smtClean="0"/>
              <a:t>(meta-analysis)</a:t>
            </a:r>
          </a:p>
          <a:p>
            <a:pPr lvl="1" eaLnBrk="1" hangingPunct="1"/>
            <a:endParaRPr lang="en-US" dirty="0" smtClean="0"/>
          </a:p>
        </p:txBody>
      </p:sp>
      <p:sp>
        <p:nvSpPr>
          <p:cNvPr id="8197" name="TextBox 4"/>
          <p:cNvSpPr txBox="1">
            <a:spLocks noChangeArrowheads="1"/>
          </p:cNvSpPr>
          <p:nvPr/>
        </p:nvSpPr>
        <p:spPr bwMode="auto">
          <a:xfrm>
            <a:off x="1403350" y="5876925"/>
            <a:ext cx="6521450" cy="461963"/>
          </a:xfrm>
          <a:prstGeom prst="rect">
            <a:avLst/>
          </a:prstGeom>
          <a:noFill/>
          <a:ln w="9525">
            <a:noFill/>
            <a:miter lim="800000"/>
            <a:headEnd/>
            <a:tailEnd/>
          </a:ln>
        </p:spPr>
        <p:txBody>
          <a:bodyPr>
            <a:spAutoFit/>
          </a:bodyPr>
          <a:lstStyle/>
          <a:p>
            <a:r>
              <a:rPr lang="en-GB" sz="2400" b="1"/>
              <a:t>WHY do we need Systematic Reviews?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GB" dirty="0" smtClean="0"/>
              <a:t>Benefits of systematic reviews </a:t>
            </a:r>
          </a:p>
        </p:txBody>
      </p:sp>
      <p:sp>
        <p:nvSpPr>
          <p:cNvPr id="9219" name="Content Placeholder 5"/>
          <p:cNvSpPr>
            <a:spLocks noGrp="1"/>
          </p:cNvSpPr>
          <p:nvPr>
            <p:ph idx="1"/>
          </p:nvPr>
        </p:nvSpPr>
        <p:spPr/>
        <p:txBody>
          <a:bodyPr/>
          <a:lstStyle/>
          <a:p>
            <a:r>
              <a:rPr lang="en-GB" dirty="0" smtClean="0"/>
              <a:t>Up to date resource for clinicians</a:t>
            </a:r>
          </a:p>
          <a:p>
            <a:r>
              <a:rPr lang="en-GB" dirty="0" smtClean="0"/>
              <a:t>Starting point for clinical guidelines</a:t>
            </a:r>
          </a:p>
          <a:p>
            <a:r>
              <a:rPr lang="en-GB" dirty="0" smtClean="0"/>
              <a:t>Policy guidance</a:t>
            </a:r>
          </a:p>
          <a:p>
            <a:r>
              <a:rPr lang="en-GB" dirty="0" smtClean="0"/>
              <a:t>Basis for new primary research</a:t>
            </a:r>
          </a:p>
          <a:p>
            <a:pPr lvl="1"/>
            <a:r>
              <a:rPr lang="en-GB" dirty="0" smtClean="0"/>
              <a:t>Important for grant funding bodies</a:t>
            </a:r>
          </a:p>
          <a:p>
            <a:r>
              <a:rPr lang="en-GB" dirty="0" smtClean="0"/>
              <a:t>Management guidance</a:t>
            </a:r>
          </a:p>
          <a:p>
            <a:endParaRPr lang="en-GB" dirty="0" smtClean="0"/>
          </a:p>
          <a:p>
            <a:r>
              <a:rPr lang="en-GB" dirty="0" smtClean="0"/>
              <a:t>Research training tool???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Resources</a:t>
            </a:r>
            <a:endParaRPr lang="en-GB" dirty="0"/>
          </a:p>
        </p:txBody>
      </p:sp>
      <p:sp>
        <p:nvSpPr>
          <p:cNvPr id="3" name="Content Placeholder 2"/>
          <p:cNvSpPr>
            <a:spLocks noGrp="1"/>
          </p:cNvSpPr>
          <p:nvPr>
            <p:ph idx="1"/>
          </p:nvPr>
        </p:nvSpPr>
        <p:spPr/>
        <p:txBody>
          <a:bodyPr/>
          <a:lstStyle/>
          <a:p>
            <a:r>
              <a:rPr lang="en-GB" dirty="0" smtClean="0"/>
              <a:t>The Cochrane Collaboration </a:t>
            </a:r>
            <a:r>
              <a:rPr lang="en-GB" sz="2000" dirty="0" smtClean="0">
                <a:hlinkClick r:id="rId2"/>
              </a:rPr>
              <a:t>www.thecochranelibrary.com/</a:t>
            </a:r>
            <a:endParaRPr lang="en-GB" dirty="0" smtClean="0"/>
          </a:p>
          <a:p>
            <a:pPr lvl="1"/>
            <a:r>
              <a:rPr lang="en-GB" dirty="0" smtClean="0"/>
              <a:t>Cochrane Handbook for Systematic Reviews of Interventions (version 5 updated March 2011)</a:t>
            </a:r>
          </a:p>
          <a:p>
            <a:r>
              <a:rPr lang="en-GB" dirty="0" smtClean="0"/>
              <a:t>CRD </a:t>
            </a:r>
            <a:r>
              <a:rPr lang="en-GB" sz="1800" dirty="0" smtClean="0">
                <a:hlinkClick r:id="rId3"/>
              </a:rPr>
              <a:t>www.crd.york.ac.uk/</a:t>
            </a:r>
            <a:endParaRPr lang="en-GB" sz="1800" dirty="0" smtClean="0"/>
          </a:p>
          <a:p>
            <a:pPr lvl="1"/>
            <a:r>
              <a:rPr lang="en-GB" dirty="0" smtClean="0"/>
              <a:t>The Centre for Reviews and Dissemination is a department of the University of York and is part of the National Institute for Health Research</a:t>
            </a:r>
          </a:p>
          <a:p>
            <a:r>
              <a:rPr lang="en-GB" dirty="0" smtClean="0"/>
              <a:t>EPPI-Centre </a:t>
            </a:r>
            <a:r>
              <a:rPr lang="en-GB" sz="2000" u="sng" dirty="0" smtClean="0">
                <a:hlinkClick r:id="rId4"/>
              </a:rPr>
              <a:t>www.eppi.ioe.ac.uk/</a:t>
            </a:r>
            <a:endParaRPr lang="en-GB" sz="2000" u="sng" dirty="0" smtClean="0"/>
          </a:p>
          <a:p>
            <a:pPr lvl="1"/>
            <a:r>
              <a:rPr lang="en-GB" dirty="0" smtClean="0"/>
              <a:t>The Evidence for Policy and Practice Information and Co-ordinating Centre, Social Science Research Unit,  Institute of Education, University of London.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dirty="0" smtClean="0"/>
              <a:t>Steps of </a:t>
            </a:r>
            <a:r>
              <a:rPr lang="en-GB" dirty="0" smtClean="0"/>
              <a:t>a </a:t>
            </a:r>
            <a:r>
              <a:rPr lang="en-GB" dirty="0" smtClean="0"/>
              <a:t>systematic review </a:t>
            </a:r>
            <a:endParaRPr lang="en-GB" dirty="0" smtClean="0"/>
          </a:p>
        </p:txBody>
      </p:sp>
      <p:sp>
        <p:nvSpPr>
          <p:cNvPr id="15363" name="Content Placeholder 2"/>
          <p:cNvSpPr>
            <a:spLocks noGrp="1"/>
          </p:cNvSpPr>
          <p:nvPr>
            <p:ph idx="1"/>
          </p:nvPr>
        </p:nvSpPr>
        <p:spPr/>
        <p:txBody>
          <a:bodyPr/>
          <a:lstStyle/>
          <a:p>
            <a:pPr marL="514350" indent="-514350" eaLnBrk="1" hangingPunct="1">
              <a:buFont typeface="Arial Black" pitchFamily="34" charset="0"/>
              <a:buAutoNum type="arabicPeriod"/>
            </a:pPr>
            <a:r>
              <a:rPr lang="en-GB" dirty="0" smtClean="0"/>
              <a:t>Clear answerable question</a:t>
            </a:r>
          </a:p>
          <a:p>
            <a:pPr marL="514350" indent="-514350" eaLnBrk="1" hangingPunct="1">
              <a:buFont typeface="Arial Black" pitchFamily="34" charset="0"/>
              <a:buAutoNum type="arabicPeriod"/>
            </a:pPr>
            <a:r>
              <a:rPr lang="en-GB" dirty="0" smtClean="0"/>
              <a:t>Reproducible search strategy</a:t>
            </a:r>
          </a:p>
          <a:p>
            <a:pPr marL="514350" indent="-514350" eaLnBrk="1" hangingPunct="1">
              <a:buFont typeface="Arial Black" pitchFamily="34" charset="0"/>
              <a:buAutoNum type="arabicPeriod"/>
            </a:pPr>
            <a:r>
              <a:rPr lang="en-GB" dirty="0" smtClean="0"/>
              <a:t>Assessment of literature quality</a:t>
            </a:r>
          </a:p>
          <a:p>
            <a:pPr marL="514350" indent="-514350" eaLnBrk="1" hangingPunct="1">
              <a:buFont typeface="Arial Black" pitchFamily="34" charset="0"/>
              <a:buAutoNum type="arabicPeriod"/>
            </a:pPr>
            <a:r>
              <a:rPr lang="en-GB" dirty="0" smtClean="0"/>
              <a:t>Summary of the evidence</a:t>
            </a:r>
          </a:p>
          <a:p>
            <a:pPr marL="514350" indent="-514350" eaLnBrk="1" hangingPunct="1">
              <a:buFont typeface="Arial Black" pitchFamily="34" charset="0"/>
              <a:buAutoNum type="arabicPeriod"/>
            </a:pPr>
            <a:r>
              <a:rPr lang="en-GB" dirty="0" smtClean="0"/>
              <a:t>Statistical, sensitivity analyses</a:t>
            </a:r>
          </a:p>
          <a:p>
            <a:pPr marL="514350" indent="-514350" eaLnBrk="1" hangingPunct="1">
              <a:buFont typeface="Arial Black" pitchFamily="34" charset="0"/>
              <a:buAutoNum type="arabicPeriod"/>
            </a:pPr>
            <a:r>
              <a:rPr lang="en-GB" dirty="0" smtClean="0"/>
              <a:t>Interpretation </a:t>
            </a:r>
          </a:p>
          <a:p>
            <a:pPr marL="514350" indent="-514350" eaLnBrk="1" hangingPunct="1">
              <a:buFont typeface="Arial Black" pitchFamily="34" charset="0"/>
              <a:buAutoNum type="arabicPeriod"/>
            </a:pPr>
            <a:r>
              <a:rPr lang="en-GB" dirty="0" smtClean="0"/>
              <a:t>Conclusions, recommendations</a:t>
            </a:r>
          </a:p>
          <a:p>
            <a:pPr marL="514350" indent="-514350" eaLnBrk="1" hangingPunct="1">
              <a:buFont typeface="Arial Black" pitchFamily="34" charset="0"/>
              <a:buAutoNum type="arabicPeriod"/>
            </a:pPr>
            <a:r>
              <a:rPr lang="en-GB" dirty="0" smtClean="0"/>
              <a:t>Published protocol and review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systematic review</a:t>
            </a:r>
            <a:endParaRPr lang="en-GB" dirty="0"/>
          </a:p>
        </p:txBody>
      </p:sp>
      <p:sp>
        <p:nvSpPr>
          <p:cNvPr id="3" name="Content Placeholder 2"/>
          <p:cNvSpPr>
            <a:spLocks noGrp="1"/>
          </p:cNvSpPr>
          <p:nvPr>
            <p:ph idx="1"/>
          </p:nvPr>
        </p:nvSpPr>
        <p:spPr/>
        <p:txBody>
          <a:bodyPr/>
          <a:lstStyle/>
          <a:p>
            <a:r>
              <a:rPr lang="en-GB" dirty="0" smtClean="0"/>
              <a:t>Different research questions require different study designs </a:t>
            </a:r>
            <a:r>
              <a:rPr lang="en-GB" dirty="0" smtClean="0">
                <a:sym typeface="Wingdings" pitchFamily="2" charset="2"/>
              </a:rPr>
              <a:t></a:t>
            </a:r>
            <a:r>
              <a:rPr lang="en-GB" dirty="0" smtClean="0"/>
              <a:t>generate different types of review</a:t>
            </a:r>
          </a:p>
          <a:p>
            <a:r>
              <a:rPr lang="en-GB" dirty="0" smtClean="0"/>
              <a:t>Variations occur in</a:t>
            </a:r>
          </a:p>
          <a:p>
            <a:pPr lvl="1"/>
            <a:r>
              <a:rPr lang="en-GB" dirty="0" smtClean="0"/>
              <a:t>Research questions asked</a:t>
            </a:r>
          </a:p>
          <a:p>
            <a:pPr lvl="1"/>
            <a:r>
              <a:rPr lang="en-GB" dirty="0" smtClean="0"/>
              <a:t>Primary study designs included</a:t>
            </a:r>
          </a:p>
          <a:p>
            <a:pPr lvl="1"/>
            <a:r>
              <a:rPr lang="en-GB" dirty="0" smtClean="0"/>
              <a:t>Methods for synthesis</a:t>
            </a:r>
          </a:p>
          <a:p>
            <a:pPr lvl="1"/>
            <a:r>
              <a:rPr lang="en-GB" dirty="0" smtClean="0"/>
              <a:t>Approaches to being systematic</a:t>
            </a:r>
          </a:p>
          <a:p>
            <a:pPr lvl="1"/>
            <a:r>
              <a:rPr lang="en-GB" dirty="0" smtClean="0"/>
              <a:t>Types of evidence included</a:t>
            </a:r>
          </a:p>
          <a:p>
            <a:pPr lvl="1"/>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3600" smtClean="0"/>
              <a:t>Best evidence for different questions</a:t>
            </a:r>
            <a:endParaRPr lang="en-US" sz="3600" smtClean="0"/>
          </a:p>
        </p:txBody>
      </p:sp>
      <p:graphicFrame>
        <p:nvGraphicFramePr>
          <p:cNvPr id="300035" name="Group 3"/>
          <p:cNvGraphicFramePr>
            <a:graphicFrameLocks noGrp="1"/>
          </p:cNvGraphicFramePr>
          <p:nvPr>
            <p:ph type="tbl" idx="1"/>
            <p:extLst>
              <p:ext uri="{D42A27DB-BD31-4B8C-83A1-F6EECF244321}">
                <p14:modId xmlns:p14="http://schemas.microsoft.com/office/powerpoint/2010/main" val="1094189462"/>
              </p:ext>
            </p:extLst>
          </p:nvPr>
        </p:nvGraphicFramePr>
        <p:xfrm>
          <a:off x="971600" y="1844824"/>
          <a:ext cx="6943725" cy="3128964"/>
        </p:xfrm>
        <a:graphic>
          <a:graphicData uri="http://schemas.openxmlformats.org/drawingml/2006/table">
            <a:tbl>
              <a:tblPr/>
              <a:tblGrid>
                <a:gridCol w="2374900"/>
                <a:gridCol w="2305050"/>
                <a:gridCol w="2263775"/>
              </a:tblGrid>
              <a:tr h="10429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0" u="none" strike="noStrike" cap="none" normalizeH="0" baseline="0" dirty="0" smtClean="0">
                          <a:ln>
                            <a:noFill/>
                          </a:ln>
                          <a:solidFill>
                            <a:schemeClr val="tx1"/>
                          </a:solidFill>
                          <a:effectLst/>
                          <a:latin typeface="Tahoma" pitchFamily="34" charset="0"/>
                        </a:rPr>
                        <a:t>Treatment</a:t>
                      </a:r>
                      <a:endParaRPr kumimoji="1"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0" u="none" strike="noStrike" cap="none" normalizeH="0" baseline="0" smtClean="0">
                          <a:ln>
                            <a:noFill/>
                          </a:ln>
                          <a:solidFill>
                            <a:schemeClr val="tx1"/>
                          </a:solidFill>
                          <a:effectLst/>
                          <a:latin typeface="Tahoma" pitchFamily="34" charset="0"/>
                        </a:rPr>
                        <a:t>Prognosis</a:t>
                      </a:r>
                      <a:endParaRPr kumimoji="1"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800" b="0" i="0" u="none" strike="noStrike" cap="none" normalizeH="0" baseline="0" dirty="0" smtClean="0">
                          <a:ln>
                            <a:noFill/>
                          </a:ln>
                          <a:solidFill>
                            <a:schemeClr val="tx1"/>
                          </a:solidFill>
                          <a:effectLst/>
                          <a:latin typeface="Tahoma" pitchFamily="34" charset="0"/>
                        </a:rPr>
                        <a:t>Particular perspective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1" u="none" strike="noStrike" cap="none" normalizeH="0" baseline="0" smtClean="0">
                          <a:ln>
                            <a:noFill/>
                          </a:ln>
                          <a:solidFill>
                            <a:schemeClr val="tx1"/>
                          </a:solidFill>
                          <a:effectLst/>
                          <a:latin typeface="Tahoma" pitchFamily="34" charset="0"/>
                        </a:rPr>
                        <a:t>Systematic Review of …</a:t>
                      </a:r>
                      <a:endParaRPr kumimoji="1" lang="en-US" sz="2800" b="0" i="1"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1" u="none" strike="noStrike" cap="none" normalizeH="0" baseline="0" smtClean="0">
                          <a:ln>
                            <a:noFill/>
                          </a:ln>
                          <a:solidFill>
                            <a:schemeClr val="tx1"/>
                          </a:solidFill>
                          <a:effectLst/>
                          <a:latin typeface="Tahoma" pitchFamily="34" charset="0"/>
                        </a:rPr>
                        <a:t>Systematic Review of …</a:t>
                      </a:r>
                      <a:endParaRPr kumimoji="1"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1" u="none" strike="noStrike" cap="none" normalizeH="0" baseline="0" smtClean="0">
                          <a:ln>
                            <a:noFill/>
                          </a:ln>
                          <a:solidFill>
                            <a:schemeClr val="tx1"/>
                          </a:solidFill>
                          <a:effectLst/>
                          <a:latin typeface="Tahoma" pitchFamily="34" charset="0"/>
                        </a:rPr>
                        <a:t>Systematic Review of …</a:t>
                      </a:r>
                      <a:endParaRPr kumimoji="1"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0" u="none" strike="noStrike" cap="none" normalizeH="0" baseline="0" dirty="0" smtClean="0">
                          <a:ln>
                            <a:noFill/>
                          </a:ln>
                          <a:solidFill>
                            <a:schemeClr val="tx1"/>
                          </a:solidFill>
                          <a:effectLst/>
                          <a:latin typeface="Tahoma" pitchFamily="34" charset="0"/>
                        </a:rPr>
                        <a:t>Randomised trials</a:t>
                      </a:r>
                      <a:endParaRPr kumimoji="1"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GB" sz="2800" b="0" i="0" u="none" strike="noStrike" cap="none" normalizeH="0" baseline="0" dirty="0" smtClean="0">
                          <a:ln>
                            <a:noFill/>
                          </a:ln>
                          <a:solidFill>
                            <a:schemeClr val="tx1"/>
                          </a:solidFill>
                          <a:effectLst/>
                          <a:latin typeface="Tahoma" pitchFamily="34" charset="0"/>
                        </a:rPr>
                        <a:t>Inception Cohorts</a:t>
                      </a:r>
                      <a:endParaRPr kumimoji="1"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800" b="0" i="0" u="none" strike="noStrike" cap="none" normalizeH="0" baseline="0" dirty="0" smtClean="0">
                          <a:ln>
                            <a:noFill/>
                          </a:ln>
                          <a:solidFill>
                            <a:schemeClr val="tx1"/>
                          </a:solidFill>
                          <a:effectLst/>
                          <a:latin typeface="Tahoma" pitchFamily="34" charset="0"/>
                        </a:rPr>
                        <a:t>Qualitative studies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dirty="0" smtClean="0"/>
              <a:t>Types of Systematic Reviews</a:t>
            </a:r>
          </a:p>
        </p:txBody>
      </p:sp>
      <p:sp>
        <p:nvSpPr>
          <p:cNvPr id="23555" name="Content Placeholder 2"/>
          <p:cNvSpPr>
            <a:spLocks noGrp="1"/>
          </p:cNvSpPr>
          <p:nvPr>
            <p:ph idx="1"/>
          </p:nvPr>
        </p:nvSpPr>
        <p:spPr/>
        <p:txBody>
          <a:bodyPr/>
          <a:lstStyle/>
          <a:p>
            <a:pPr eaLnBrk="1" hangingPunct="1"/>
            <a:r>
              <a:rPr lang="en-GB" dirty="0" smtClean="0"/>
              <a:t>Cross-sectional analysis Nov 2004</a:t>
            </a:r>
          </a:p>
          <a:p>
            <a:pPr eaLnBrk="1" hangingPunct="1"/>
            <a:r>
              <a:rPr lang="en-GB" dirty="0" smtClean="0"/>
              <a:t>300 Systematic Reviews</a:t>
            </a:r>
          </a:p>
          <a:p>
            <a:pPr lvl="1" eaLnBrk="1" hangingPunct="1"/>
            <a:r>
              <a:rPr lang="en-GB" dirty="0" smtClean="0"/>
              <a:t>Therapeutic = 213 (71%)</a:t>
            </a:r>
          </a:p>
          <a:p>
            <a:pPr lvl="2" eaLnBrk="1" hangingPunct="1"/>
            <a:r>
              <a:rPr lang="en-GB" dirty="0" smtClean="0"/>
              <a:t>Cochrane = 125 (59%)</a:t>
            </a:r>
          </a:p>
          <a:p>
            <a:pPr lvl="2" eaLnBrk="1" hangingPunct="1"/>
            <a:r>
              <a:rPr lang="en-GB" dirty="0" smtClean="0"/>
              <a:t>Non-Cochrane = 88 (41%)</a:t>
            </a:r>
          </a:p>
          <a:p>
            <a:pPr lvl="1" eaLnBrk="1" hangingPunct="1"/>
            <a:r>
              <a:rPr lang="en-GB" dirty="0" smtClean="0"/>
              <a:t>Diagnosis/Prognosis = 23 (7%)</a:t>
            </a:r>
          </a:p>
          <a:p>
            <a:pPr lvl="1" eaLnBrk="1" hangingPunct="1"/>
            <a:r>
              <a:rPr lang="en-GB" dirty="0" smtClean="0"/>
              <a:t>Epidemiology = 38 (13%)</a:t>
            </a:r>
          </a:p>
          <a:p>
            <a:pPr lvl="1" eaLnBrk="1" hangingPunct="1">
              <a:buFont typeface="Wingdings 2" pitchFamily="18" charset="2"/>
              <a:buNone/>
            </a:pPr>
            <a:endParaRPr lang="en-GB" dirty="0" smtClean="0"/>
          </a:p>
          <a:p>
            <a:pPr lvl="2" eaLnBrk="1" hangingPunct="1"/>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a:t>
            </a:r>
            <a:endParaRPr lang="en-GB" dirty="0"/>
          </a:p>
        </p:txBody>
      </p:sp>
      <p:sp>
        <p:nvSpPr>
          <p:cNvPr id="3" name="Content Placeholder 2"/>
          <p:cNvSpPr>
            <a:spLocks noGrp="1"/>
          </p:cNvSpPr>
          <p:nvPr>
            <p:ph idx="1"/>
          </p:nvPr>
        </p:nvSpPr>
        <p:spPr>
          <a:xfrm>
            <a:off x="457200" y="1412777"/>
            <a:ext cx="8229600" cy="2376263"/>
          </a:xfrm>
        </p:spPr>
        <p:txBody>
          <a:bodyPr/>
          <a:lstStyle/>
          <a:p>
            <a:pPr>
              <a:buNone/>
            </a:pPr>
            <a:r>
              <a:rPr lang="en-GB" dirty="0" smtClean="0">
                <a:solidFill>
                  <a:schemeClr val="accent2">
                    <a:lumMod val="75000"/>
                  </a:schemeClr>
                </a:solidFill>
              </a:rPr>
              <a:t>KEY = systematic, rigorous, transparent, reproducible</a:t>
            </a:r>
          </a:p>
          <a:p>
            <a:r>
              <a:rPr lang="en-GB" dirty="0" smtClean="0"/>
              <a:t>Define the research question</a:t>
            </a:r>
          </a:p>
          <a:p>
            <a:pPr lvl="1"/>
            <a:r>
              <a:rPr lang="en-GB" dirty="0" smtClean="0"/>
              <a:t>Clear background, scope, setting</a:t>
            </a:r>
          </a:p>
          <a:p>
            <a:pPr lvl="1"/>
            <a:r>
              <a:rPr lang="en-GB" dirty="0" smtClean="0"/>
              <a:t>Research question determines method of review (PICO)</a:t>
            </a:r>
          </a:p>
          <a:p>
            <a:pPr lvl="1"/>
            <a:r>
              <a:rPr lang="en-GB" dirty="0" smtClean="0"/>
              <a:t>Specify inclusion and exclusion criteria</a:t>
            </a:r>
            <a:endParaRPr lang="en-GB" dirty="0"/>
          </a:p>
          <a:p>
            <a:pPr lvl="1"/>
            <a:endParaRPr lang="en-GB" dirty="0" smtClean="0"/>
          </a:p>
          <a:p>
            <a:pPr marL="393700" lvl="1" indent="0">
              <a:buNone/>
            </a:pPr>
            <a:endParaRPr lang="en-GB"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00" y="4081255"/>
            <a:ext cx="7092267" cy="233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the published research</a:t>
            </a:r>
            <a:endParaRPr lang="en-GB" dirty="0"/>
          </a:p>
        </p:txBody>
      </p:sp>
      <p:sp>
        <p:nvSpPr>
          <p:cNvPr id="3" name="Content Placeholder 2"/>
          <p:cNvSpPr>
            <a:spLocks noGrp="1"/>
          </p:cNvSpPr>
          <p:nvPr>
            <p:ph idx="1"/>
          </p:nvPr>
        </p:nvSpPr>
        <p:spPr>
          <a:xfrm>
            <a:off x="457200" y="1412777"/>
            <a:ext cx="8229600" cy="2160239"/>
          </a:xfrm>
        </p:spPr>
        <p:txBody>
          <a:bodyPr/>
          <a:lstStyle/>
          <a:p>
            <a:pPr marL="0" indent="0">
              <a:buNone/>
            </a:pPr>
            <a:r>
              <a:rPr lang="en-GB" dirty="0" smtClean="0"/>
              <a:t>Clear, comprehensive, reproducible search strategy</a:t>
            </a:r>
          </a:p>
          <a:p>
            <a:r>
              <a:rPr lang="en-GB" dirty="0" smtClean="0"/>
              <a:t>Search terms</a:t>
            </a:r>
          </a:p>
          <a:p>
            <a:r>
              <a:rPr lang="en-GB" dirty="0" smtClean="0"/>
              <a:t>Databases</a:t>
            </a:r>
          </a:p>
          <a:p>
            <a:r>
              <a:rPr lang="en-GB" dirty="0" smtClean="0"/>
              <a:t>Other strategies for grey literature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97671"/>
            <a:ext cx="4824948" cy="154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072" y="4941168"/>
            <a:ext cx="4821572" cy="189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03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the research evidence</a:t>
            </a:r>
            <a:endParaRPr lang="en-GB" dirty="0"/>
          </a:p>
        </p:txBody>
      </p:sp>
      <p:sp>
        <p:nvSpPr>
          <p:cNvPr id="3" name="Content Placeholder 2"/>
          <p:cNvSpPr>
            <a:spLocks noGrp="1"/>
          </p:cNvSpPr>
          <p:nvPr>
            <p:ph idx="1"/>
          </p:nvPr>
        </p:nvSpPr>
        <p:spPr/>
        <p:txBody>
          <a:bodyPr/>
          <a:lstStyle/>
          <a:p>
            <a:r>
              <a:rPr lang="en-GB" dirty="0" smtClean="0"/>
              <a:t>Organise database, hand searching</a:t>
            </a:r>
          </a:p>
          <a:p>
            <a:pPr lvl="1"/>
            <a:r>
              <a:rPr lang="en-GB" dirty="0" smtClean="0"/>
              <a:t>Use of forward citation searching, reference lists</a:t>
            </a:r>
          </a:p>
          <a:p>
            <a:r>
              <a:rPr lang="en-GB" dirty="0" smtClean="0"/>
              <a:t>Manage references</a:t>
            </a:r>
          </a:p>
          <a:p>
            <a:pPr lvl="1"/>
            <a:r>
              <a:rPr lang="en-GB" dirty="0" smtClean="0"/>
              <a:t>Reference Management software eg Endnote </a:t>
            </a:r>
          </a:p>
          <a:p>
            <a:r>
              <a:rPr lang="en-GB" dirty="0" smtClean="0"/>
              <a:t>Screen studies to check fit</a:t>
            </a:r>
          </a:p>
          <a:p>
            <a:pPr lvl="1"/>
            <a:r>
              <a:rPr lang="en-GB" dirty="0" smtClean="0"/>
              <a:t>2 reviewers, process of agreement</a:t>
            </a:r>
          </a:p>
          <a:p>
            <a:pPr lvl="1"/>
            <a:r>
              <a:rPr lang="en-GB" dirty="0" smtClean="0"/>
              <a:t>Record decisions about whether studies meet criteria</a:t>
            </a:r>
          </a:p>
          <a:p>
            <a:endParaRPr lang="en-GB" dirty="0" smtClean="0"/>
          </a:p>
          <a:p>
            <a:pPr lvl="1"/>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dirty="0" smtClean="0"/>
              <a:t>Learning Objectives - overview</a:t>
            </a:r>
          </a:p>
        </p:txBody>
      </p:sp>
      <p:sp>
        <p:nvSpPr>
          <p:cNvPr id="6147" name="Content Placeholder 4"/>
          <p:cNvSpPr>
            <a:spLocks noGrp="1"/>
          </p:cNvSpPr>
          <p:nvPr>
            <p:ph idx="1"/>
          </p:nvPr>
        </p:nvSpPr>
        <p:spPr/>
        <p:txBody>
          <a:bodyPr/>
          <a:lstStyle/>
          <a:p>
            <a:pPr eaLnBrk="1" hangingPunct="1"/>
            <a:r>
              <a:rPr lang="en-GB" sz="2400" dirty="0" smtClean="0"/>
              <a:t>Review purpose of a Systematic Review</a:t>
            </a:r>
          </a:p>
          <a:p>
            <a:pPr eaLnBrk="1" hangingPunct="1"/>
            <a:endParaRPr lang="en-GB" sz="2400" dirty="0" smtClean="0"/>
          </a:p>
          <a:p>
            <a:pPr eaLnBrk="1" hangingPunct="1"/>
            <a:r>
              <a:rPr lang="en-GB" sz="2400" dirty="0" smtClean="0"/>
              <a:t>Types of systematic review</a:t>
            </a:r>
          </a:p>
          <a:p>
            <a:pPr lvl="1" eaLnBrk="1" hangingPunct="1"/>
            <a:r>
              <a:rPr lang="en-GB" sz="2000" dirty="0" smtClean="0"/>
              <a:t>Best question for each study type</a:t>
            </a:r>
          </a:p>
          <a:p>
            <a:pPr eaLnBrk="1" hangingPunct="1"/>
            <a:endParaRPr lang="en-GB" sz="2400" dirty="0" smtClean="0"/>
          </a:p>
          <a:p>
            <a:pPr eaLnBrk="1" hangingPunct="1"/>
            <a:r>
              <a:rPr lang="en-GB" sz="2400" dirty="0" smtClean="0"/>
              <a:t>Process of designing a systematic review</a:t>
            </a:r>
          </a:p>
          <a:p>
            <a:pPr eaLnBrk="1" hangingPunct="1"/>
            <a:endParaRPr lang="en-GB" sz="2400" dirty="0" smtClean="0"/>
          </a:p>
          <a:p>
            <a:pPr eaLnBrk="1" hangingPunct="1"/>
            <a:r>
              <a:rPr lang="en-GB" sz="2400" dirty="0" smtClean="0"/>
              <a:t>Critical appraisal of a systematic review</a:t>
            </a:r>
          </a:p>
          <a:p>
            <a:pPr eaLnBrk="1" hangingPunct="1"/>
            <a:endParaRPr lang="en-GB"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404664"/>
            <a:ext cx="72310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0" y="-129140"/>
            <a:ext cx="9220340" cy="700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 quality of the literature</a:t>
            </a:r>
            <a:endParaRPr lang="en-GB" dirty="0"/>
          </a:p>
        </p:txBody>
      </p:sp>
      <p:sp>
        <p:nvSpPr>
          <p:cNvPr id="3" name="Content Placeholder 2"/>
          <p:cNvSpPr>
            <a:spLocks noGrp="1"/>
          </p:cNvSpPr>
          <p:nvPr>
            <p:ph idx="1"/>
          </p:nvPr>
        </p:nvSpPr>
        <p:spPr>
          <a:xfrm>
            <a:off x="251520" y="1412777"/>
            <a:ext cx="8435280" cy="1584175"/>
          </a:xfrm>
        </p:spPr>
        <p:txBody>
          <a:bodyPr/>
          <a:lstStyle/>
          <a:p>
            <a:r>
              <a:rPr lang="en-GB" dirty="0" smtClean="0"/>
              <a:t>Dual, independent assessment of design aspects likely to cause bias – depends on study designs</a:t>
            </a:r>
          </a:p>
          <a:p>
            <a:r>
              <a:rPr lang="en-GB" dirty="0" smtClean="0"/>
              <a:t>Resource </a:t>
            </a:r>
            <a:r>
              <a:rPr lang="en-GB" dirty="0">
                <a:hlinkClick r:id="rId2"/>
              </a:rPr>
              <a:t>http://www.equator-network.org/home</a:t>
            </a:r>
            <a:r>
              <a:rPr lang="en-GB" dirty="0" smtClean="0">
                <a:hlinkClick r:id="rId2"/>
              </a:rPr>
              <a:t>/</a:t>
            </a:r>
            <a:endParaRPr lang="en-GB"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22" y="2996951"/>
            <a:ext cx="6364958" cy="323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679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35918"/>
          </a:xfrm>
        </p:spPr>
        <p:txBody>
          <a:bodyPr/>
          <a:lstStyle/>
          <a:p>
            <a:r>
              <a:rPr lang="en-GB" sz="4000" dirty="0" smtClean="0"/>
              <a:t>The Cochrane risk </a:t>
            </a:r>
            <a:r>
              <a:rPr lang="en-GB" sz="4000" dirty="0"/>
              <a:t>of </a:t>
            </a:r>
            <a:r>
              <a:rPr lang="en-GB" sz="4000" dirty="0" smtClean="0"/>
              <a:t>bias tool</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6493439"/>
              </p:ext>
            </p:extLst>
          </p:nvPr>
        </p:nvGraphicFramePr>
        <p:xfrm>
          <a:off x="27046" y="1700808"/>
          <a:ext cx="9116956" cy="4760208"/>
        </p:xfrm>
        <a:graphic>
          <a:graphicData uri="http://schemas.openxmlformats.org/drawingml/2006/table">
            <a:tbl>
              <a:tblPr firstRow="1" bandRow="1">
                <a:tableStyleId>{5C22544A-7EE6-4342-B048-85BDC9FD1C3A}</a:tableStyleId>
              </a:tblPr>
              <a:tblGrid>
                <a:gridCol w="2279239"/>
                <a:gridCol w="2279239"/>
                <a:gridCol w="2279239"/>
                <a:gridCol w="2279239"/>
              </a:tblGrid>
              <a:tr h="703974">
                <a:tc>
                  <a:txBody>
                    <a:bodyPr/>
                    <a:lstStyle/>
                    <a:p>
                      <a:r>
                        <a:rPr lang="en-GB" dirty="0" smtClean="0"/>
                        <a:t>Risk of bias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Interpretation</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Within a study</a:t>
                      </a:r>
                    </a:p>
                    <a:p>
                      <a:endParaRPr lang="en-GB" dirty="0"/>
                    </a:p>
                  </a:txBody>
                  <a:tcPr/>
                </a:tc>
                <a:tc>
                  <a:txBody>
                    <a:bodyPr/>
                    <a:lstStyle/>
                    <a:p>
                      <a:r>
                        <a:rPr lang="en-GB" dirty="0" smtClean="0"/>
                        <a:t>Across studies</a:t>
                      </a:r>
                      <a:endParaRPr lang="en-GB" dirty="0"/>
                    </a:p>
                  </a:txBody>
                  <a:tcPr/>
                </a:tc>
              </a:tr>
              <a:tr h="905110">
                <a:tc>
                  <a:txBody>
                    <a:bodyPr/>
                    <a:lstStyle/>
                    <a:p>
                      <a:r>
                        <a:rPr lang="en-GB" dirty="0" smtClean="0"/>
                        <a:t>Low risk of bias</a:t>
                      </a:r>
                    </a:p>
                  </a:txBody>
                  <a:tcPr/>
                </a:tc>
                <a:tc>
                  <a:txBody>
                    <a:bodyPr/>
                    <a:lstStyle/>
                    <a:p>
                      <a:r>
                        <a:rPr lang="en-GB" sz="1600" dirty="0" smtClean="0"/>
                        <a:t>Plausible bias unlikely to seriously alter the results.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Low risk of bias for all key domains. </a:t>
                      </a:r>
                    </a:p>
                    <a:p>
                      <a:endParaRPr lang="en-GB" sz="1600" dirty="0"/>
                    </a:p>
                  </a:txBody>
                  <a:tcPr/>
                </a:tc>
                <a:tc>
                  <a:txBody>
                    <a:bodyPr/>
                    <a:lstStyle/>
                    <a:p>
                      <a:r>
                        <a:rPr lang="en-GB" sz="1600" dirty="0" smtClean="0"/>
                        <a:t>Most information is from studies at low</a:t>
                      </a:r>
                    </a:p>
                    <a:p>
                      <a:r>
                        <a:rPr lang="en-GB" sz="1600" dirty="0" smtClean="0"/>
                        <a:t>risk of bias.</a:t>
                      </a:r>
                    </a:p>
                  </a:txBody>
                  <a:tcPr/>
                </a:tc>
              </a:tr>
              <a:tr h="1173291">
                <a:tc>
                  <a:txBody>
                    <a:bodyPr/>
                    <a:lstStyle/>
                    <a:p>
                      <a:r>
                        <a:rPr lang="en-GB" dirty="0" smtClean="0"/>
                        <a:t>Unclear risk of bias</a:t>
                      </a:r>
                    </a:p>
                  </a:txBody>
                  <a:tcPr/>
                </a:tc>
                <a:tc>
                  <a:txBody>
                    <a:bodyPr/>
                    <a:lstStyle/>
                    <a:p>
                      <a:r>
                        <a:rPr lang="en-GB" sz="1600" dirty="0" smtClean="0"/>
                        <a:t>Plausible bias that raises some doubt about the results</a:t>
                      </a:r>
                    </a:p>
                  </a:txBody>
                  <a:tcPr/>
                </a:tc>
                <a:tc>
                  <a:txBody>
                    <a:bodyPr/>
                    <a:lstStyle/>
                    <a:p>
                      <a:r>
                        <a:rPr lang="en-GB" sz="1600" dirty="0" smtClean="0"/>
                        <a:t>Unclear risk of bias for one or more key</a:t>
                      </a:r>
                    </a:p>
                    <a:p>
                      <a:r>
                        <a:rPr lang="en-GB" sz="1600" dirty="0" smtClean="0"/>
                        <a:t>domains.</a:t>
                      </a:r>
                    </a:p>
                    <a:p>
                      <a:endParaRPr lang="en-GB" sz="1600" dirty="0"/>
                    </a:p>
                  </a:txBody>
                  <a:tcPr/>
                </a:tc>
                <a:tc>
                  <a:txBody>
                    <a:bodyPr/>
                    <a:lstStyle/>
                    <a:p>
                      <a:r>
                        <a:rPr lang="en-GB" sz="1600" dirty="0" smtClean="0"/>
                        <a:t>Most information is from studies at low or unclear risk of bias.</a:t>
                      </a:r>
                    </a:p>
                  </a:txBody>
                  <a:tcPr/>
                </a:tc>
              </a:tr>
              <a:tr h="1977833">
                <a:tc>
                  <a:txBody>
                    <a:bodyPr/>
                    <a:lstStyle/>
                    <a:p>
                      <a:r>
                        <a:rPr kumimoji="0" lang="en-GB" sz="1800" kern="1200" baseline="0" dirty="0" smtClean="0">
                          <a:solidFill>
                            <a:schemeClr val="dk1"/>
                          </a:solidFill>
                          <a:latin typeface="+mn-lt"/>
                          <a:ea typeface="+mn-ea"/>
                          <a:cs typeface="+mn-cs"/>
                        </a:rPr>
                        <a:t>High risk of bias</a:t>
                      </a:r>
                    </a:p>
                  </a:txBody>
                  <a:tcPr/>
                </a:tc>
                <a:tc>
                  <a:txBody>
                    <a:bodyPr/>
                    <a:lstStyle/>
                    <a:p>
                      <a:r>
                        <a:rPr kumimoji="0" lang="en-GB" sz="1600" kern="1200" baseline="0" dirty="0" smtClean="0">
                          <a:solidFill>
                            <a:schemeClr val="dk1"/>
                          </a:solidFill>
                          <a:latin typeface="+mn-lt"/>
                          <a:ea typeface="+mn-ea"/>
                          <a:cs typeface="+mn-cs"/>
                        </a:rPr>
                        <a:t>Plausible bias that seriously weakens</a:t>
                      </a:r>
                    </a:p>
                    <a:p>
                      <a:r>
                        <a:rPr kumimoji="0" lang="en-GB" sz="1600" kern="1200" baseline="0" dirty="0" smtClean="0">
                          <a:solidFill>
                            <a:schemeClr val="dk1"/>
                          </a:solidFill>
                          <a:latin typeface="+mn-lt"/>
                          <a:ea typeface="+mn-ea"/>
                          <a:cs typeface="+mn-cs"/>
                        </a:rPr>
                        <a:t>confidence in the results.</a:t>
                      </a:r>
                    </a:p>
                    <a:p>
                      <a:endParaRPr lang="en-GB" sz="1600" dirty="0"/>
                    </a:p>
                  </a:txBody>
                  <a:tcPr/>
                </a:tc>
                <a:tc>
                  <a:txBody>
                    <a:bodyPr/>
                    <a:lstStyle/>
                    <a:p>
                      <a:r>
                        <a:rPr kumimoji="0" lang="en-GB" sz="1600" kern="1200" baseline="0" dirty="0" smtClean="0">
                          <a:solidFill>
                            <a:schemeClr val="dk1"/>
                          </a:solidFill>
                          <a:latin typeface="+mn-lt"/>
                          <a:ea typeface="+mn-ea"/>
                          <a:cs typeface="+mn-cs"/>
                        </a:rPr>
                        <a:t>High risk of bias for one or more key</a:t>
                      </a:r>
                    </a:p>
                    <a:p>
                      <a:r>
                        <a:rPr kumimoji="0" lang="en-GB" sz="1600" kern="1200" baseline="0" dirty="0" smtClean="0">
                          <a:solidFill>
                            <a:schemeClr val="dk1"/>
                          </a:solidFill>
                          <a:latin typeface="+mn-lt"/>
                          <a:ea typeface="+mn-ea"/>
                          <a:cs typeface="+mn-cs"/>
                        </a:rPr>
                        <a:t>Domains.</a:t>
                      </a:r>
                      <a:endParaRPr lang="en-GB" sz="1600" dirty="0"/>
                    </a:p>
                  </a:txBody>
                  <a:tcPr/>
                </a:tc>
                <a:tc>
                  <a:txBody>
                    <a:bodyPr/>
                    <a:lstStyle/>
                    <a:p>
                      <a:r>
                        <a:rPr kumimoji="0" lang="en-GB" sz="1600" kern="1200" baseline="0" dirty="0" smtClean="0">
                          <a:solidFill>
                            <a:schemeClr val="dk1"/>
                          </a:solidFill>
                          <a:latin typeface="+mn-lt"/>
                          <a:ea typeface="+mn-ea"/>
                          <a:cs typeface="+mn-cs"/>
                        </a:rPr>
                        <a:t>The proportion of information from studies at high risk of bias is sufficient to affect the interpretation of the results.</a:t>
                      </a:r>
                      <a:endParaRPr lang="en-GB" sz="1600" dirty="0" smtClean="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507288" cy="707926"/>
          </a:xfrm>
        </p:spPr>
        <p:txBody>
          <a:bodyPr/>
          <a:lstStyle/>
          <a:p>
            <a:r>
              <a:rPr lang="en-GB" dirty="0" smtClean="0"/>
              <a:t>A visual representation - RCTs</a:t>
            </a: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83768" y="2276872"/>
            <a:ext cx="4072066" cy="393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Describe included studies</a:t>
            </a:r>
            <a:endParaRPr lang="en-GB" dirty="0"/>
          </a:p>
        </p:txBody>
      </p:sp>
      <p:sp>
        <p:nvSpPr>
          <p:cNvPr id="3" name="Content Placeholder 2"/>
          <p:cNvSpPr>
            <a:spLocks noGrp="1"/>
          </p:cNvSpPr>
          <p:nvPr>
            <p:ph idx="1"/>
          </p:nvPr>
        </p:nvSpPr>
        <p:spPr>
          <a:xfrm>
            <a:off x="457200" y="1412777"/>
            <a:ext cx="8229600" cy="2592287"/>
          </a:xfrm>
        </p:spPr>
        <p:txBody>
          <a:bodyPr/>
          <a:lstStyle/>
          <a:p>
            <a:r>
              <a:rPr lang="en-GB" dirty="0" smtClean="0"/>
              <a:t>Design data extraction forms</a:t>
            </a:r>
          </a:p>
          <a:p>
            <a:pPr lvl="1"/>
            <a:r>
              <a:rPr lang="en-GB" dirty="0" smtClean="0"/>
              <a:t>General descriptive information</a:t>
            </a:r>
          </a:p>
          <a:p>
            <a:pPr lvl="1"/>
            <a:r>
              <a:rPr lang="en-GB" dirty="0" smtClean="0"/>
              <a:t>Research methods</a:t>
            </a:r>
          </a:p>
          <a:p>
            <a:pPr lvl="1"/>
            <a:r>
              <a:rPr lang="en-GB" dirty="0" smtClean="0"/>
              <a:t>Key results </a:t>
            </a:r>
          </a:p>
          <a:p>
            <a:pPr lvl="1"/>
            <a:r>
              <a:rPr lang="en-GB" dirty="0" smtClean="0"/>
              <a:t>2 reviewers, process of agreement</a:t>
            </a:r>
          </a:p>
          <a:p>
            <a:pPr lvl="1"/>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0" y="3933056"/>
            <a:ext cx="9144000" cy="267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Decide on process of synthesis</a:t>
            </a:r>
            <a:endParaRPr lang="en-GB" dirty="0"/>
          </a:p>
        </p:txBody>
      </p:sp>
      <p:sp>
        <p:nvSpPr>
          <p:cNvPr id="3" name="Content Placeholder 2"/>
          <p:cNvSpPr>
            <a:spLocks noGrp="1"/>
          </p:cNvSpPr>
          <p:nvPr>
            <p:ph idx="1"/>
          </p:nvPr>
        </p:nvSpPr>
        <p:spPr/>
        <p:txBody>
          <a:bodyPr/>
          <a:lstStyle/>
          <a:p>
            <a:pPr>
              <a:buNone/>
            </a:pPr>
            <a:r>
              <a:rPr lang="en-GB" dirty="0" smtClean="0"/>
              <a:t>Factors to consider</a:t>
            </a:r>
          </a:p>
          <a:p>
            <a:r>
              <a:rPr lang="en-GB" dirty="0" smtClean="0"/>
              <a:t>Consistency of outcome measures</a:t>
            </a:r>
          </a:p>
          <a:p>
            <a:r>
              <a:rPr lang="en-GB" dirty="0" smtClean="0"/>
              <a:t>Sub groups </a:t>
            </a:r>
          </a:p>
          <a:p>
            <a:r>
              <a:rPr lang="en-GB" dirty="0" smtClean="0"/>
              <a:t>Heterogeneity</a:t>
            </a:r>
            <a:endParaRPr lang="en-GB" dirty="0" smtClean="0"/>
          </a:p>
          <a:p>
            <a:r>
              <a:rPr lang="en-GB" dirty="0" smtClean="0"/>
              <a:t>Common sense test</a:t>
            </a:r>
          </a:p>
          <a:p>
            <a:endParaRPr lang="en-GB" dirty="0" smtClean="0"/>
          </a:p>
          <a:p>
            <a:pPr marL="0" indent="0">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Details of data synthesis</a:t>
            </a:r>
            <a:endParaRPr lang="en-GB" dirty="0"/>
          </a:p>
        </p:txBody>
      </p:sp>
      <p:sp>
        <p:nvSpPr>
          <p:cNvPr id="3" name="Content Placeholder 2"/>
          <p:cNvSpPr>
            <a:spLocks noGrp="1"/>
          </p:cNvSpPr>
          <p:nvPr>
            <p:ph idx="1"/>
          </p:nvPr>
        </p:nvSpPr>
        <p:spPr>
          <a:xfrm>
            <a:off x="457200" y="1412777"/>
            <a:ext cx="8229600" cy="1080119"/>
          </a:xfrm>
        </p:spPr>
        <p:txBody>
          <a:bodyPr/>
          <a:lstStyle/>
          <a:p>
            <a:r>
              <a:rPr lang="en-GB" dirty="0" smtClean="0"/>
              <a:t>Look for consistent measurement of data, with 95% confidence intervals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3" y="2552700"/>
            <a:ext cx="7853488" cy="361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41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21" y="548680"/>
            <a:ext cx="8229600" cy="851942"/>
          </a:xfrm>
        </p:spPr>
        <p:txBody>
          <a:bodyPr/>
          <a:lstStyle/>
          <a:p>
            <a:r>
              <a:rPr lang="en-GB" dirty="0" smtClean="0"/>
              <a:t>Primary outcome/s </a:t>
            </a:r>
            <a:endParaRPr lang="en-GB" dirty="0"/>
          </a:p>
        </p:txBody>
      </p:sp>
      <p:sp>
        <p:nvSpPr>
          <p:cNvPr id="3" name="Content Placeholder 2"/>
          <p:cNvSpPr>
            <a:spLocks noGrp="1"/>
          </p:cNvSpPr>
          <p:nvPr>
            <p:ph idx="1"/>
          </p:nvPr>
        </p:nvSpPr>
        <p:spPr>
          <a:xfrm>
            <a:off x="457200" y="1412777"/>
            <a:ext cx="8229600" cy="792087"/>
          </a:xfrm>
        </p:spPr>
        <p:txBody>
          <a:bodyPr/>
          <a:lstStyle/>
          <a:p>
            <a:r>
              <a:rPr lang="en-GB" dirty="0" smtClean="0"/>
              <a:t>Basis for meta-analysis</a:t>
            </a:r>
          </a:p>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3" y="1847850"/>
            <a:ext cx="9079949" cy="495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29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 group analysis</a:t>
            </a:r>
            <a:endParaRPr lang="en-GB" dirty="0"/>
          </a:p>
        </p:txBody>
      </p:sp>
      <p:sp>
        <p:nvSpPr>
          <p:cNvPr id="3" name="Content Placeholder 2"/>
          <p:cNvSpPr>
            <a:spLocks noGrp="1"/>
          </p:cNvSpPr>
          <p:nvPr>
            <p:ph idx="1"/>
          </p:nvPr>
        </p:nvSpPr>
        <p:spPr>
          <a:xfrm>
            <a:off x="457200" y="1412777"/>
            <a:ext cx="8229600" cy="1008111"/>
          </a:xfrm>
        </p:spPr>
        <p:txBody>
          <a:bodyPr/>
          <a:lstStyle/>
          <a:p>
            <a:r>
              <a:rPr lang="en-GB" dirty="0" smtClean="0"/>
              <a:t>Identify in protocol with justification</a:t>
            </a:r>
          </a:p>
          <a:p>
            <a:r>
              <a:rPr lang="en-GB" dirty="0" smtClean="0"/>
              <a:t>To enhance usefulness of research answers</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02" y="2636912"/>
            <a:ext cx="5557238" cy="129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365" y="4005064"/>
            <a:ext cx="556087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89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Heterogeneity</a:t>
            </a:r>
            <a:endParaRPr lang="en-GB" dirty="0"/>
          </a:p>
        </p:txBody>
      </p:sp>
      <p:sp>
        <p:nvSpPr>
          <p:cNvPr id="3" name="Content Placeholder 2"/>
          <p:cNvSpPr>
            <a:spLocks noGrp="1"/>
          </p:cNvSpPr>
          <p:nvPr>
            <p:ph idx="1"/>
          </p:nvPr>
        </p:nvSpPr>
        <p:spPr>
          <a:xfrm>
            <a:off x="457200" y="1412777"/>
            <a:ext cx="8229600" cy="1512167"/>
          </a:xfrm>
        </p:spPr>
        <p:txBody>
          <a:bodyPr/>
          <a:lstStyle/>
          <a:p>
            <a:r>
              <a:rPr lang="en-GB" dirty="0" smtClean="0"/>
              <a:t>Common sense test of study design, outcome measurements, forest plot </a:t>
            </a:r>
          </a:p>
          <a:p>
            <a:r>
              <a:rPr lang="en-GB" dirty="0" smtClean="0"/>
              <a:t>Are syntheses meaningful (apples vs oranges)</a:t>
            </a:r>
          </a:p>
          <a:p>
            <a:r>
              <a:rPr lang="en-GB" dirty="0" smtClean="0"/>
              <a:t>Influences statistics within meta-analysis</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67" y="3407974"/>
            <a:ext cx="7283476" cy="268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51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r>
              <a:rPr lang="en-GB" dirty="0" smtClean="0"/>
              <a:t>What do you do?</a:t>
            </a:r>
            <a:endParaRPr lang="en-GB" dirty="0"/>
          </a:p>
        </p:txBody>
      </p:sp>
      <p:sp>
        <p:nvSpPr>
          <p:cNvPr id="5" name="Content Placeholder 4"/>
          <p:cNvSpPr>
            <a:spLocks noGrp="1"/>
          </p:cNvSpPr>
          <p:nvPr>
            <p:ph idx="1"/>
          </p:nvPr>
        </p:nvSpPr>
        <p:spPr>
          <a:xfrm>
            <a:off x="457200" y="1700808"/>
            <a:ext cx="8435280" cy="4536503"/>
          </a:xfrm>
        </p:spPr>
        <p:txBody>
          <a:bodyPr/>
          <a:lstStyle/>
          <a:p>
            <a:pPr marL="0" indent="0">
              <a:buNone/>
            </a:pPr>
            <a:r>
              <a:rPr lang="en-GB" dirty="0" smtClean="0"/>
              <a:t>For an patient with a painful sore throat, you wonder whether corticosteroids will help with pain relief? </a:t>
            </a:r>
          </a:p>
          <a:p>
            <a:r>
              <a:rPr lang="en-GB" dirty="0" smtClean="0"/>
              <a:t>You </a:t>
            </a:r>
            <a:r>
              <a:rPr lang="en-GB" dirty="0"/>
              <a:t>do a search </a:t>
            </a:r>
            <a:r>
              <a:rPr lang="en-GB" dirty="0" smtClean="0"/>
              <a:t>and find several studies: </a:t>
            </a:r>
          </a:p>
          <a:p>
            <a:pPr lvl="1"/>
            <a:r>
              <a:rPr lang="en-GB" dirty="0" smtClean="0"/>
              <a:t>some suggest that steroids reduce pain; some do not </a:t>
            </a:r>
          </a:p>
          <a:p>
            <a:r>
              <a:rPr lang="en-GB" dirty="0" smtClean="0"/>
              <a:t>What do you do? </a:t>
            </a:r>
          </a:p>
          <a:p>
            <a:pPr lvl="1"/>
            <a:r>
              <a:rPr lang="en-GB" dirty="0" smtClean="0"/>
              <a:t>Ask a consultant? Peer? Patient?</a:t>
            </a:r>
          </a:p>
          <a:p>
            <a:pPr lvl="1"/>
            <a:r>
              <a:rPr lang="en-GB" dirty="0" smtClean="0"/>
              <a:t>Ask research student to find all studies &amp; select the best?</a:t>
            </a:r>
          </a:p>
          <a:p>
            <a:r>
              <a:rPr lang="en-GB" dirty="0" smtClean="0"/>
              <a:t>How do you know which study to believe?</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Sensitivity analyses</a:t>
            </a:r>
            <a:endParaRPr lang="en-GB" dirty="0"/>
          </a:p>
        </p:txBody>
      </p:sp>
      <p:sp>
        <p:nvSpPr>
          <p:cNvPr id="3" name="Content Placeholder 2"/>
          <p:cNvSpPr>
            <a:spLocks noGrp="1"/>
          </p:cNvSpPr>
          <p:nvPr>
            <p:ph idx="1"/>
          </p:nvPr>
        </p:nvSpPr>
        <p:spPr>
          <a:xfrm>
            <a:off x="457200" y="1412777"/>
            <a:ext cx="8229600" cy="1152127"/>
          </a:xfrm>
        </p:spPr>
        <p:txBody>
          <a:bodyPr/>
          <a:lstStyle/>
          <a:p>
            <a:r>
              <a:rPr lang="en-GB" dirty="0" smtClean="0"/>
              <a:t>determine </a:t>
            </a:r>
            <a:r>
              <a:rPr lang="en-GB" dirty="0"/>
              <a:t>whether the assumptions or decisions </a:t>
            </a:r>
            <a:r>
              <a:rPr lang="en-GB" dirty="0" smtClean="0"/>
              <a:t>made have </a:t>
            </a:r>
            <a:r>
              <a:rPr lang="en-GB" dirty="0"/>
              <a:t>a major effect on the results of the review.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8" y="2900363"/>
            <a:ext cx="7833863" cy="218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107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 development</a:t>
            </a:r>
            <a:endParaRPr lang="en-GB" dirty="0"/>
          </a:p>
        </p:txBody>
      </p:sp>
      <p:sp>
        <p:nvSpPr>
          <p:cNvPr id="3" name="Content Placeholder 2"/>
          <p:cNvSpPr>
            <a:spLocks noGrp="1"/>
          </p:cNvSpPr>
          <p:nvPr>
            <p:ph idx="1"/>
          </p:nvPr>
        </p:nvSpPr>
        <p:spPr>
          <a:xfrm>
            <a:off x="457200" y="1772815"/>
            <a:ext cx="8229600" cy="3672409"/>
          </a:xfrm>
        </p:spPr>
        <p:txBody>
          <a:bodyPr/>
          <a:lstStyle/>
          <a:p>
            <a:pPr marL="514350" indent="-514350">
              <a:buFont typeface="+mj-lt"/>
              <a:buAutoNum type="arabicPeriod"/>
            </a:pPr>
            <a:r>
              <a:rPr lang="en-GB" dirty="0" smtClean="0"/>
              <a:t>Define and justify the research question</a:t>
            </a:r>
          </a:p>
          <a:p>
            <a:pPr marL="514350" indent="-514350">
              <a:buFont typeface="+mj-lt"/>
              <a:buAutoNum type="arabicPeriod"/>
            </a:pPr>
            <a:r>
              <a:rPr lang="en-GB" dirty="0" smtClean="0"/>
              <a:t>Find and manage the research evidence</a:t>
            </a:r>
          </a:p>
          <a:p>
            <a:pPr marL="514350" indent="-514350">
              <a:buFont typeface="+mj-lt"/>
              <a:buAutoNum type="arabicPeriod"/>
            </a:pPr>
            <a:r>
              <a:rPr lang="en-GB" dirty="0" smtClean="0"/>
              <a:t>Describe included studies</a:t>
            </a:r>
          </a:p>
          <a:p>
            <a:pPr marL="514350" indent="-514350">
              <a:buFont typeface="+mj-lt"/>
              <a:buAutoNum type="arabicPeriod"/>
            </a:pPr>
            <a:r>
              <a:rPr lang="en-GB" dirty="0" smtClean="0"/>
              <a:t>Synthesise the evidence</a:t>
            </a:r>
          </a:p>
          <a:p>
            <a:pPr marL="514350" indent="-514350">
              <a:buFont typeface="+mj-lt"/>
              <a:buAutoNum type="arabicPeriod"/>
            </a:pPr>
            <a:r>
              <a:rPr lang="en-GB" dirty="0" smtClean="0"/>
              <a:t>Interpret and disseminate </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Registration of Systematic Reviews</a:t>
            </a:r>
            <a:endParaRPr lang="en-GB" sz="4400" dirty="0"/>
          </a:p>
        </p:txBody>
      </p:sp>
      <p:sp>
        <p:nvSpPr>
          <p:cNvPr id="3" name="Content Placeholder 2"/>
          <p:cNvSpPr>
            <a:spLocks noGrp="1"/>
          </p:cNvSpPr>
          <p:nvPr>
            <p:ph idx="1"/>
          </p:nvPr>
        </p:nvSpPr>
        <p:spPr/>
        <p:txBody>
          <a:bodyPr/>
          <a:lstStyle/>
          <a:p>
            <a:pPr>
              <a:buNone/>
            </a:pPr>
            <a:r>
              <a:rPr lang="en-GB" sz="2400" dirty="0" smtClean="0"/>
              <a:t>PROSPERO</a:t>
            </a:r>
          </a:p>
          <a:p>
            <a:r>
              <a:rPr lang="en-GB" sz="2400" dirty="0" smtClean="0"/>
              <a:t>International prospective register of systematic reviews</a:t>
            </a:r>
          </a:p>
          <a:p>
            <a:r>
              <a:rPr lang="en-GB" sz="2400" dirty="0" smtClean="0">
                <a:hlinkClick r:id="rId2"/>
              </a:rPr>
              <a:t>http://www.crd.york.ac.uk/PROSPERO/</a:t>
            </a:r>
            <a:endParaRPr lang="en-GB" sz="2400" dirty="0" smtClean="0"/>
          </a:p>
          <a:p>
            <a:pPr>
              <a:buNone/>
            </a:pPr>
            <a:r>
              <a:rPr lang="en-GB" sz="2400" dirty="0" smtClean="0"/>
              <a:t>Benefits</a:t>
            </a:r>
          </a:p>
          <a:p>
            <a:r>
              <a:rPr lang="en-GB" sz="2400" dirty="0" smtClean="0"/>
              <a:t>Provides a public record of planned methods</a:t>
            </a:r>
          </a:p>
          <a:p>
            <a:r>
              <a:rPr lang="en-GB" sz="2400" dirty="0" smtClean="0"/>
              <a:t>Raises awareness of the review</a:t>
            </a:r>
          </a:p>
          <a:p>
            <a:r>
              <a:rPr lang="en-GB" sz="2400" dirty="0" smtClean="0"/>
              <a:t>Tracks use and impact of published reviews</a:t>
            </a:r>
          </a:p>
          <a:p>
            <a:r>
              <a:rPr lang="en-GB" sz="2400" dirty="0" smtClean="0"/>
              <a:t>Permanent record whether final report published or not</a:t>
            </a:r>
          </a:p>
          <a:p>
            <a:pPr marL="0" indent="0">
              <a:buNone/>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mtClean="0"/>
              <a:t>Cochrane review process</a:t>
            </a:r>
          </a:p>
        </p:txBody>
      </p:sp>
      <p:sp>
        <p:nvSpPr>
          <p:cNvPr id="25603" name="Content Placeholder 2"/>
          <p:cNvSpPr>
            <a:spLocks noGrp="1"/>
          </p:cNvSpPr>
          <p:nvPr>
            <p:ph idx="1"/>
          </p:nvPr>
        </p:nvSpPr>
        <p:spPr/>
        <p:txBody>
          <a:bodyPr/>
          <a:lstStyle/>
          <a:p>
            <a:pPr eaLnBrk="1" hangingPunct="1">
              <a:buFontTx/>
              <a:buNone/>
            </a:pPr>
            <a:r>
              <a:rPr lang="en-GB" dirty="0" smtClean="0"/>
              <a:t>1. Register title with Review Group</a:t>
            </a:r>
          </a:p>
          <a:p>
            <a:pPr eaLnBrk="1" hangingPunct="1">
              <a:buFontTx/>
              <a:buNone/>
            </a:pPr>
            <a:r>
              <a:rPr lang="en-GB" dirty="0" smtClean="0"/>
              <a:t>2. Write the protocol</a:t>
            </a:r>
          </a:p>
          <a:p>
            <a:pPr lvl="1" eaLnBrk="1" hangingPunct="1"/>
            <a:r>
              <a:rPr lang="en-GB" dirty="0" smtClean="0"/>
              <a:t>Protocol reviewed &amp; revised</a:t>
            </a:r>
          </a:p>
          <a:p>
            <a:pPr lvl="1" eaLnBrk="1" hangingPunct="1"/>
            <a:r>
              <a:rPr lang="en-GB" dirty="0" smtClean="0"/>
              <a:t>Published on CDSR</a:t>
            </a:r>
          </a:p>
          <a:p>
            <a:pPr eaLnBrk="1" hangingPunct="1">
              <a:buFontTx/>
              <a:buNone/>
            </a:pPr>
            <a:r>
              <a:rPr lang="en-GB" dirty="0" smtClean="0"/>
              <a:t>3. Write the review</a:t>
            </a:r>
          </a:p>
          <a:p>
            <a:pPr lvl="1" eaLnBrk="1" hangingPunct="1"/>
            <a:r>
              <a:rPr lang="en-GB" dirty="0" smtClean="0"/>
              <a:t>Review reviewed and revised</a:t>
            </a:r>
          </a:p>
          <a:p>
            <a:pPr lvl="1" eaLnBrk="1" hangingPunct="1"/>
            <a:r>
              <a:rPr lang="en-GB" dirty="0" smtClean="0"/>
              <a:t>Published on CDSR</a:t>
            </a:r>
          </a:p>
          <a:p>
            <a:pPr eaLnBrk="1" hangingPunct="1">
              <a:buFontTx/>
              <a:buNone/>
            </a:pPr>
            <a:r>
              <a:rPr lang="en-GB" dirty="0" smtClean="0"/>
              <a:t>4. Update (every 2-3 years)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Is the review any good – FAITH? </a:t>
            </a:r>
            <a:endParaRPr lang="en-GB" sz="4800" dirty="0"/>
          </a:p>
        </p:txBody>
      </p:sp>
      <p:sp>
        <p:nvSpPr>
          <p:cNvPr id="3" name="Content Placeholder 2"/>
          <p:cNvSpPr>
            <a:spLocks noGrp="1"/>
          </p:cNvSpPr>
          <p:nvPr>
            <p:ph idx="1"/>
          </p:nvPr>
        </p:nvSpPr>
        <p:spPr/>
        <p:txBody>
          <a:bodyPr/>
          <a:lstStyle/>
          <a:p>
            <a:pPr marL="0" indent="0">
              <a:buNone/>
            </a:pPr>
            <a:r>
              <a:rPr lang="en-GB" dirty="0" smtClean="0"/>
              <a:t>FINDING</a:t>
            </a:r>
          </a:p>
          <a:p>
            <a:pPr lvl="1"/>
            <a:r>
              <a:rPr lang="en-GB" dirty="0" smtClean="0"/>
              <a:t>Did they find most studies?</a:t>
            </a:r>
          </a:p>
          <a:p>
            <a:pPr marL="0" indent="0">
              <a:buNone/>
            </a:pPr>
            <a:r>
              <a:rPr lang="en-GB" dirty="0" smtClean="0"/>
              <a:t>APPRAISAL</a:t>
            </a:r>
          </a:p>
          <a:p>
            <a:pPr lvl="1"/>
            <a:r>
              <a:rPr lang="en-GB" dirty="0" smtClean="0"/>
              <a:t>Did they use appropriate inclusion criteria?</a:t>
            </a:r>
          </a:p>
          <a:p>
            <a:pPr marL="0" indent="0">
              <a:buNone/>
            </a:pPr>
            <a:r>
              <a:rPr lang="en-GB" dirty="0" smtClean="0"/>
              <a:t>INCLUDE</a:t>
            </a:r>
          </a:p>
          <a:p>
            <a:pPr lvl="1"/>
            <a:r>
              <a:rPr lang="en-GB" dirty="0" smtClean="0"/>
              <a:t>Did they include valid studies – for question asked?</a:t>
            </a:r>
          </a:p>
          <a:p>
            <a:pPr marL="0" indent="0">
              <a:buNone/>
            </a:pPr>
            <a:r>
              <a:rPr lang="en-GB" dirty="0" smtClean="0"/>
              <a:t>TOTAL Up</a:t>
            </a:r>
          </a:p>
          <a:p>
            <a:pPr lvl="1"/>
            <a:r>
              <a:rPr lang="en-GB" dirty="0" smtClean="0"/>
              <a:t>Did they synthesise similar outcomes?</a:t>
            </a:r>
          </a:p>
          <a:p>
            <a:pPr marL="0" indent="0">
              <a:buNone/>
            </a:pPr>
            <a:r>
              <a:rPr lang="en-GB" dirty="0" smtClean="0"/>
              <a:t>HETEROGENEITY</a:t>
            </a:r>
          </a:p>
          <a:p>
            <a:pPr marL="393700" lvl="1" indent="0">
              <a:buNone/>
            </a:pPr>
            <a:endParaRPr lang="en-GB" dirty="0"/>
          </a:p>
        </p:txBody>
      </p:sp>
    </p:spTree>
    <p:extLst>
      <p:ext uri="{BB962C8B-B14F-4D97-AF65-F5344CB8AC3E}">
        <p14:creationId xmlns:p14="http://schemas.microsoft.com/office/powerpoint/2010/main" val="981937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04850"/>
            <a:ext cx="8229600" cy="1143000"/>
          </a:xfrm>
        </p:spPr>
        <p:txBody>
          <a:bodyPr/>
          <a:lstStyle/>
          <a:p>
            <a:r>
              <a:rPr lang="en-GB" dirty="0" smtClean="0"/>
              <a:t>A quick review</a:t>
            </a:r>
          </a:p>
        </p:txBody>
      </p:sp>
      <p:sp>
        <p:nvSpPr>
          <p:cNvPr id="28675" name="Content Placeholder 2"/>
          <p:cNvSpPr>
            <a:spLocks noGrp="1"/>
          </p:cNvSpPr>
          <p:nvPr>
            <p:ph sz="half" idx="1"/>
          </p:nvPr>
        </p:nvSpPr>
        <p:spPr>
          <a:xfrm>
            <a:off x="457200" y="1920875"/>
            <a:ext cx="5050904" cy="4433888"/>
          </a:xfrm>
        </p:spPr>
        <p:txBody>
          <a:bodyPr/>
          <a:lstStyle/>
          <a:p>
            <a:pPr eaLnBrk="1" hangingPunct="1"/>
            <a:r>
              <a:rPr lang="en-GB" sz="2400" dirty="0" smtClean="0"/>
              <a:t>Why look for a SR</a:t>
            </a:r>
            <a:r>
              <a:rPr lang="en-GB" sz="2400" dirty="0" smtClean="0"/>
              <a:t>?</a:t>
            </a:r>
          </a:p>
          <a:p>
            <a:pPr eaLnBrk="1" hangingPunct="1"/>
            <a:endParaRPr lang="en-GB" sz="2400" dirty="0" smtClean="0"/>
          </a:p>
          <a:p>
            <a:pPr eaLnBrk="1" hangingPunct="1"/>
            <a:r>
              <a:rPr lang="en-GB" sz="2400" dirty="0" smtClean="0"/>
              <a:t>What types of SR exist</a:t>
            </a:r>
            <a:r>
              <a:rPr lang="en-GB" sz="2400" dirty="0" smtClean="0"/>
              <a:t>?</a:t>
            </a:r>
          </a:p>
          <a:p>
            <a:pPr eaLnBrk="1" hangingPunct="1"/>
            <a:endParaRPr lang="en-GB" sz="2000" dirty="0" smtClean="0"/>
          </a:p>
          <a:p>
            <a:pPr eaLnBrk="1" hangingPunct="1"/>
            <a:r>
              <a:rPr lang="en-GB" sz="2400" dirty="0" smtClean="0"/>
              <a:t>What are the key steps in a SR</a:t>
            </a:r>
            <a:r>
              <a:rPr lang="en-GB" sz="2400" dirty="0" smtClean="0"/>
              <a:t>?</a:t>
            </a:r>
          </a:p>
          <a:p>
            <a:pPr eaLnBrk="1" hangingPunct="1"/>
            <a:endParaRPr lang="en-GB" sz="2000" dirty="0" smtClean="0"/>
          </a:p>
          <a:p>
            <a:pPr eaLnBrk="1" hangingPunct="1"/>
            <a:r>
              <a:rPr lang="en-GB" sz="2400" dirty="0" smtClean="0"/>
              <a:t>Why is a protocol</a:t>
            </a:r>
            <a:r>
              <a:rPr lang="en-GB" sz="2400" dirty="0"/>
              <a:t> </a:t>
            </a:r>
            <a:r>
              <a:rPr lang="en-GB" sz="2400" dirty="0" smtClean="0"/>
              <a:t>important</a:t>
            </a:r>
            <a:r>
              <a:rPr lang="en-GB" sz="2400" dirty="0" smtClean="0"/>
              <a:t>?</a:t>
            </a:r>
          </a:p>
          <a:p>
            <a:pPr eaLnBrk="1" hangingPunct="1"/>
            <a:endParaRPr lang="en-GB" sz="2400" dirty="0" smtClean="0"/>
          </a:p>
          <a:p>
            <a:pPr eaLnBrk="1" hangingPunct="1"/>
            <a:r>
              <a:rPr lang="en-GB" sz="2400" dirty="0" smtClean="0"/>
              <a:t>How do you appraise a SR?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find this review</a:t>
            </a:r>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5" y="1988840"/>
            <a:ext cx="8912031" cy="39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14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0" y="-60361"/>
            <a:ext cx="9125910" cy="699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97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How confident are you of the evidence?</a:t>
            </a:r>
            <a:endParaRPr lang="en-GB" sz="4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 y="1809749"/>
            <a:ext cx="9196019" cy="493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42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systematic reviews</a:t>
            </a:r>
            <a:endParaRPr lang="en-GB" dirty="0"/>
          </a:p>
        </p:txBody>
      </p:sp>
      <p:sp>
        <p:nvSpPr>
          <p:cNvPr id="3" name="Content Placeholder 2"/>
          <p:cNvSpPr>
            <a:spLocks noGrp="1"/>
          </p:cNvSpPr>
          <p:nvPr>
            <p:ph idx="1"/>
          </p:nvPr>
        </p:nvSpPr>
        <p:spPr>
          <a:xfrm>
            <a:off x="457200" y="1628799"/>
            <a:ext cx="8229600" cy="3816425"/>
          </a:xfrm>
        </p:spPr>
        <p:txBody>
          <a:bodyPr/>
          <a:lstStyle/>
          <a:p>
            <a:r>
              <a:rPr lang="en-GB" dirty="0" smtClean="0"/>
              <a:t>Provide up </a:t>
            </a:r>
            <a:r>
              <a:rPr lang="en-GB" dirty="0"/>
              <a:t>to date </a:t>
            </a:r>
            <a:r>
              <a:rPr lang="en-GB" dirty="0" smtClean="0"/>
              <a:t>summary of all published research literature</a:t>
            </a:r>
            <a:endParaRPr lang="en-GB" dirty="0"/>
          </a:p>
          <a:p>
            <a:r>
              <a:rPr lang="en-GB" dirty="0"/>
              <a:t>Allow large amounts of data to be assimilated </a:t>
            </a:r>
            <a:endParaRPr lang="en-GB" dirty="0" smtClean="0"/>
          </a:p>
          <a:p>
            <a:r>
              <a:rPr lang="en-GB" dirty="0" smtClean="0"/>
              <a:t>Provide an objective collation of results </a:t>
            </a:r>
            <a:r>
              <a:rPr lang="en-GB" dirty="0"/>
              <a:t>of research</a:t>
            </a:r>
          </a:p>
          <a:p>
            <a:r>
              <a:rPr lang="en-GB" dirty="0" smtClean="0"/>
              <a:t>Provide reliable recommendations</a:t>
            </a:r>
            <a:endParaRPr lang="en-GB" dirty="0"/>
          </a:p>
          <a:p>
            <a:endParaRPr lang="en-GB" dirty="0"/>
          </a:p>
        </p:txBody>
      </p:sp>
    </p:spTree>
    <p:extLst>
      <p:ext uri="{BB962C8B-B14F-4D97-AF65-F5344CB8AC3E}">
        <p14:creationId xmlns:p14="http://schemas.microsoft.com/office/powerpoint/2010/main" val="155652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Clarify the differences</a:t>
            </a:r>
            <a:endParaRPr lang="en-GB" dirty="0"/>
          </a:p>
        </p:txBody>
      </p:sp>
      <p:sp>
        <p:nvSpPr>
          <p:cNvPr id="3" name="Content Placeholder 2"/>
          <p:cNvSpPr>
            <a:spLocks noGrp="1"/>
          </p:cNvSpPr>
          <p:nvPr>
            <p:ph idx="1"/>
          </p:nvPr>
        </p:nvSpPr>
        <p:spPr/>
        <p:txBody>
          <a:bodyPr/>
          <a:lstStyle/>
          <a:p>
            <a:r>
              <a:rPr lang="en-GB" dirty="0" smtClean="0"/>
              <a:t>Systematic Review</a:t>
            </a:r>
          </a:p>
          <a:p>
            <a:r>
              <a:rPr lang="en-GB" dirty="0" smtClean="0"/>
              <a:t>Narrative Review</a:t>
            </a:r>
          </a:p>
          <a:p>
            <a:r>
              <a:rPr lang="en-GB" dirty="0" smtClean="0"/>
              <a:t>Meta-analysis</a:t>
            </a:r>
          </a:p>
          <a:p>
            <a:endParaRPr lang="en-GB" dirty="0" smtClean="0"/>
          </a:p>
          <a:p>
            <a:r>
              <a:rPr lang="en-GB" dirty="0" smtClean="0"/>
              <a:t>Any other similar terms?</a:t>
            </a:r>
            <a:endParaRPr lang="en-GB" dirty="0"/>
          </a:p>
        </p:txBody>
      </p:sp>
      <p:pic>
        <p:nvPicPr>
          <p:cNvPr id="1027" name="Picture 3" descr="C:\Documents and Settings\smickan\Local Settings\Temporary Internet Files\Content.IE5\QNWT6PGV\MC900441954[1].wmf"/>
          <p:cNvPicPr>
            <a:picLocks noChangeAspect="1" noChangeArrowheads="1"/>
          </p:cNvPicPr>
          <p:nvPr/>
        </p:nvPicPr>
        <p:blipFill>
          <a:blip r:embed="rId2" cstate="print"/>
          <a:srcRect/>
          <a:stretch>
            <a:fillRect/>
          </a:stretch>
        </p:blipFill>
        <p:spPr bwMode="auto">
          <a:xfrm>
            <a:off x="5148064" y="2492896"/>
            <a:ext cx="2827387" cy="19046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3600" smtClean="0"/>
              <a:t>Systematic Review or meta-analysis?</a:t>
            </a:r>
            <a:endParaRPr lang="en-US" sz="3600" smtClean="0"/>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A </a:t>
            </a:r>
            <a:r>
              <a:rPr lang="en-US" sz="2800" b="1" dirty="0" smtClean="0"/>
              <a:t>Systematic Review</a:t>
            </a:r>
            <a:r>
              <a:rPr lang="en-US" sz="2800" dirty="0" smtClean="0"/>
              <a:t> is a review of a clearly formulated question that uses systematic and explicit methods to identify, select and critically appraise relevant research, and to collect and analyse data from the studies that are included in the review. </a:t>
            </a:r>
          </a:p>
          <a:p>
            <a:pPr eaLnBrk="1" hangingPunct="1">
              <a:lnSpc>
                <a:spcPct val="90000"/>
              </a:lnSpc>
            </a:pPr>
            <a:endParaRPr lang="en-US" sz="2800" dirty="0" smtClean="0"/>
          </a:p>
          <a:p>
            <a:pPr eaLnBrk="1" hangingPunct="1">
              <a:lnSpc>
                <a:spcPct val="90000"/>
              </a:lnSpc>
            </a:pPr>
            <a:r>
              <a:rPr lang="en-US" sz="2800" dirty="0" smtClean="0"/>
              <a:t>Statistical methods (</a:t>
            </a:r>
            <a:r>
              <a:rPr lang="en-US" sz="2800" i="1" dirty="0" smtClean="0"/>
              <a:t>meta-analysis</a:t>
            </a:r>
            <a:r>
              <a:rPr lang="en-US" sz="2800" dirty="0" smtClean="0"/>
              <a:t>) may or may not be used to analyse and summarise the results of the included studies.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4870</TotalTime>
  <Words>1101</Words>
  <Application>Microsoft Office PowerPoint</Application>
  <PresentationFormat>On-screen Show (4:3)</PresentationFormat>
  <Paragraphs>222</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Systematic Reviews</vt:lpstr>
      <vt:lpstr>Learning Objectives - overview</vt:lpstr>
      <vt:lpstr>What do you do?</vt:lpstr>
      <vt:lpstr>You find this review</vt:lpstr>
      <vt:lpstr>PowerPoint Presentation</vt:lpstr>
      <vt:lpstr>How confident are you of the evidence?</vt:lpstr>
      <vt:lpstr>Purpose of systematic reviews</vt:lpstr>
      <vt:lpstr>Clarify the differences</vt:lpstr>
      <vt:lpstr>Systematic Review or meta-analysis?</vt:lpstr>
      <vt:lpstr>Narrative vs systematic review</vt:lpstr>
      <vt:lpstr>Benefits of systematic reviews </vt:lpstr>
      <vt:lpstr>Useful Resources</vt:lpstr>
      <vt:lpstr>Steps of a systematic review </vt:lpstr>
      <vt:lpstr>Types of systematic review</vt:lpstr>
      <vt:lpstr>Best evidence for different questions</vt:lpstr>
      <vt:lpstr>Types of Systematic Reviews</vt:lpstr>
      <vt:lpstr>Getting started</vt:lpstr>
      <vt:lpstr>Find the published research</vt:lpstr>
      <vt:lpstr>Manage the research evidence</vt:lpstr>
      <vt:lpstr>PowerPoint Presentation</vt:lpstr>
      <vt:lpstr>Assess quality of the literature</vt:lpstr>
      <vt:lpstr>The Cochrane risk of bias tool</vt:lpstr>
      <vt:lpstr>A visual representation - RCTs</vt:lpstr>
      <vt:lpstr>Describe included studies</vt:lpstr>
      <vt:lpstr> Decide on process of synthesis</vt:lpstr>
      <vt:lpstr>Details of data synthesis</vt:lpstr>
      <vt:lpstr>Primary outcome/s </vt:lpstr>
      <vt:lpstr>Sub group analysis</vt:lpstr>
      <vt:lpstr>Heterogeneity</vt:lpstr>
      <vt:lpstr>Sensitivity analyses</vt:lpstr>
      <vt:lpstr>Protocol development</vt:lpstr>
      <vt:lpstr>Registration of Systematic Reviews</vt:lpstr>
      <vt:lpstr>Cochrane review process</vt:lpstr>
      <vt:lpstr>Is the review any good – FAITH? </vt:lpstr>
      <vt:lpstr>A quick review</vt:lpstr>
    </vt:vector>
  </TitlesOfParts>
  <Company>University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dc:title>
  <dc:creator>Hudson</dc:creator>
  <cp:lastModifiedBy>smickan</cp:lastModifiedBy>
  <cp:revision>449</cp:revision>
  <cp:lastPrinted>2013-04-05T16:40:41Z</cp:lastPrinted>
  <dcterms:created xsi:type="dcterms:W3CDTF">1998-01-16T01:33:34Z</dcterms:created>
  <dcterms:modified xsi:type="dcterms:W3CDTF">2013-04-09T20:05:09Z</dcterms:modified>
</cp:coreProperties>
</file>