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0"/>
  </p:notesMasterIdLst>
  <p:handoutMasterIdLst>
    <p:handoutMasterId r:id="rId81"/>
  </p:handoutMasterIdLst>
  <p:sldIdLst>
    <p:sldId id="261" r:id="rId3"/>
    <p:sldId id="396" r:id="rId4"/>
    <p:sldId id="397" r:id="rId5"/>
    <p:sldId id="366" r:id="rId6"/>
    <p:sldId id="399" r:id="rId7"/>
    <p:sldId id="403" r:id="rId8"/>
    <p:sldId id="404" r:id="rId9"/>
    <p:sldId id="349" r:id="rId10"/>
    <p:sldId id="347" r:id="rId11"/>
    <p:sldId id="345" r:id="rId12"/>
    <p:sldId id="405" r:id="rId13"/>
    <p:sldId id="367" r:id="rId14"/>
    <p:sldId id="368" r:id="rId15"/>
    <p:sldId id="369" r:id="rId16"/>
    <p:sldId id="272" r:id="rId17"/>
    <p:sldId id="273" r:id="rId18"/>
    <p:sldId id="407" r:id="rId19"/>
    <p:sldId id="326" r:id="rId20"/>
    <p:sldId id="351" r:id="rId21"/>
    <p:sldId id="294" r:id="rId22"/>
    <p:sldId id="296" r:id="rId23"/>
    <p:sldId id="276" r:id="rId24"/>
    <p:sldId id="483" r:id="rId25"/>
    <p:sldId id="277" r:id="rId26"/>
    <p:sldId id="457" r:id="rId27"/>
    <p:sldId id="278" r:id="rId28"/>
    <p:sldId id="298" r:id="rId29"/>
    <p:sldId id="301" r:id="rId30"/>
    <p:sldId id="300" r:id="rId31"/>
    <p:sldId id="279" r:id="rId32"/>
    <p:sldId id="299" r:id="rId33"/>
    <p:sldId id="470" r:id="rId34"/>
    <p:sldId id="373" r:id="rId35"/>
    <p:sldId id="372" r:id="rId36"/>
    <p:sldId id="409" r:id="rId37"/>
    <p:sldId id="455" r:id="rId38"/>
    <p:sldId id="293" r:id="rId39"/>
    <p:sldId id="461" r:id="rId40"/>
    <p:sldId id="462" r:id="rId41"/>
    <p:sldId id="411" r:id="rId42"/>
    <p:sldId id="463" r:id="rId43"/>
    <p:sldId id="464" r:id="rId44"/>
    <p:sldId id="465" r:id="rId45"/>
    <p:sldId id="466" r:id="rId46"/>
    <p:sldId id="467" r:id="rId47"/>
    <p:sldId id="456" r:id="rId48"/>
    <p:sldId id="412" r:id="rId49"/>
    <p:sldId id="468" r:id="rId50"/>
    <p:sldId id="469" r:id="rId51"/>
    <p:sldId id="379" r:id="rId52"/>
    <p:sldId id="381" r:id="rId53"/>
    <p:sldId id="453" r:id="rId54"/>
    <p:sldId id="382" r:id="rId55"/>
    <p:sldId id="410" r:id="rId56"/>
    <p:sldId id="322" r:id="rId57"/>
    <p:sldId id="413" r:id="rId58"/>
    <p:sldId id="344" r:id="rId59"/>
    <p:sldId id="269" r:id="rId60"/>
    <p:sldId id="375" r:id="rId61"/>
    <p:sldId id="376" r:id="rId62"/>
    <p:sldId id="377" r:id="rId63"/>
    <p:sldId id="378" r:id="rId64"/>
    <p:sldId id="415" r:id="rId65"/>
    <p:sldId id="383" r:id="rId66"/>
    <p:sldId id="384" r:id="rId67"/>
    <p:sldId id="385" r:id="rId68"/>
    <p:sldId id="386" r:id="rId69"/>
    <p:sldId id="387" r:id="rId70"/>
    <p:sldId id="388" r:id="rId71"/>
    <p:sldId id="390" r:id="rId72"/>
    <p:sldId id="460" r:id="rId73"/>
    <p:sldId id="391" r:id="rId74"/>
    <p:sldId id="308" r:id="rId75"/>
    <p:sldId id="282" r:id="rId76"/>
    <p:sldId id="321" r:id="rId77"/>
    <p:sldId id="292" r:id="rId78"/>
    <p:sldId id="393" r:id="rId79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66FF"/>
    <a:srgbClr val="FAF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AB4BD-C14F-4145-9B97-48B5EC9E8A55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27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5D3A4-3EA3-403C-BDE0-5819D9536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36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7150B-068E-4D55-83B4-E183602D2DE8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4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CE35F-4205-46EF-B04D-7BEB27B89B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6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F78F8-4579-5448-A9A9-B7FD1D8E18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5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BA9641-C325-4513-9C05-13F5550D19A5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BE37C3C-5826-4680-BBC9-8B098CCE1FC3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A85EEBE-5222-429C-83B6-210802B55F0D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82D5FC-F0DA-4A08-AD15-5358ED79EF4D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35E4B3-834C-4462-B08E-098B863B5775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DDEBD16-9991-409E-9B67-1F375C903A6B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DDA921D-0652-428F-92CA-40A6702443F3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13FDC8-BEB2-42A0-8924-660A654C6F17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834571-7556-4EE9-8FB5-AFEB1133E6DC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5B9687D-EF74-48C5-A2D4-73D8583BC7C7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81C5D-0526-4039-8DEA-0C22F79F92D3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C52398D-124B-44AD-88A2-D92C27F3A0B4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B7F69C-5E9A-4FE9-B34B-83FE19114B51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211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4A8943D-9B80-4714-AFC0-F89BF3F17462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94E4C81-143F-42D3-B69C-9220E10E3C7F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8AFB24A-2DB8-482F-8294-E48B9BCAAF47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211BC9-9ADF-4416-9E52-CECC58FBDE41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D728FCD-7A89-42A9-A2BF-B3369A9E81D1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E8CFB7-A6D2-412A-9B92-8B2D8E8C683A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45969E0-8374-4FCF-9ABF-0D20448AC2F0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B8DE58A-78CD-4186-9EBF-2DE718A49749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928122-8F07-4245-AE76-E8CC68656A34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4AD180-A629-4872-9EE8-80408D8B01A5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084F586-B858-4B0C-AE52-A449F24C6E7E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360855" y="993291"/>
            <a:ext cx="3939671" cy="34028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n-GB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16558" y="4725182"/>
            <a:ext cx="4635066" cy="37757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CE35F-4205-46EF-B04D-7BEB27B89BDC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C6CFA-85E9-4E2C-A80E-CB54B4089E1C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DE19F-7B57-4409-9E38-EDA8FA4892A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4036F-5F89-4C4D-89A3-C967A8069973}" type="datetimeFigureOut">
              <a:rPr lang="en-GB" smtClean="0"/>
              <a:pPr/>
              <a:t>25/03/2015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092E-E745-4ACA-9ED8-5162C70D986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1460" y="188595"/>
            <a:ext cx="8641080" cy="6480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34573" y="1988820"/>
            <a:ext cx="433234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/>
              <a:t>Diagnostic Studies</a:t>
            </a:r>
          </a:p>
          <a:p>
            <a:pPr algn="ctr"/>
            <a:endParaRPr lang="en-GB" dirty="0" smtClean="0"/>
          </a:p>
          <a:p>
            <a:pPr algn="ctr"/>
            <a:r>
              <a:rPr lang="en-GB" sz="2400" b="1" i="1" dirty="0" smtClean="0"/>
              <a:t>Dr. Annette </a:t>
            </a:r>
            <a:r>
              <a:rPr lang="en-GB" sz="2400" b="1" i="1" dirty="0" err="1" smtClean="0"/>
              <a:t>Plüddemann</a:t>
            </a:r>
            <a:endParaRPr lang="en-GB" sz="2400" b="1" i="1" dirty="0" smtClean="0"/>
          </a:p>
          <a:p>
            <a:pPr algn="ctr"/>
            <a:endParaRPr lang="en-GB" sz="2400" i="1" dirty="0" smtClean="0"/>
          </a:p>
          <a:p>
            <a:pPr algn="ctr"/>
            <a:r>
              <a:rPr lang="en-GB" i="1" dirty="0" smtClean="0"/>
              <a:t>Department of Primary Care Health Sciences</a:t>
            </a:r>
          </a:p>
          <a:p>
            <a:pPr algn="ctr"/>
            <a:r>
              <a:rPr lang="en-GB" i="1" dirty="0" smtClean="0"/>
              <a:t>Centre for Evidence-Based Medicine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869179"/>
            <a:ext cx="3365898" cy="1682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2" t="22585" r="6265" b="23083"/>
          <a:stretch/>
        </p:blipFill>
        <p:spPr bwMode="auto">
          <a:xfrm>
            <a:off x="0" y="1140564"/>
            <a:ext cx="8747067" cy="470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4" t="31926" r="9696"/>
          <a:stretch/>
        </p:blipFill>
        <p:spPr bwMode="auto">
          <a:xfrm rot="20319342">
            <a:off x="1484888" y="787078"/>
            <a:ext cx="6190325" cy="49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9" name="Rectangle 8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AU" sz="3600" b="1" dirty="0" smtClean="0">
                <a:latin typeface="Garamond" pitchFamily="18" charset="0"/>
              </a:rPr>
              <a:t>Diagnostic strategies and what tests are used for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48" y="501650"/>
            <a:ext cx="8618483" cy="55989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AU" sz="3600" b="1" dirty="0" smtClean="0">
                <a:latin typeface="Garamond" pitchFamily="18" charset="0"/>
              </a:rPr>
              <a:t>How do clinicians make diagnoses?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99485" y="2708910"/>
            <a:ext cx="6952875" cy="2591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Garamond" pitchFamily="18" charset="0"/>
              </a:rPr>
              <a:t>Aim: identify types and frequency of diagnostic strategies used in primary care</a:t>
            </a:r>
          </a:p>
          <a:p>
            <a:pPr lvl="1"/>
            <a:r>
              <a:rPr lang="en-GB" sz="2400" dirty="0" smtClean="0">
                <a:latin typeface="Garamond" pitchFamily="18" charset="0"/>
              </a:rPr>
              <a:t>6 GPs collected and recorded strategies used on 300 patients. </a:t>
            </a:r>
          </a:p>
          <a:p>
            <a:pPr>
              <a:buFont typeface="Wingdings" pitchFamily="2" charset="2"/>
              <a:buNone/>
            </a:pPr>
            <a:endParaRPr lang="en-GB" sz="1800" dirty="0" smtClean="0">
              <a:latin typeface="Garamond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GB" sz="1800" dirty="0" smtClean="0">
                <a:latin typeface="Garamond" pitchFamily="18" charset="0"/>
              </a:rPr>
              <a:t>(Diagnostic strategies used in primary care. </a:t>
            </a:r>
            <a:r>
              <a:rPr lang="en-GB" sz="1800" dirty="0" err="1" smtClean="0">
                <a:latin typeface="Garamond" pitchFamily="18" charset="0"/>
              </a:rPr>
              <a:t>Heneghan</a:t>
            </a:r>
            <a:r>
              <a:rPr lang="en-GB" sz="1800" dirty="0" smtClean="0">
                <a:latin typeface="Garamond" pitchFamily="18" charset="0"/>
              </a:rPr>
              <a:t>, et al,. </a:t>
            </a:r>
            <a:r>
              <a:rPr lang="en-GB" sz="1800" i="1" dirty="0" smtClean="0">
                <a:latin typeface="Garamond" pitchFamily="18" charset="0"/>
              </a:rPr>
              <a:t>BMJ 2009. 20;338:b946</a:t>
            </a:r>
            <a:r>
              <a:rPr lang="en-GB" sz="1800" dirty="0" smtClean="0">
                <a:latin typeface="Garamond" pitchFamily="18" charset="0"/>
              </a:rPr>
              <a:t>2009)</a:t>
            </a:r>
          </a:p>
          <a:p>
            <a:endParaRPr lang="en-US" sz="1800" dirty="0" smtClean="0">
              <a:latin typeface="Garamond" pitchFamily="18" charset="0"/>
            </a:endParaRPr>
          </a:p>
          <a:p>
            <a:pPr marL="0" indent="0">
              <a:buNone/>
            </a:pPr>
            <a:endParaRPr lang="en-GB" dirty="0" smtClean="0">
              <a:latin typeface="Garamond" pitchFamily="18" charset="0"/>
            </a:endParaRPr>
          </a:p>
        </p:txBody>
      </p:sp>
      <p:pic>
        <p:nvPicPr>
          <p:cNvPr id="12" name="Picture 5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197" y="4762055"/>
            <a:ext cx="1765883" cy="1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51885" y="1268730"/>
            <a:ext cx="8033010" cy="1080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latin typeface="Garamond" pitchFamily="18" charset="0"/>
              </a:rPr>
              <a:t>Patient history…examination…differential diagnosis…final diagnosis</a:t>
            </a:r>
            <a:endParaRPr lang="en-US" sz="1800" dirty="0" smtClean="0">
              <a:latin typeface="Garamond" pitchFamily="18" charset="0"/>
            </a:endParaRPr>
          </a:p>
          <a:p>
            <a:pPr marL="0" indent="0">
              <a:buNone/>
            </a:pPr>
            <a:endParaRPr lang="en-GB" dirty="0" smtClean="0">
              <a:latin typeface="Garamond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 noTextEdit="1"/>
          </p:cNvSpPr>
          <p:nvPr/>
        </p:nvSpPr>
        <p:spPr bwMode="auto">
          <a:xfrm>
            <a:off x="199697" y="2448309"/>
            <a:ext cx="5486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47510" y="3056321"/>
            <a:ext cx="1951037" cy="1392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154800"/>
          <a:lstStyle/>
          <a:p>
            <a:pPr algn="ctr"/>
            <a:r>
              <a:rPr lang="en-GB" sz="1800" b="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Refinement of the diagnostic causes</a:t>
            </a:r>
            <a:endParaRPr lang="en-GB" sz="1800" b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684135" y="2768984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1242685" y="2192721"/>
            <a:ext cx="53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00260" y="2924492"/>
            <a:ext cx="30241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>
                <a:latin typeface="Garamond" pitchFamily="18" charset="0"/>
                <a:cs typeface="Times New Roman" pitchFamily="18" charset="0"/>
              </a:rPr>
              <a:t>Restricted Rule Outs</a:t>
            </a:r>
            <a:endParaRPr lang="en-GB" sz="1800" b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>
                <a:latin typeface="Garamond" pitchFamily="18" charset="0"/>
                <a:cs typeface="Times New Roman" pitchFamily="18" charset="0"/>
              </a:rPr>
              <a:t>Stepwise refinement</a:t>
            </a:r>
            <a:endParaRPr lang="en-GB" sz="1800" b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>
                <a:latin typeface="Garamond" pitchFamily="18" charset="0"/>
                <a:cs typeface="Times New Roman" pitchFamily="18" charset="0"/>
              </a:rPr>
              <a:t>Probabilistic reasoning</a:t>
            </a:r>
            <a:endParaRPr lang="en-GB" sz="1800" b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>
                <a:latin typeface="Garamond" pitchFamily="18" charset="0"/>
                <a:cs typeface="Times New Roman" pitchFamily="18" charset="0"/>
              </a:rPr>
              <a:t>Pattern recognition fit</a:t>
            </a:r>
            <a:endParaRPr lang="en-GB" sz="1800" b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>
                <a:latin typeface="Garamond" pitchFamily="18" charset="0"/>
                <a:cs typeface="Times New Roman" pitchFamily="18" charset="0"/>
              </a:rPr>
              <a:t>Clinical Prediction Rule</a:t>
            </a:r>
            <a:endParaRPr lang="en-GB" sz="1800" b="0">
              <a:latin typeface="Garamond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00260" y="1268730"/>
            <a:ext cx="27368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GB" sz="1400" b="0" dirty="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Spot diagnoses</a:t>
            </a:r>
            <a:endParaRPr lang="en-US" sz="1800" b="0" dirty="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Self-labelling </a:t>
            </a:r>
            <a:endParaRPr lang="en-US" sz="1800" b="0" dirty="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Presenting complaint</a:t>
            </a:r>
            <a:endParaRPr lang="en-US" sz="1800" b="0" dirty="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Pattern recognition</a:t>
            </a:r>
            <a:endParaRPr lang="en-US" sz="1800" b="0" dirty="0">
              <a:latin typeface="Garamond" pitchFamily="18" charset="0"/>
            </a:endParaRPr>
          </a:p>
          <a:p>
            <a:pPr eaLnBrk="0" hangingPunct="0"/>
            <a:r>
              <a:rPr lang="en-GB" sz="1200" b="0" dirty="0">
                <a:latin typeface="Garamond" pitchFamily="18" charset="0"/>
                <a:cs typeface="Times New Roman" pitchFamily="18" charset="0"/>
              </a:rPr>
              <a:t> </a:t>
            </a:r>
            <a:endParaRPr lang="en-GB" sz="1800" b="0" dirty="0">
              <a:latin typeface="Garamond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47510" y="1545021"/>
            <a:ext cx="2032000" cy="11969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154800"/>
          <a:lstStyle/>
          <a:p>
            <a:pPr algn="ctr"/>
            <a:r>
              <a:rPr lang="en-GB" sz="1800" b="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Initiation of the diagnosis</a:t>
            </a:r>
            <a:r>
              <a:rPr lang="en-GB" sz="1400" b="0">
                <a:latin typeface="Garamond" pitchFamily="18" charset="0"/>
                <a:cs typeface="Times New Roman" pitchFamily="18" charset="0"/>
              </a:rPr>
              <a:t> </a:t>
            </a:r>
            <a:endParaRPr lang="en-GB" sz="1400" b="0">
              <a:latin typeface="Garamond" pitchFamily="18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 flipH="1">
            <a:off x="1171247" y="2192721"/>
            <a:ext cx="71438" cy="3168650"/>
          </a:xfrm>
          <a:custGeom>
            <a:avLst/>
            <a:gdLst>
              <a:gd name="T0" fmla="*/ 0 w 1"/>
              <a:gd name="T1" fmla="*/ 0 h 3594"/>
              <a:gd name="T2" fmla="*/ 0 w 1"/>
              <a:gd name="T3" fmla="*/ 3594 h 3594"/>
              <a:gd name="T4" fmla="*/ 0 60000 65536"/>
              <a:gd name="T5" fmla="*/ 0 60000 65536"/>
              <a:gd name="T6" fmla="*/ 0 w 1"/>
              <a:gd name="T7" fmla="*/ 0 h 3594"/>
              <a:gd name="T8" fmla="*/ 1 w 1"/>
              <a:gd name="T9" fmla="*/ 3594 h 35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594">
                <a:moveTo>
                  <a:pt x="0" y="0"/>
                </a:moveTo>
                <a:lnTo>
                  <a:pt x="0" y="359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47510" y="4712084"/>
            <a:ext cx="1873250" cy="1296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tIns="154800"/>
          <a:lstStyle/>
          <a:p>
            <a:pPr algn="ctr"/>
            <a:r>
              <a:rPr lang="en-GB" sz="1800" b="0">
                <a:solidFill>
                  <a:srgbClr val="000000"/>
                </a:solidFill>
                <a:latin typeface="Garamond" pitchFamily="18" charset="0"/>
                <a:cs typeface="Times New Roman" pitchFamily="18" charset="0"/>
              </a:rPr>
              <a:t>Defining the final diagnosis</a:t>
            </a:r>
            <a:endParaRPr lang="en-GB" sz="1800" b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684135" y="4496184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1242685" y="5361371"/>
            <a:ext cx="53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Garamond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00260" y="4653280"/>
            <a:ext cx="2449512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Known Diagnosis</a:t>
            </a:r>
            <a:endParaRPr lang="en-US" sz="1800" b="0" dirty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Further tests ordered</a:t>
            </a:r>
            <a:endParaRPr lang="en-US" sz="1800" b="0" dirty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Test of treatment</a:t>
            </a:r>
            <a:endParaRPr lang="en-US" sz="1800" b="0" dirty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Test of time</a:t>
            </a:r>
            <a:endParaRPr lang="en-US" sz="1800" b="0" dirty="0">
              <a:latin typeface="Garamond" pitchFamily="18" charset="0"/>
            </a:endParaRPr>
          </a:p>
          <a:p>
            <a:pPr eaLnBrk="0" hangingPunct="0">
              <a:buFont typeface="Arial" pitchFamily="34" charset="0"/>
              <a:buChar char="•"/>
              <a:tabLst>
                <a:tab pos="228600" algn="l"/>
              </a:tabLst>
            </a:pPr>
            <a:r>
              <a:rPr lang="en-GB" sz="1800" b="0" dirty="0">
                <a:latin typeface="Garamond" pitchFamily="18" charset="0"/>
                <a:cs typeface="Times New Roman" pitchFamily="18" charset="0"/>
              </a:rPr>
              <a:t>No label</a:t>
            </a:r>
            <a:endParaRPr lang="en-GB" sz="1800" b="0" dirty="0">
              <a:latin typeface="Garamond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643268" y="6273335"/>
            <a:ext cx="32404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b="0" dirty="0" smtClean="0">
                <a:latin typeface="Garamond" pitchFamily="18" charset="0"/>
                <a:ea typeface="Times New Roman" pitchFamily="18" charset="0"/>
                <a:cs typeface="Arial" charset="0"/>
              </a:rPr>
              <a:t>(</a:t>
            </a:r>
            <a:r>
              <a:rPr lang="en-GB" b="0" dirty="0" err="1">
                <a:latin typeface="Garamond" pitchFamily="18" charset="0"/>
                <a:ea typeface="Times New Roman" pitchFamily="18" charset="0"/>
                <a:cs typeface="Arial" charset="0"/>
              </a:rPr>
              <a:t>Heneghan</a:t>
            </a:r>
            <a:r>
              <a:rPr lang="en-GB" b="0" dirty="0">
                <a:latin typeface="Garamond" pitchFamily="18" charset="0"/>
                <a:ea typeface="Times New Roman" pitchFamily="18" charset="0"/>
                <a:cs typeface="Arial" charset="0"/>
              </a:rPr>
              <a:t> et al, BMJ 2009</a:t>
            </a:r>
            <a:r>
              <a:rPr lang="en-GB" b="0" dirty="0" smtClean="0">
                <a:latin typeface="Garamond" pitchFamily="18" charset="0"/>
                <a:ea typeface="Times New Roman" pitchFamily="18" charset="0"/>
                <a:cs typeface="Arial" charset="0"/>
              </a:rPr>
              <a:t>)</a:t>
            </a:r>
            <a:endParaRPr lang="en-US" sz="1100" b="0" dirty="0">
              <a:latin typeface="Garamond" pitchFamily="18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99697" y="829059"/>
            <a:ext cx="184150" cy="80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 b="0">
                <a:latin typeface="Garamond" pitchFamily="18" charset="0"/>
              </a:rPr>
              <a:t/>
            </a:r>
            <a:br>
              <a:rPr lang="en-US" sz="1100" b="0">
                <a:latin typeface="Garamond" pitchFamily="18" charset="0"/>
              </a:rPr>
            </a:br>
            <a:endParaRPr lang="en-US" sz="1800" b="0">
              <a:latin typeface="Garamond" pitchFamily="18" charset="0"/>
            </a:endParaRPr>
          </a:p>
          <a:p>
            <a:pPr eaLnBrk="0" hangingPunct="0"/>
            <a:endParaRPr lang="en-US" sz="1800" b="0">
              <a:latin typeface="Garamond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9697" y="1638684"/>
            <a:ext cx="222250" cy="80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 b="0">
              <a:latin typeface="Garamond" pitchFamily="18" charset="0"/>
            </a:endParaRPr>
          </a:p>
          <a:p>
            <a:pPr eaLnBrk="0" hangingPunct="0"/>
            <a:r>
              <a:rPr lang="en-GB" sz="1100" b="0">
                <a:latin typeface="Garamond" pitchFamily="18" charset="0"/>
                <a:cs typeface="Arial" charset="0"/>
              </a:rPr>
              <a:t> </a:t>
            </a:r>
            <a:endParaRPr lang="en-US" sz="1800" b="0">
              <a:latin typeface="Garamond" pitchFamily="18" charset="0"/>
            </a:endParaRPr>
          </a:p>
          <a:p>
            <a:pPr eaLnBrk="0" hangingPunct="0"/>
            <a:endParaRPr lang="en-US" sz="1800" b="0">
              <a:latin typeface="Garamond" pitchFamily="18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99697" y="5753484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800" b="0">
              <a:latin typeface="Garamond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195195" y="1197292"/>
            <a:ext cx="13684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 dirty="0">
                <a:latin typeface="Garamond" pitchFamily="18" charset="0"/>
              </a:rPr>
              <a:t>Stage </a:t>
            </a:r>
            <a:endParaRPr lang="en-US" b="1" u="sng" dirty="0">
              <a:latin typeface="Garamond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932045" y="1197292"/>
            <a:ext cx="23764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>
                <a:latin typeface="Garamond" pitchFamily="18" charset="0"/>
              </a:rPr>
              <a:t>Strategies used</a:t>
            </a:r>
            <a:endParaRPr lang="en-US" b="1" u="sng">
              <a:latin typeface="Garamond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AU" sz="3600" b="1" dirty="0" smtClean="0">
                <a:latin typeface="Garamond" pitchFamily="18" charset="0"/>
                <a:ea typeface="+mj-ea"/>
                <a:cs typeface="+mj-cs"/>
              </a:rPr>
              <a:t>Diagnostic stages &amp; strategies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04863"/>
            <a:ext cx="2952328" cy="296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87624" y="53732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Meningitis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53732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Chicken Pox  </a:t>
            </a:r>
            <a:endParaRPr lang="en-GB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63547" y="708835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Not all diagnoses need tests?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20" y="1477548"/>
            <a:ext cx="2193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Garamond" pitchFamily="18" charset="0"/>
              </a:rPr>
              <a:t>Spot diagnosis</a:t>
            </a:r>
            <a:endParaRPr lang="en-GB" sz="2800" dirty="0">
              <a:latin typeface="Garamond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sp>
        <p:nvSpPr>
          <p:cNvPr id="3" name="AutoShape 2" descr="data:image/jpeg;base64,/9j/4AAQSkZJRgABAQAAAQABAAD/2wCEAAkGBxQTEhUUExQUFBUXFxgYGBcYGBcXFxoXFxgXFxcUFxUYHCggHBwlHBUXITEhJSkrLi4uFx8zODMsNygtLisBCgoKDg0OGhAQGiwcHBwsLCwsLCwsLCwsLCwsLCwsLCwsLCwsLCwsLCwsLCwsLCwsLCwrLCwsLCwsLCssKzcsK//AABEIAMABBgMBIgACEQEDEQH/xAAZAAADAQEBAAAAAAAAAAAAAAABAgMABAX/xAAuEAACAQIDBgcBAQEAAwAAAAAAAQIDESEx8AQSQVFhcYGRobHB0eHxEwUVIjL/xAAZAQEBAQEBAQAAAAAAAAAAAAAAAQIDBAX/xAAeEQEBAQEBAAMBAQEAAAAAAAAAARECIQMSQTETYf/aAAwDAQACEQMRAD8A9nd+yDrIvtTOPaqDjOKtjn4WT4dz5tr63HMrocBoU82FQt3HSCVOp3BShyBU/wDrFYa4F1Tsgl8hLGcbjtCVHxDIbhrGTvkO4gQnEm4WOmwHELrjqwOGlsdnfqetOAu4HTn5LJkRhAZQxKJDKAY1K5SKGsEM2lsKyjMkMCxiFId2J1I+AxYWbQuBDbKlssyEYzSTeN3bDLEOvPx+a9Kw8FzxEhF6xLW565FcqFguIUrBsGU5Ry1rsLNFJHFtzaWGuorfM246o65jWObY6bSxz64+2sTtjEkTqZcJuGLKJi4yMqd+5zf4JY5615HoKKv1+sBKsc/QNc9WePK2is72V9cTr2eN8zS2dPHivkpB9sA6dWWeNJWCxt3mLUDk1xHE0Z8h7XIn8TjE0h5MjJhf6zYu8CTFT4hcGSMaxpRAVq49xLM59orNZBqc7cdW8FyRwUZSbd27cOvUtV2hRzwC347uOpYj2OahWUsjpw17FjHUsrSJTkygHAJHn16Vy9Ghbq+qy7LwOhUyih4B0vyeYg4YPn6FYwtn5+5ZJfvEm54oMbrMMFh+Cpp69CqsEpNwzhh46x4lLDRWv6E3EoU7FIoe2F9a+jJcdeQTQa8NdTGuYAymkGpNLNZCxhgk+H0PKlfWuRPW8haWKw1r4JypKLbLUaNkCvS3liF33/hVUTx9Tn2mTthY5v8ApV3Sjl3y8zk/5dWUm8+/e11j/Ca3PjyfZ27FF8TuQIRsvoKNOfV26SaOeTLzaOepOxDmFbAmjlqbYgR2kOv+dd6A2c6qlIsM3nFGybp3KIwRGWB5+1025XR6k2iCqRZG+OrPQ2Ok+J2pE4FIo0593bp7GsAMQw1h7ioDmr/PwFhjl2tvhnr1OlyxWuJt0LLlc9CDX7n5nS4vx5fa+B4/WkEF60sY2RVLHVgR19Gby8QxRa83lnfWsRW8gp8eQ3zwXt7FEG7678DFnLi8zEVenTt1HSXgvwe2HkBlS1nHXybcw+Pb3Hjj49REyo87btl3lbPp+CbFsW708Po9OcNZk8kZ+vrf3uYlKBN2LPnl2JzVsgjk2mRwbRUbwXHVztnTu2ebWp2vfraTbweH8I9PEjx9r/6ChdRTwtd2uscr+R2Rk5JNX3cE3bjZu3f6OT/w6i7ybzvu59rrz8z06FK9s7cuF+fcj0dXmTx07PS6nRSpjUadkUtiV4+utBRM4juQwc68n/qOyObYqT466ns1KCeYsKCRnHfn5ZOcNDIKYGjN2NOONKfgCFQ8/aq3V2H2FuXPr6Ia6/55zr1MhlAVopEriMF4a9zIZ8ELJhCvWtZBUta7kKtSxxvbFfP8Dc4tenfnr7NjveWkctOfHx/vQ6qa19hLMUi+2C0grw6LXYy114msm9IrGgvD1MF27mIa7KjsFcx7Z565kpSx6YGkMnfmgLz9vE290G4X1lhgAku/A5a1RLN4Fq18lzxOTb6d01m8l9krfHMt9GFRMo1pnLs9PdXOx1pawJq9yS+OarF42OWtQvbA9GSuSlAi89Y8+GyIpTpHQ0ZxDV60ieNh90KgFIMVOdNPwHiCSCiIEhGOTkUjOyIzmR2raFHM5oVd54u3Je/yHbn4/wBdioJnTSopdDm2SpfP0O5LiVnq2eHigo0Rmw5EFmMB9MNdQPO2+9nrwIf6xjBqyys8Meivnbj4WO+pSw10yON0HvXtf4JXo4szBp0Z7m+2oq+Cvi+3Ox6uy5JWtlw75rje/sjlo7Nd3eL68LYnbCPljl45ljn8nWi5eXT4+yLrq9sNcy6WXHG3rwsTp0Uscf3hrx7GJn6e7z1+fhguNuHwY0y6a7eNuOXv9HBSqvjzPQqRVuHD9PLrRu7dW89X4eZmuvxyWPUpu+K1bIq48l5nPsrdkta+i8UWOfU9CSuSlHki79BJStrXEYiH+KCxnPMUikElEbfXAWqQQubeOXbKu70J7JNvsHX6ea72wWMmNEOdZIVjtisIm2Rmy8iElcNx52008U3kLGmr3td9cup6TpGhRsR2/wBMhdlp2X8R1xROMBpq5pxt2qxM56+ycVgOnjiGcDIawFIfNe4QtrhjR0/gKKLTBuNCn7BeOuYNa8hrc+IQIvHXLgNTXF269OHt5gyBf3Ay6GDN3x/TAx3SX2/BHLOniu2rHVLj38dZ+RO12tWNU5uBRiPKQKN+JpLkPxBfhr+E5KwJSy15iuZKrNiNGdQlOpr7IuUYU0sgTQsZi1KnMLltRrUU8wRp2KqSZKtKyI3Lf4LqWGjK55e895Yp5X6XR6VMi9cfVWwlRsa9wFcoS/iLu3GbDFBpkjGYJIqf1mzRZy7SnbApsiaWJG/r5roCo8TJmUisDYZsjKpZjRjjzwv6XBiw8Xr6JrXIpFhmjfAC0zcQx16hCzlhry9TKX7jmCMfv9GhFa1gGlFhp+wTQi3l864+hi4y6pP417sXK3XMaS1nrEnPBPy9f6WkU18eOQKqaXn24fYtPHniavLDrlrEp+vN2nabPnrMnCtcO0xd21rnj4C0KTvd4dOXQ5/r05zOVpz1rscFao3fGyXv1PRlSw16HFLZb4PIU4sPss20JtLx+uZ104WwNOKGMfb3XJskXbEvOOBSMQtFZvW3XIqCTwRcdishetC4rkTrVLHHHa28lgG+eLXaolLHPQm2yzlwEYsyhKVmQrbRZFJnFtdNvLTK1xJb61PbU3Z+nojupPXweZsmxWd3z5npwJGvk+v4qpmlIi2B1Llc8UUeNiifISDKxiEo2GuBrnroHPgELvY66oeL19Aevo0QU99de4Vn95ccwMEYN5BkyuYKj3evwwHY5X8/X+AmrZa18AjrXibeua0Zdewk44YauOsr619Czztl/fjIDzK8nvZfw64L+/BXcXpr1NUjgZkx0662JtpE0JtVWy7/AKT2aTeY0nPmuiwriO4mSDOk/wA7IDY8pE3iQLP1EeJVkpIEc20U3JM54bO28Wd+7xFnKwdJ3Z5CxVidaskmUcsMDzNsbbtYavHP2vrpo174HQoENjo2OuDLDvN8DdNJ2CRrvBkZntRqV8bLMhGo+awJOWfCz9zUqN3fna/kHpnMkejstW52xkctCJ0RK83eae40WIMiOYhQEG5UM/nzGgTY8cgKRfTzv8Mwjk7GLou6lk79fwEfjXuR2qlvcSsFbjroRrJi7SE661mFSBKX0aZBoWXD1Mp4eoFK+eev0ip1ILvkCnCxVxFYNBAsMJOREJNBkuQrka5FaUSM6dyrYJMuELYlONx2yc52I1CqAqpopcXfRV2ikFR4gTCpEZGRFxuVYlitRzS2e5SlAvFDJEavfgw5DZMVk/8ATErGas2MiUZjxZEPvZd/IZiIZBDIbeEsMmVDRXsYRyMB02HQo0Xr4LgGvk4dr2p3tb0ve9kdzed9ZnNKgr5a17ErfFk/o0nhiUVhEigS0WxJSSGk7EZz4BICncDfkAW4i4dIWUgJiylyIMpglIjOTuZyDWKTZOQxObBEK9ewlKd2rHNtC/8Abj4HTscXi2Hosk511RHQoyYx5rWYEgs1wDYYCC2ER2ipZHnRqO93d+J6FWNznpbLZ+wd+LJHRROlEqcSlyuPV2mMmJcZERS/QVSFNDD1AcwYMJUdN+etfBlLmCTEU+ZSKb5rCYAlPhkQMZtrhclggf69f53Bh5PhfDWWuRM2/wAXrqTlPnYi4aRzVp8iimM0rDGpcRottYlWa4kpu4P6Mo3MkFyBIIWUhScnd2G3gpZU+g0Y2MpXYzBbWRmwAlIVE61Sw9KV+YHZjRDXmKo0gJiuQYNYKRPeGuFNcE5YA3g3wBgU5NlEKhlIJTGuBsW5RS/WxibkYmj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3"/>
            <a:ext cx="3768090" cy="27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307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48" y="501650"/>
            <a:ext cx="8618483" cy="55989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AU" sz="3600" b="1" dirty="0" smtClean="0">
                <a:latin typeface="Garamond" pitchFamily="18" charset="0"/>
              </a:rPr>
              <a:t>What are tests used for?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1460" y="1628775"/>
            <a:ext cx="4964112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Increase certainty about presence/absence of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Disease severity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Monitor clinical course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Assess prognosis – risk/stage within diagnosis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Plan treatment e.g., location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Stall for time!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A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90" y="1628775"/>
            <a:ext cx="31432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6695" y="5067300"/>
            <a:ext cx="32651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0" dirty="0" err="1">
                <a:latin typeface="Garamond" pitchFamily="18" charset="0"/>
              </a:rPr>
              <a:t>Bossuyt</a:t>
            </a:r>
            <a:r>
              <a:rPr lang="en-US" sz="1600" b="0" dirty="0">
                <a:latin typeface="Garamond" pitchFamily="18" charset="0"/>
              </a:rPr>
              <a:t> et al BMJ 2006;332:1089–92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21080" y="1106805"/>
            <a:ext cx="6480175" cy="2520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Replacement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– new replaces old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E.g. CT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colonography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for barium enema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Triage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– new determines need for old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E.g. B-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natriuretic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peptide for echocardiography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Add-on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– new combined with old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E.g. ECG and myocardial perfusion scan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AU" sz="3600" b="1" dirty="0" smtClean="0">
                <a:latin typeface="Garamond" pitchFamily="18" charset="0"/>
                <a:ea typeface="+mj-ea"/>
                <a:cs typeface="+mj-cs"/>
              </a:rPr>
              <a:t>Roles of new tests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0440" y="3625850"/>
            <a:ext cx="52197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AU" sz="3600" b="1" dirty="0" smtClean="0">
                <a:latin typeface="Garamond" pitchFamily="18" charset="0"/>
              </a:rPr>
              <a:t>Critical appraisal of a diagnostic accuracy study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>
                <a:latin typeface="Garamond" pitchFamily="18" charset="0"/>
              </a:rPr>
              <a:t>Validity of a diagnostic study</a:t>
            </a:r>
          </a:p>
          <a:p>
            <a:pPr>
              <a:buNone/>
            </a:pPr>
            <a:r>
              <a:rPr lang="en-GB" dirty="0" smtClean="0">
                <a:latin typeface="Garamond" pitchFamily="18" charset="0"/>
              </a:rPr>
              <a:t> </a:t>
            </a:r>
          </a:p>
          <a:p>
            <a:r>
              <a:rPr lang="en-GB" dirty="0" smtClean="0">
                <a:latin typeface="Garamond" pitchFamily="18" charset="0"/>
              </a:rPr>
              <a:t>Interpret the results </a:t>
            </a:r>
            <a:endParaRPr lang="en-GB" dirty="0">
              <a:latin typeface="Garamond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2248" y="501650"/>
            <a:ext cx="8640292" cy="767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Diagnostic</a:t>
            </a:r>
            <a:r>
              <a:rPr kumimoji="0" lang="en-AU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tests: What you need to know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35" y="2348865"/>
            <a:ext cx="2998470" cy="373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7897" y="504652"/>
            <a:ext cx="8640292" cy="767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Diagnostic</a:t>
            </a:r>
            <a:r>
              <a:rPr kumimoji="0" lang="en-AU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tests: What you need to know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109" y="191597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549" y="1268730"/>
            <a:ext cx="756094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1" u="sng" dirty="0" smtClean="0">
                <a:latin typeface="Garamond" pitchFamily="18" charset="0"/>
              </a:rPr>
              <a:t>P</a:t>
            </a:r>
            <a:r>
              <a:rPr lang="en-GB" sz="2400" dirty="0" smtClean="0">
                <a:latin typeface="Garamond" pitchFamily="18" charset="0"/>
              </a:rPr>
              <a:t>atient/Problem</a:t>
            </a:r>
            <a:endParaRPr lang="en-GB" sz="2400" dirty="0">
              <a:latin typeface="Garamond" pitchFamily="18" charset="0"/>
            </a:endParaRPr>
          </a:p>
          <a:p>
            <a:pPr lvl="1"/>
            <a:r>
              <a:rPr lang="en-GB" sz="2000" dirty="0" smtClean="0">
                <a:latin typeface="Garamond" pitchFamily="18" charset="0"/>
              </a:rPr>
              <a:t>How </a:t>
            </a:r>
            <a:r>
              <a:rPr lang="en-GB" sz="2000" dirty="0">
                <a:latin typeface="Garamond" pitchFamily="18" charset="0"/>
              </a:rPr>
              <a:t>would I describe a group of patients similar to mine</a:t>
            </a:r>
            <a:r>
              <a:rPr lang="en-GB" sz="2000" dirty="0" smtClean="0">
                <a:latin typeface="Garamond" pitchFamily="18" charset="0"/>
              </a:rPr>
              <a:t>?</a:t>
            </a:r>
          </a:p>
          <a:p>
            <a:pPr lvl="1"/>
            <a:endParaRPr lang="en-GB" sz="2400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1" u="sng" dirty="0" smtClean="0">
                <a:latin typeface="Garamond" pitchFamily="18" charset="0"/>
              </a:rPr>
              <a:t>I</a:t>
            </a:r>
            <a:r>
              <a:rPr lang="en-GB" sz="2400" dirty="0" smtClean="0">
                <a:latin typeface="Garamond" pitchFamily="18" charset="0"/>
              </a:rPr>
              <a:t>ndex </a:t>
            </a:r>
            <a:r>
              <a:rPr lang="en-GB" sz="2400" dirty="0">
                <a:latin typeface="Garamond" pitchFamily="18" charset="0"/>
              </a:rPr>
              <a:t>test</a:t>
            </a:r>
          </a:p>
          <a:p>
            <a:pPr lvl="1"/>
            <a:r>
              <a:rPr lang="en-GB" sz="2000" dirty="0" smtClean="0">
                <a:latin typeface="Garamond" pitchFamily="18" charset="0"/>
              </a:rPr>
              <a:t>Which </a:t>
            </a:r>
            <a:r>
              <a:rPr lang="en-GB" sz="2000" dirty="0">
                <a:latin typeface="Garamond" pitchFamily="18" charset="0"/>
              </a:rPr>
              <a:t>test am I considering</a:t>
            </a:r>
            <a:r>
              <a:rPr lang="en-GB" sz="2000" dirty="0" smtClean="0">
                <a:latin typeface="Garamond" pitchFamily="18" charset="0"/>
              </a:rPr>
              <a:t>?</a:t>
            </a:r>
          </a:p>
          <a:p>
            <a:pPr lvl="1"/>
            <a:endParaRPr lang="en-GB" sz="2400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1" u="sng" dirty="0" smtClean="0">
                <a:latin typeface="Garamond" pitchFamily="18" charset="0"/>
              </a:rPr>
              <a:t>C</a:t>
            </a:r>
            <a:r>
              <a:rPr lang="en-GB" sz="2400" dirty="0" smtClean="0">
                <a:latin typeface="Garamond" pitchFamily="18" charset="0"/>
              </a:rPr>
              <a:t>omparator</a:t>
            </a:r>
            <a:r>
              <a:rPr lang="en-GB" sz="2400" dirty="0">
                <a:latin typeface="Garamond" pitchFamily="18" charset="0"/>
              </a:rPr>
              <a:t>… or …</a:t>
            </a:r>
            <a:r>
              <a:rPr lang="en-GB" sz="2400" b="1" u="sng" dirty="0">
                <a:latin typeface="Garamond" pitchFamily="18" charset="0"/>
              </a:rPr>
              <a:t>R</a:t>
            </a:r>
            <a:r>
              <a:rPr lang="en-GB" sz="2400" dirty="0">
                <a:latin typeface="Garamond" pitchFamily="18" charset="0"/>
              </a:rPr>
              <a:t>eference Standard</a:t>
            </a:r>
          </a:p>
          <a:p>
            <a:pPr lvl="1"/>
            <a:r>
              <a:rPr lang="en-GB" sz="2000" dirty="0" smtClean="0">
                <a:latin typeface="Garamond" pitchFamily="18" charset="0"/>
              </a:rPr>
              <a:t>What </a:t>
            </a:r>
            <a:r>
              <a:rPr lang="en-GB" sz="2000" dirty="0">
                <a:latin typeface="Garamond" pitchFamily="18" charset="0"/>
              </a:rPr>
              <a:t>is the best reference </a:t>
            </a:r>
            <a:r>
              <a:rPr lang="en-GB" sz="2000" dirty="0" smtClean="0">
                <a:latin typeface="Garamond" pitchFamily="18" charset="0"/>
              </a:rPr>
              <a:t>standard </a:t>
            </a:r>
            <a:r>
              <a:rPr lang="en-GB" sz="2000" dirty="0">
                <a:latin typeface="Garamond" pitchFamily="18" charset="0"/>
              </a:rPr>
              <a:t>to diagnose the target condition</a:t>
            </a:r>
            <a:r>
              <a:rPr lang="en-GB" sz="2000" dirty="0" smtClean="0">
                <a:latin typeface="Garamond" pitchFamily="18" charset="0"/>
              </a:rPr>
              <a:t>?</a:t>
            </a:r>
          </a:p>
          <a:p>
            <a:pPr lvl="1"/>
            <a:endParaRPr lang="en-GB" sz="2400" dirty="0">
              <a:latin typeface="Garamond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1" u="sng" dirty="0" smtClean="0">
                <a:latin typeface="Garamond" pitchFamily="18" charset="0"/>
              </a:rPr>
              <a:t>O</a:t>
            </a:r>
            <a:r>
              <a:rPr lang="en-GB" sz="2400" dirty="0" smtClean="0">
                <a:latin typeface="Garamond" pitchFamily="18" charset="0"/>
              </a:rPr>
              <a:t>utcome</a:t>
            </a:r>
            <a:r>
              <a:rPr lang="en-GB" sz="2400" dirty="0">
                <a:latin typeface="Garamond" pitchFamily="18" charset="0"/>
              </a:rPr>
              <a:t>….or….</a:t>
            </a:r>
            <a:r>
              <a:rPr lang="en-GB" sz="2400" b="1" u="sng" dirty="0">
                <a:latin typeface="Garamond" pitchFamily="18" charset="0"/>
              </a:rPr>
              <a:t>T</a:t>
            </a:r>
            <a:r>
              <a:rPr lang="en-GB" sz="2400" dirty="0">
                <a:latin typeface="Garamond" pitchFamily="18" charset="0"/>
              </a:rPr>
              <a:t>arget condition</a:t>
            </a:r>
          </a:p>
          <a:p>
            <a:pPr lvl="1"/>
            <a:r>
              <a:rPr lang="en-GB" sz="2000" dirty="0" smtClean="0">
                <a:latin typeface="Garamond" pitchFamily="18" charset="0"/>
              </a:rPr>
              <a:t>Which </a:t>
            </a:r>
            <a:r>
              <a:rPr lang="en-GB" sz="2000" dirty="0">
                <a:latin typeface="Garamond" pitchFamily="18" charset="0"/>
              </a:rPr>
              <a:t>condition do I want to rule in or rule out?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Defining the clinical question: PICO or PIRT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0442" y="6319940"/>
            <a:ext cx="437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www.oxford.dec.nihr.ac.uk/horizon-scanning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4" name="Rectangle 3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7" t="7149" r="-1" b="13816"/>
          <a:stretch/>
        </p:blipFill>
        <p:spPr bwMode="auto">
          <a:xfrm>
            <a:off x="611505" y="308541"/>
            <a:ext cx="7920990" cy="564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5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68944" y="1196975"/>
            <a:ext cx="5329237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Series of patients</a:t>
            </a:r>
            <a:endParaRPr lang="nl-NL" sz="2800" b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68943" y="2348865"/>
            <a:ext cx="5329238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Index test</a:t>
            </a:r>
            <a:endParaRPr lang="nl-NL" sz="2000" b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33225" y="3429000"/>
            <a:ext cx="5400675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dirty="0"/>
              <a:t>Reference </a:t>
            </a:r>
            <a:r>
              <a:rPr lang="en-US" sz="2800" b="0" dirty="0" smtClean="0"/>
              <a:t>standard</a:t>
            </a:r>
            <a:endParaRPr lang="nl-NL" sz="2800" b="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97506" y="4561687"/>
            <a:ext cx="5472113" cy="13827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dirty="0"/>
              <a:t>Compare the results of the index test with the reference standard, blinded</a:t>
            </a:r>
            <a:endParaRPr lang="nl-NL" sz="2800" b="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425665" y="1791894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Diagnostic Accuracy Studies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4425665" y="2895677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4425665" y="4001956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51234" t="13008" r="1516" b="33379"/>
          <a:stretch>
            <a:fillRect/>
          </a:stretch>
        </p:blipFill>
        <p:spPr bwMode="auto">
          <a:xfrm>
            <a:off x="404641" y="1534886"/>
            <a:ext cx="8226602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Diagnostic Study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9696" y="1916113"/>
            <a:ext cx="3889375" cy="5286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Are the results valid?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9696" y="3378556"/>
            <a:ext cx="3889375" cy="5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Garamond" pitchFamily="18" charset="0"/>
              </a:rPr>
              <a:t>What are the results?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9696" y="4769562"/>
            <a:ext cx="3889375" cy="955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Will they help me look after my patients?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354383" y="2479853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354383" y="3942296"/>
            <a:ext cx="0" cy="792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27538" y="1125538"/>
            <a:ext cx="4465002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Appropriate spectrum of patients?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Does everyone get the </a:t>
            </a:r>
            <a:r>
              <a:rPr lang="en-GB" sz="2000" dirty="0" smtClean="0">
                <a:latin typeface="Garamond" pitchFamily="18" charset="0"/>
              </a:rPr>
              <a:t>reference </a:t>
            </a:r>
            <a:r>
              <a:rPr lang="en-GB" sz="2000" dirty="0">
                <a:latin typeface="Garamond" pitchFamily="18" charset="0"/>
              </a:rPr>
              <a:t>standard?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Is there an independent, blind or objective comparison with the </a:t>
            </a:r>
            <a:r>
              <a:rPr lang="en-GB" sz="2000" dirty="0" smtClean="0">
                <a:latin typeface="Garamond" pitchFamily="18" charset="0"/>
              </a:rPr>
              <a:t>reference </a:t>
            </a:r>
            <a:r>
              <a:rPr lang="en-GB" sz="2000" dirty="0">
                <a:latin typeface="Garamond" pitchFamily="18" charset="0"/>
              </a:rPr>
              <a:t>standard?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Appraising diagnostic studies: 3 easy steps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1527" y="1988820"/>
            <a:ext cx="7560944" cy="2256344"/>
            <a:chOff x="791527" y="1988820"/>
            <a:chExt cx="7560944" cy="225634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27" y="2612836"/>
              <a:ext cx="7560944" cy="163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88823" y="1988820"/>
              <a:ext cx="2566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latin typeface="Britannic Bold" panose="020B0903060703020204" pitchFamily="34" charset="0"/>
                </a:rPr>
                <a:t>The Ugly 5….</a:t>
              </a:r>
              <a:endParaRPr lang="en-GB" sz="3200" b="1" dirty="0">
                <a:latin typeface="Britannic Bold" panose="020B0903060703020204" pitchFamily="34" charset="0"/>
              </a:endParaRPr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 Biases in Diagnostic Accuracy Studies…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71550" y="609601"/>
            <a:ext cx="7200900" cy="6591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1.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Appropriate spectrum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of patients?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8613" y="1412875"/>
            <a:ext cx="8208962" cy="201612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Ideally, test should be performed on a group of patients in whom it will be applied in the real world clinical setting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8"/>
          <a:stretch/>
        </p:blipFill>
        <p:spPr bwMode="auto">
          <a:xfrm>
            <a:off x="1033621" y="3244215"/>
            <a:ext cx="1265873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1729" y="3087906"/>
            <a:ext cx="5400675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3200" b="1" dirty="0">
                <a:solidFill>
                  <a:prstClr val="black"/>
                </a:solidFill>
                <a:latin typeface="Garamond" pitchFamily="18" charset="0"/>
              </a:rPr>
              <a:t>Spectrum </a:t>
            </a:r>
            <a:r>
              <a:rPr lang="en-GB" sz="3200" b="1" dirty="0" smtClean="0">
                <a:solidFill>
                  <a:prstClr val="black"/>
                </a:solidFill>
                <a:latin typeface="Garamond" pitchFamily="18" charset="0"/>
              </a:rPr>
              <a:t>bias: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3200" dirty="0" smtClean="0">
                <a:solidFill>
                  <a:prstClr val="black"/>
                </a:solidFill>
                <a:latin typeface="Garamond" pitchFamily="18" charset="0"/>
              </a:rPr>
              <a:t>study uses </a:t>
            </a:r>
            <a:r>
              <a:rPr lang="en-GB" sz="3200" dirty="0">
                <a:solidFill>
                  <a:prstClr val="black"/>
                </a:solidFill>
                <a:latin typeface="Garamond" pitchFamily="18" charset="0"/>
              </a:rPr>
              <a:t>only highly selected patients…….perhaps those in whom you would really suspect have the diagnosis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Case-control </a:t>
            </a:r>
            <a:r>
              <a:rPr lang="en-US" dirty="0" err="1" smtClean="0">
                <a:latin typeface="Garamond" panose="02020404030301010803" pitchFamily="18" charset="0"/>
              </a:rPr>
              <a:t>vs</a:t>
            </a:r>
            <a:r>
              <a:rPr lang="en-US" dirty="0" smtClean="0">
                <a:latin typeface="Garamond" panose="02020404030301010803" pitchFamily="18" charset="0"/>
              </a:rPr>
              <a:t> consecutive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"/>
          <a:stretch/>
        </p:blipFill>
        <p:spPr bwMode="auto">
          <a:xfrm>
            <a:off x="675190" y="3429000"/>
            <a:ext cx="3508423" cy="234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 b="4204"/>
          <a:stretch/>
        </p:blipFill>
        <p:spPr bwMode="auto">
          <a:xfrm>
            <a:off x="675190" y="1268731"/>
            <a:ext cx="3508423" cy="21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26" y="1628775"/>
            <a:ext cx="2932747" cy="40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83476" y="548640"/>
            <a:ext cx="7819696" cy="628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2. Do all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patients have the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reference standard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?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8613" y="1268730"/>
            <a:ext cx="8203882" cy="767396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Ideally all patients get the reference standard test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40" y="2036126"/>
            <a:ext cx="648080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3200" b="1" dirty="0">
                <a:solidFill>
                  <a:prstClr val="black"/>
                </a:solidFill>
                <a:latin typeface="Garamond" pitchFamily="18" charset="0"/>
              </a:rPr>
              <a:t>Verification </a:t>
            </a:r>
            <a:r>
              <a:rPr lang="en-GB" sz="3200" b="1" dirty="0" smtClean="0">
                <a:solidFill>
                  <a:prstClr val="black"/>
                </a:solidFill>
                <a:latin typeface="Garamond" pitchFamily="18" charset="0"/>
              </a:rPr>
              <a:t>bias: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3200" dirty="0" smtClean="0">
                <a:solidFill>
                  <a:prstClr val="black"/>
                </a:solidFill>
                <a:latin typeface="Garamond" pitchFamily="18" charset="0"/>
              </a:rPr>
              <a:t>only </a:t>
            </a:r>
            <a:r>
              <a:rPr lang="en-GB" sz="3200" b="1" dirty="0">
                <a:solidFill>
                  <a:prstClr val="black"/>
                </a:solidFill>
                <a:latin typeface="Garamond" pitchFamily="18" charset="0"/>
              </a:rPr>
              <a:t>some</a:t>
            </a:r>
            <a:r>
              <a:rPr lang="en-GB" sz="3200" dirty="0">
                <a:solidFill>
                  <a:prstClr val="black"/>
                </a:solidFill>
                <a:latin typeface="Garamond" pitchFamily="18" charset="0"/>
              </a:rPr>
              <a:t> patients get the reference </a:t>
            </a:r>
            <a:r>
              <a:rPr lang="en-GB" sz="3200" dirty="0" smtClean="0">
                <a:solidFill>
                  <a:prstClr val="black"/>
                </a:solidFill>
                <a:latin typeface="Garamond" pitchFamily="18" charset="0"/>
              </a:rPr>
              <a:t>standard</a:t>
            </a:r>
            <a:r>
              <a:rPr lang="en-GB" sz="3200" dirty="0">
                <a:solidFill>
                  <a:prstClr val="black"/>
                </a:solidFill>
                <a:latin typeface="Garamond" pitchFamily="18" charset="0"/>
              </a:rPr>
              <a:t>…..probably the ones in whom you really suspect have the disease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8" r="19640"/>
          <a:stretch/>
        </p:blipFill>
        <p:spPr bwMode="auto">
          <a:xfrm>
            <a:off x="6732270" y="4689160"/>
            <a:ext cx="1214438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58189"/>
          <a:stretch/>
        </p:blipFill>
        <p:spPr bwMode="auto">
          <a:xfrm>
            <a:off x="2051685" y="4709564"/>
            <a:ext cx="1857376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2" r="35733"/>
          <a:stretch/>
        </p:blipFill>
        <p:spPr bwMode="auto">
          <a:xfrm>
            <a:off x="4430554" y="4709564"/>
            <a:ext cx="1650251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23123" y="1196975"/>
            <a:ext cx="5329237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Series of patients</a:t>
            </a:r>
            <a:endParaRPr lang="nl-NL" sz="2800" b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89068" y="2360661"/>
            <a:ext cx="5263291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Index test</a:t>
            </a:r>
            <a:endParaRPr lang="nl-NL" sz="2000" b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1685" y="4561687"/>
            <a:ext cx="5472113" cy="13827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dirty="0"/>
              <a:t>Compare the results of the index test with the reference standard, blinded</a:t>
            </a:r>
            <a:endParaRPr lang="nl-NL" sz="2800" b="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579844" y="1791894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 Partial Reference Bias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301028" y="4049151"/>
            <a:ext cx="1" cy="5678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189069" y="3479317"/>
            <a:ext cx="239077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/>
              <a:t>Ref. Std. A</a:t>
            </a:r>
            <a:endParaRPr lang="en-US" sz="2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3285999" y="2886152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58189"/>
          <a:stretch/>
        </p:blipFill>
        <p:spPr bwMode="auto">
          <a:xfrm>
            <a:off x="263547" y="188595"/>
            <a:ext cx="1857376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68944" y="1196975"/>
            <a:ext cx="5329237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Series of patients</a:t>
            </a:r>
            <a:endParaRPr lang="nl-NL" sz="2800" b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68943" y="2348865"/>
            <a:ext cx="5329238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Index test</a:t>
            </a:r>
            <a:endParaRPr lang="nl-NL" sz="2000" b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42750" y="3713321"/>
            <a:ext cx="250542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 smtClean="0"/>
              <a:t>Ref. Std. A</a:t>
            </a:r>
            <a:endParaRPr lang="en-GB" sz="28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78456" y="5066050"/>
            <a:ext cx="547211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/>
              <a:t>Blinded cross-classification</a:t>
            </a:r>
            <a:endParaRPr lang="en-US" sz="28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425665" y="1791894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smtClean="0">
                <a:latin typeface="Garamond" pitchFamily="18" charset="0"/>
                <a:ea typeface="+mj-ea"/>
                <a:cs typeface="+mj-cs"/>
              </a:rPr>
              <a:t>Differential Reference </a:t>
            </a: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Bias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111215" y="2950922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4572000" y="4463621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722145" y="3713321"/>
            <a:ext cx="250542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 smtClean="0"/>
              <a:t>Ref. Std. B</a:t>
            </a:r>
            <a:endParaRPr lang="en-GB" sz="2800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951570" y="2941397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2" r="35733"/>
          <a:stretch/>
        </p:blipFill>
        <p:spPr bwMode="auto">
          <a:xfrm>
            <a:off x="318693" y="188595"/>
            <a:ext cx="1650251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68944" y="1196975"/>
            <a:ext cx="5329237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Series of patients</a:t>
            </a:r>
            <a:endParaRPr lang="nl-NL" sz="2800" b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68943" y="2348865"/>
            <a:ext cx="5329238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Index test</a:t>
            </a:r>
            <a:endParaRPr lang="nl-NL" sz="2000" b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42750" y="3497878"/>
            <a:ext cx="5400675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 smtClean="0"/>
              <a:t>Reference standard….. includes parts of Index test</a:t>
            </a:r>
            <a:endParaRPr lang="en-GB" sz="28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78456" y="5066050"/>
            <a:ext cx="547211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/>
              <a:t>Blinded cross-classification</a:t>
            </a:r>
            <a:endParaRPr lang="en-US" sz="2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425665" y="1791894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Incorporation Bias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4425665" y="2895677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4425665" y="4463621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8" r="19640"/>
          <a:stretch/>
        </p:blipFill>
        <p:spPr bwMode="auto">
          <a:xfrm>
            <a:off x="620077" y="207191"/>
            <a:ext cx="1214438" cy="163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5" t="10059" r="3368" b="4328"/>
          <a:stretch/>
        </p:blipFill>
        <p:spPr bwMode="auto">
          <a:xfrm>
            <a:off x="791527" y="354215"/>
            <a:ext cx="7560945" cy="61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1" y="1069378"/>
            <a:ext cx="7537953" cy="54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491865" y="3286458"/>
            <a:ext cx="360045" cy="360045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3491865" y="5229225"/>
            <a:ext cx="360045" cy="360045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8613" y="1941513"/>
            <a:ext cx="8208962" cy="1487487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Ideally, the reference standard is independent, blind and objective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6841" y="487363"/>
            <a:ext cx="8345214" cy="106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3.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Independent, blind or objective comparison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 with the reference standard?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4"/>
          <a:stretch/>
        </p:blipFill>
        <p:spPr bwMode="auto">
          <a:xfrm>
            <a:off x="964565" y="3272790"/>
            <a:ext cx="14541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71775" y="3068955"/>
            <a:ext cx="4572000" cy="265303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3200" b="1" dirty="0">
                <a:solidFill>
                  <a:prstClr val="black"/>
                </a:solidFill>
                <a:latin typeface="Garamond" pitchFamily="18" charset="0"/>
              </a:rPr>
              <a:t>Observer </a:t>
            </a:r>
            <a:r>
              <a:rPr lang="en-GB" sz="3200" b="1" dirty="0" smtClean="0">
                <a:solidFill>
                  <a:prstClr val="black"/>
                </a:solidFill>
                <a:latin typeface="Garamond" pitchFamily="18" charset="0"/>
              </a:rPr>
              <a:t>bias:</a:t>
            </a:r>
          </a:p>
          <a:p>
            <a:pPr lvl="0">
              <a:spcBef>
                <a:spcPct val="20000"/>
              </a:spcBef>
              <a:defRPr/>
            </a:pPr>
            <a:r>
              <a:rPr lang="en-GB" sz="3200" dirty="0" smtClean="0">
                <a:solidFill>
                  <a:prstClr val="black"/>
                </a:solidFill>
                <a:latin typeface="Garamond" pitchFamily="18" charset="0"/>
              </a:rPr>
              <a:t>test </a:t>
            </a:r>
            <a:r>
              <a:rPr lang="en-GB" sz="3200" dirty="0">
                <a:solidFill>
                  <a:prstClr val="black"/>
                </a:solidFill>
                <a:latin typeface="Garamond" pitchFamily="18" charset="0"/>
              </a:rPr>
              <a:t>is very subjective, or done by person who knows something about the patient or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68944" y="1196975"/>
            <a:ext cx="5329237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Series of patients</a:t>
            </a:r>
            <a:endParaRPr lang="nl-NL" sz="2800" b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8943" y="2348865"/>
            <a:ext cx="5329238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/>
              <a:t>Index test</a:t>
            </a:r>
            <a:endParaRPr lang="nl-NL" sz="2000" b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33225" y="3429000"/>
            <a:ext cx="5400675" cy="528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0" dirty="0"/>
              <a:t>Reference </a:t>
            </a:r>
            <a:r>
              <a:rPr lang="en-US" sz="2800" b="0" dirty="0" smtClean="0"/>
              <a:t>standard</a:t>
            </a:r>
            <a:endParaRPr lang="nl-NL" sz="2800" b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78456" y="4604385"/>
            <a:ext cx="547211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 anchorCtr="1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 smtClean="0"/>
              <a:t>Unblinded</a:t>
            </a:r>
            <a:r>
              <a:rPr lang="en-US" sz="2800" dirty="0" smtClean="0"/>
              <a:t> cross-classification</a:t>
            </a:r>
            <a:endParaRPr lang="en-US" sz="2800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425665" y="1791894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Observer Bias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4425665" y="2895677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4425665" y="4001956"/>
            <a:ext cx="0" cy="5569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40" y="1130519"/>
            <a:ext cx="7804800" cy="459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63790" y="635233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 dirty="0" err="1">
                <a:latin typeface="Arial" charset="0"/>
              </a:rPr>
              <a:t>Lijmer</a:t>
            </a:r>
            <a:r>
              <a:rPr lang="en-GB" sz="1100" b="1" dirty="0">
                <a:latin typeface="Arial" charset="0"/>
              </a:rPr>
              <a:t>, J. G. et al. JAMA 1999;282:1061-1066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Effect of biases on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51234" t="13008" r="1516" b="33379"/>
          <a:stretch>
            <a:fillRect/>
          </a:stretch>
        </p:blipFill>
        <p:spPr bwMode="auto">
          <a:xfrm>
            <a:off x="404641" y="1534886"/>
            <a:ext cx="8226602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Diagnostic Study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729" y="908685"/>
            <a:ext cx="1316386" cy="36933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1. Spectrum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1550" y="2173605"/>
            <a:ext cx="2232342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3. Reference standard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1046" t="8750" r="13328" b="9851"/>
          <a:stretch>
            <a:fillRect/>
          </a:stretch>
        </p:blipFill>
        <p:spPr bwMode="auto">
          <a:xfrm>
            <a:off x="3362324" y="304799"/>
            <a:ext cx="4810126" cy="602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90975" y="846537"/>
            <a:ext cx="4531484" cy="70225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490975" y="2186833"/>
            <a:ext cx="4531484" cy="71829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545374" y="5391104"/>
            <a:ext cx="4531484" cy="69823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490975" y="2662359"/>
            <a:ext cx="4531484" cy="46549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612666" y="2596515"/>
            <a:ext cx="1170513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4. Blinding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490975" y="1271351"/>
            <a:ext cx="4531484" cy="9098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530204" y="1428750"/>
            <a:ext cx="1331903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2. Index test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519550" y="3567958"/>
            <a:ext cx="4531484" cy="179461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13" grpId="0" animBg="1"/>
      <p:bldP spid="13" grpId="1" animBg="1"/>
      <p:bldP spid="15" grpId="0" animBg="1"/>
      <p:bldP spid="1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AU" sz="3600" b="1" dirty="0" smtClean="0">
                <a:latin typeface="Garamond" pitchFamily="18" charset="0"/>
              </a:rPr>
              <a:t>The Numbers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5"/>
          <a:stretch>
            <a:fillRect/>
          </a:stretch>
        </p:blipFill>
        <p:spPr bwMode="auto">
          <a:xfrm>
            <a:off x="4737100" y="2589213"/>
            <a:ext cx="408463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9438" b="32912"/>
          <a:stretch>
            <a:fillRect/>
          </a:stretch>
        </p:blipFill>
        <p:spPr bwMode="auto">
          <a:xfrm>
            <a:off x="549275" y="2584450"/>
            <a:ext cx="414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1458913" y="523875"/>
            <a:ext cx="3240087" cy="2160588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Using a brain scan, the researchers detected autism with over 90% accuracy…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292725" y="428625"/>
            <a:ext cx="3240088" cy="2160588"/>
          </a:xfrm>
          <a:prstGeom prst="wedgeEllipseCallout">
            <a:avLst>
              <a:gd name="adj1" fmla="val 19793"/>
              <a:gd name="adj2" fmla="val 5924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You can’t diagnose autism with a brain scan...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9696" y="1916113"/>
            <a:ext cx="3889375" cy="5286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Are the results valid?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09696" y="3378556"/>
            <a:ext cx="3889375" cy="5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Garamond" pitchFamily="18" charset="0"/>
              </a:rPr>
              <a:t>What are the results?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9696" y="4769562"/>
            <a:ext cx="3889375" cy="955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Will they help me look after my patients?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354383" y="2479853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354383" y="3942296"/>
            <a:ext cx="0" cy="792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27538" y="1125538"/>
            <a:ext cx="4465002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Appropriate spectrum of patients?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Does everyone get the </a:t>
            </a:r>
            <a:r>
              <a:rPr lang="en-GB" sz="2000" dirty="0" smtClean="0">
                <a:latin typeface="Garamond" pitchFamily="18" charset="0"/>
              </a:rPr>
              <a:t>reference </a:t>
            </a:r>
            <a:r>
              <a:rPr lang="en-GB" sz="2000" dirty="0">
                <a:latin typeface="Garamond" pitchFamily="18" charset="0"/>
              </a:rPr>
              <a:t>standard?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Is there an independent, blind or objective comparison with the gold standard?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Appraising diagnostic tests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424520" y="3322237"/>
            <a:ext cx="446801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Sensitivity, specificity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Likelihood </a:t>
            </a:r>
            <a:r>
              <a:rPr lang="en-GB" sz="2000" dirty="0" smtClean="0">
                <a:latin typeface="Garamond" pitchFamily="18" charset="0"/>
              </a:rPr>
              <a:t>ratios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latin typeface="Garamond" pitchFamily="18" charset="0"/>
              </a:rPr>
              <a:t>Positive and Negative Predictive Values</a:t>
            </a:r>
            <a:endParaRPr lang="en-GB" sz="2000" dirty="0">
              <a:latin typeface="Garamond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/>
          <p:cNvGrpSpPr>
            <a:grpSpLocks/>
          </p:cNvGrpSpPr>
          <p:nvPr/>
        </p:nvGrpSpPr>
        <p:grpSpPr bwMode="auto">
          <a:xfrm>
            <a:off x="266700" y="908050"/>
            <a:ext cx="8389938" cy="4362450"/>
            <a:chOff x="266569" y="1436962"/>
            <a:chExt cx="8389620" cy="4362602"/>
          </a:xfrm>
        </p:grpSpPr>
        <p:pic>
          <p:nvPicPr>
            <p:cNvPr id="297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" t="38847" r="57625" b="13164"/>
            <a:stretch>
              <a:fillRect/>
            </a:stretch>
          </p:blipFill>
          <p:spPr bwMode="auto">
            <a:xfrm>
              <a:off x="266569" y="1436962"/>
              <a:ext cx="8389620" cy="436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287555" y="3489672"/>
              <a:ext cx="1662049" cy="59850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6495683" y="3951650"/>
              <a:ext cx="1649350" cy="53659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201920" y="4329488"/>
              <a:ext cx="2522441" cy="54770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3059113" y="2565400"/>
            <a:ext cx="3167062" cy="2808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Line 7"/>
          <p:cNvSpPr>
            <a:spLocks noChangeShapeType="1"/>
          </p:cNvSpPr>
          <p:nvPr/>
        </p:nvSpPr>
        <p:spPr bwMode="auto">
          <a:xfrm>
            <a:off x="3059113" y="3933825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>
            <a:off x="4643438" y="2565400"/>
            <a:ext cx="0" cy="280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3200400" y="1371600"/>
            <a:ext cx="3024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Disease </a:t>
            </a: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1403350" y="3860800"/>
            <a:ext cx="100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Test</a:t>
            </a:r>
            <a:r>
              <a:rPr lang="en-GB" altLang="en-US">
                <a:latin typeface="Tahoma" pitchFamily="34" charset="0"/>
              </a:rPr>
              <a:t> </a:t>
            </a:r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3563938" y="2133600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0728" name="Rectangle 12"/>
          <p:cNvSpPr>
            <a:spLocks noChangeArrowheads="1"/>
          </p:cNvSpPr>
          <p:nvPr/>
        </p:nvSpPr>
        <p:spPr bwMode="auto">
          <a:xfrm>
            <a:off x="5219700" y="2133600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0729" name="Rectangle 13"/>
          <p:cNvSpPr>
            <a:spLocks noChangeArrowheads="1"/>
          </p:cNvSpPr>
          <p:nvPr/>
        </p:nvSpPr>
        <p:spPr bwMode="auto">
          <a:xfrm>
            <a:off x="2411413" y="3068638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0730" name="Rectangle 14"/>
          <p:cNvSpPr>
            <a:spLocks noChangeArrowheads="1"/>
          </p:cNvSpPr>
          <p:nvPr/>
        </p:nvSpPr>
        <p:spPr bwMode="auto">
          <a:xfrm>
            <a:off x="2411413" y="4652963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132138" y="2708275"/>
            <a:ext cx="1439862" cy="1081088"/>
            <a:chOff x="3131820" y="2708910"/>
            <a:chExt cx="1440180" cy="1080135"/>
          </a:xfrm>
        </p:grpSpPr>
        <p:sp>
          <p:nvSpPr>
            <p:cNvPr id="20" name="Rectangle 19"/>
            <p:cNvSpPr/>
            <p:nvPr/>
          </p:nvSpPr>
          <p:spPr>
            <a:xfrm>
              <a:off x="3131820" y="2708910"/>
              <a:ext cx="1440180" cy="108013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46" name="Text Box 15"/>
            <p:cNvSpPr txBox="1">
              <a:spLocks noChangeArrowheads="1"/>
            </p:cNvSpPr>
            <p:nvPr/>
          </p:nvSpPr>
          <p:spPr bwMode="auto">
            <a:xfrm>
              <a:off x="3132138" y="2852738"/>
              <a:ext cx="1439862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000" b="1">
                  <a:latin typeface="Times New Roman" pitchFamily="18" charset="0"/>
                </a:rPr>
                <a:t>True positives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128963" y="4090988"/>
            <a:ext cx="1443037" cy="1079500"/>
            <a:chOff x="3129257" y="4091086"/>
            <a:chExt cx="1442743" cy="1080135"/>
          </a:xfrm>
        </p:grpSpPr>
        <p:sp>
          <p:nvSpPr>
            <p:cNvPr id="23" name="Rectangle 22"/>
            <p:cNvSpPr/>
            <p:nvPr/>
          </p:nvSpPr>
          <p:spPr>
            <a:xfrm>
              <a:off x="3129257" y="4091086"/>
              <a:ext cx="1439569" cy="1080135"/>
            </a:xfrm>
            <a:prstGeom prst="rect">
              <a:avLst/>
            </a:prstGeom>
            <a:solidFill>
              <a:srgbClr val="FAFA7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44" name="Text Box 16"/>
            <p:cNvSpPr txBox="1">
              <a:spLocks noChangeArrowheads="1"/>
            </p:cNvSpPr>
            <p:nvPr/>
          </p:nvSpPr>
          <p:spPr bwMode="auto">
            <a:xfrm>
              <a:off x="3132138" y="4292600"/>
              <a:ext cx="1439862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000" b="1">
                  <a:latin typeface="Times New Roman" pitchFamily="18" charset="0"/>
                </a:rPr>
                <a:t>False negatives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643438" y="4103688"/>
            <a:ext cx="1501775" cy="1081087"/>
            <a:chOff x="4643438" y="4104290"/>
            <a:chExt cx="1502552" cy="1080135"/>
          </a:xfrm>
        </p:grpSpPr>
        <p:sp>
          <p:nvSpPr>
            <p:cNvPr id="21" name="Rectangle 20"/>
            <p:cNvSpPr/>
            <p:nvPr/>
          </p:nvSpPr>
          <p:spPr>
            <a:xfrm>
              <a:off x="4705382" y="4104290"/>
              <a:ext cx="1440608" cy="108013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42" name="Text Box 18"/>
            <p:cNvSpPr txBox="1">
              <a:spLocks noChangeArrowheads="1"/>
            </p:cNvSpPr>
            <p:nvPr/>
          </p:nvSpPr>
          <p:spPr bwMode="auto">
            <a:xfrm>
              <a:off x="4643438" y="4292600"/>
              <a:ext cx="1439862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000" b="1">
                  <a:latin typeface="Times New Roman" pitchFamily="18" charset="0"/>
                </a:rPr>
                <a:t>True negatives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643438" y="2735263"/>
            <a:ext cx="1531937" cy="1079500"/>
            <a:chOff x="4643438" y="2735252"/>
            <a:chExt cx="1531390" cy="1080135"/>
          </a:xfrm>
        </p:grpSpPr>
        <p:sp>
          <p:nvSpPr>
            <p:cNvPr id="22" name="Rectangle 21"/>
            <p:cNvSpPr/>
            <p:nvPr/>
          </p:nvSpPr>
          <p:spPr>
            <a:xfrm>
              <a:off x="4733893" y="2735252"/>
              <a:ext cx="1440935" cy="1080135"/>
            </a:xfrm>
            <a:prstGeom prst="rect">
              <a:avLst/>
            </a:prstGeom>
            <a:solidFill>
              <a:srgbClr val="FAFA74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40" name="Text Box 19"/>
            <p:cNvSpPr txBox="1">
              <a:spLocks noChangeArrowheads="1"/>
            </p:cNvSpPr>
            <p:nvPr/>
          </p:nvSpPr>
          <p:spPr bwMode="auto">
            <a:xfrm>
              <a:off x="4643438" y="2852738"/>
              <a:ext cx="1439862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2000" b="1">
                  <a:latin typeface="Times New Roman" pitchFamily="18" charset="0"/>
                </a:rPr>
                <a:t>False positives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The 2 by 2 table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2248" y="501650"/>
            <a:ext cx="8640292" cy="767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So far….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30826" y="1394726"/>
            <a:ext cx="2166442" cy="1627957"/>
            <a:chOff x="5930826" y="1394726"/>
            <a:chExt cx="2166442" cy="1627957"/>
          </a:xfrm>
        </p:grpSpPr>
        <p:sp>
          <p:nvSpPr>
            <p:cNvPr id="6" name="Oval Callout 5"/>
            <p:cNvSpPr/>
            <p:nvPr/>
          </p:nvSpPr>
          <p:spPr>
            <a:xfrm>
              <a:off x="5930826" y="1394726"/>
              <a:ext cx="2103775" cy="1627957"/>
            </a:xfrm>
            <a:prstGeom prst="wedgeEllipse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 rot="1657090">
              <a:off x="6146873" y="1957499"/>
              <a:ext cx="19503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Which treatment is better?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9899" y="1849873"/>
            <a:ext cx="2788893" cy="976183"/>
            <a:chOff x="559899" y="1849873"/>
            <a:chExt cx="2788893" cy="976183"/>
          </a:xfrm>
        </p:grpSpPr>
        <p:sp>
          <p:nvSpPr>
            <p:cNvPr id="3" name="Rounded Rectangular Callout 2"/>
            <p:cNvSpPr/>
            <p:nvPr/>
          </p:nvSpPr>
          <p:spPr>
            <a:xfrm rot="19851163">
              <a:off x="559899" y="1849873"/>
              <a:ext cx="2418531" cy="976183"/>
            </a:xfrm>
            <a:prstGeom prst="wedgeRoundRectCallout">
              <a:avLst>
                <a:gd name="adj1" fmla="val -7011"/>
                <a:gd name="adj2" fmla="val 74751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 rot="19897442">
              <a:off x="580936" y="1957751"/>
              <a:ext cx="2767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Is this treatment better than doing nothing?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63030" y="4306483"/>
            <a:ext cx="2784993" cy="1288143"/>
            <a:chOff x="3063030" y="4306483"/>
            <a:chExt cx="2784993" cy="1288143"/>
          </a:xfrm>
        </p:grpSpPr>
        <p:grpSp>
          <p:nvGrpSpPr>
            <p:cNvPr id="4" name="Group 3"/>
            <p:cNvGrpSpPr/>
            <p:nvPr/>
          </p:nvGrpSpPr>
          <p:grpSpPr>
            <a:xfrm>
              <a:off x="3131820" y="5205508"/>
              <a:ext cx="2690992" cy="389118"/>
              <a:chOff x="3131820" y="5205508"/>
              <a:chExt cx="2690992" cy="389118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131820" y="5205508"/>
                <a:ext cx="2690992" cy="38911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43310" y="5215401"/>
                <a:ext cx="1868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 smtClean="0"/>
                  <a:t>Systematic review</a:t>
                </a:r>
                <a:endParaRPr lang="en-GB" dirty="0"/>
              </a:p>
            </p:txBody>
          </p:sp>
        </p:grpSp>
        <p:sp>
          <p:nvSpPr>
            <p:cNvPr id="23" name="Rounded Rectangle 22"/>
            <p:cNvSpPr/>
            <p:nvPr/>
          </p:nvSpPr>
          <p:spPr>
            <a:xfrm>
              <a:off x="3111347" y="4306483"/>
              <a:ext cx="2690992" cy="38911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63030" y="4334130"/>
              <a:ext cx="278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Randomised controlled trial</a:t>
              </a:r>
              <a:endParaRPr lang="en-GB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56231" y="3079018"/>
            <a:ext cx="1850585" cy="900081"/>
            <a:chOff x="4156231" y="3079018"/>
            <a:chExt cx="1850585" cy="900081"/>
          </a:xfrm>
        </p:grpSpPr>
        <p:sp>
          <p:nvSpPr>
            <p:cNvPr id="17" name="Rectangular Callout 16"/>
            <p:cNvSpPr/>
            <p:nvPr/>
          </p:nvSpPr>
          <p:spPr>
            <a:xfrm>
              <a:off x="4179596" y="3079018"/>
              <a:ext cx="1827220" cy="900081"/>
            </a:xfrm>
            <a:prstGeom prst="wedgeRectCallout">
              <a:avLst>
                <a:gd name="adj1" fmla="val -3626"/>
                <a:gd name="adj2" fmla="val 7150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56231" y="3108215"/>
              <a:ext cx="1850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How should I treat this patient?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02099" y="1322012"/>
            <a:ext cx="1936696" cy="1370049"/>
            <a:chOff x="3602099" y="1322012"/>
            <a:chExt cx="1936696" cy="1370049"/>
          </a:xfrm>
        </p:grpSpPr>
        <p:sp>
          <p:nvSpPr>
            <p:cNvPr id="5" name="Cloud Callout 4"/>
            <p:cNvSpPr/>
            <p:nvPr/>
          </p:nvSpPr>
          <p:spPr>
            <a:xfrm>
              <a:off x="3602099" y="1322012"/>
              <a:ext cx="1800225" cy="1370049"/>
            </a:xfrm>
            <a:prstGeom prst="cloudCallo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 rot="858440">
              <a:off x="3837324" y="1678813"/>
              <a:ext cx="1701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Does this treatment work?</a:t>
              </a:r>
              <a:endParaRPr lang="en-GB" dirty="0"/>
            </a:p>
          </p:txBody>
        </p:sp>
      </p:grpSp>
      <p:pic>
        <p:nvPicPr>
          <p:cNvPr id="4098" name="Picture 2" descr="C:\Documents and Settings\apluddemann\Local Settings\Temporary Internet Files\Content.IE5\4R3BXX58\MC90038972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75" y="1376835"/>
            <a:ext cx="4680585" cy="508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27" name="Rectangle 26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04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AU" sz="3600" b="1" dirty="0" smtClean="0">
                <a:latin typeface="Garamond" pitchFamily="18" charset="0"/>
              </a:rPr>
              <a:t>Sensitivity and Specificity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059113" y="4762500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059113" y="5661025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725863" y="5638800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2800">
              <a:latin typeface="Comic Sans MS" pitchFamily="66" charset="0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2051050" y="2386013"/>
            <a:ext cx="3167063" cy="2808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2051050" y="3754438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>
            <a:off x="3635375" y="2386013"/>
            <a:ext cx="0" cy="2808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2286000" y="1268413"/>
            <a:ext cx="3024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Disease 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468313" y="3681413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Test</a:t>
            </a:r>
            <a:r>
              <a:rPr lang="en-GB" altLang="en-US">
                <a:latin typeface="Tahoma" pitchFamily="34" charset="0"/>
              </a:rPr>
              <a:t> </a:t>
            </a: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2628900" y="1954213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4284663" y="1954213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476375" y="2889250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1476375" y="4473575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419475" y="3105150"/>
            <a:ext cx="0" cy="2449513"/>
          </a:xfrm>
          <a:prstGeom prst="lin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051050" y="5589588"/>
            <a:ext cx="3240088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>
                <a:latin typeface="Garamond" pitchFamily="18" charset="0"/>
              </a:rPr>
              <a:t>Sensitivity = a / a + c</a:t>
            </a:r>
          </a:p>
        </p:txBody>
      </p:sp>
      <p:sp>
        <p:nvSpPr>
          <p:cNvPr id="31760" name="Text Box 17"/>
          <p:cNvSpPr txBox="1">
            <a:spLocks noChangeArrowheads="1"/>
          </p:cNvSpPr>
          <p:nvPr/>
        </p:nvSpPr>
        <p:spPr bwMode="auto">
          <a:xfrm>
            <a:off x="5724525" y="1524000"/>
            <a:ext cx="3203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>
                <a:latin typeface="Garamond" pitchFamily="18" charset="0"/>
              </a:rPr>
              <a:t>Proportion of people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WITH</a:t>
            </a:r>
            <a:r>
              <a:rPr lang="en-GB" altLang="en-US" sz="2000" b="1">
                <a:latin typeface="Garamond" pitchFamily="18" charset="0"/>
              </a:rPr>
              <a:t> the disease who have a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positive test result</a:t>
            </a:r>
            <a:r>
              <a:rPr lang="en-GB" altLang="en-US" sz="2000" b="1">
                <a:latin typeface="Garamond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GB" altLang="en-US" sz="2000" b="1">
              <a:latin typeface="Garamond" pitchFamily="18" charset="0"/>
            </a:endParaRPr>
          </a:p>
        </p:txBody>
      </p:sp>
      <p:sp>
        <p:nvSpPr>
          <p:cNvPr id="31761" name="Text Box 18"/>
          <p:cNvSpPr txBox="1">
            <a:spLocks noChangeArrowheads="1"/>
          </p:cNvSpPr>
          <p:nvPr/>
        </p:nvSpPr>
        <p:spPr bwMode="auto">
          <a:xfrm>
            <a:off x="2195513" y="2528888"/>
            <a:ext cx="14398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True positives</a:t>
            </a:r>
          </a:p>
        </p:txBody>
      </p:sp>
      <p:sp>
        <p:nvSpPr>
          <p:cNvPr id="31762" name="Text Box 19"/>
          <p:cNvSpPr txBox="1">
            <a:spLocks noChangeArrowheads="1"/>
          </p:cNvSpPr>
          <p:nvPr/>
        </p:nvSpPr>
        <p:spPr bwMode="auto">
          <a:xfrm>
            <a:off x="2124075" y="3897313"/>
            <a:ext cx="14398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False negatives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508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The 2 by 2 table: Sensitivity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51063" y="2508250"/>
            <a:ext cx="41910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84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538" y="3876675"/>
            <a:ext cx="41910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16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380038" y="5572125"/>
            <a:ext cx="3240087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Sensitivity = 84/100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819775" y="3043238"/>
            <a:ext cx="26463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>
                <a:latin typeface="Garamond" pitchFamily="18" charset="0"/>
              </a:rPr>
              <a:t>So, a test with 84% sensitivity….means that the test identifies 84 out of 100 people </a:t>
            </a:r>
            <a:r>
              <a:rPr lang="en-GB" altLang="en-US" b="1" u="sng">
                <a:solidFill>
                  <a:srgbClr val="C00000"/>
                </a:solidFill>
                <a:latin typeface="Garamond" pitchFamily="18" charset="0"/>
              </a:rPr>
              <a:t>WITH</a:t>
            </a:r>
            <a:r>
              <a:rPr lang="en-GB" altLang="en-US" b="1">
                <a:latin typeface="Garamond" pitchFamily="18" charset="0"/>
              </a:rPr>
              <a:t> the disease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3059113" y="4581525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059113" y="5661025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725863" y="5638800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2800">
              <a:latin typeface="Comic Sans MS" pitchFamily="66" charset="0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2051050" y="2205038"/>
            <a:ext cx="3167063" cy="2808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2051050" y="3573463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3635375" y="2205038"/>
            <a:ext cx="0" cy="2808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2268538" y="1268413"/>
            <a:ext cx="3024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Disease 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468313" y="3500438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Test</a:t>
            </a:r>
            <a:r>
              <a:rPr lang="en-GB" altLang="en-US">
                <a:latin typeface="Tahoma" pitchFamily="34" charset="0"/>
              </a:rPr>
              <a:t> </a:t>
            </a:r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2628900" y="1773238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4284663" y="1773238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2780" name="Rectangle 13"/>
          <p:cNvSpPr>
            <a:spLocks noChangeArrowheads="1"/>
          </p:cNvSpPr>
          <p:nvPr/>
        </p:nvSpPr>
        <p:spPr bwMode="auto">
          <a:xfrm>
            <a:off x="1476375" y="2708275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2781" name="Rectangle 14"/>
          <p:cNvSpPr>
            <a:spLocks noChangeArrowheads="1"/>
          </p:cNvSpPr>
          <p:nvPr/>
        </p:nvSpPr>
        <p:spPr bwMode="auto">
          <a:xfrm>
            <a:off x="1476375" y="4292600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2782" name="Text Box 15"/>
          <p:cNvSpPr txBox="1">
            <a:spLocks noChangeArrowheads="1"/>
          </p:cNvSpPr>
          <p:nvPr/>
        </p:nvSpPr>
        <p:spPr bwMode="auto">
          <a:xfrm>
            <a:off x="3779838" y="2420938"/>
            <a:ext cx="12985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b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 False positives</a:t>
            </a:r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>
            <a:off x="3779838" y="3716338"/>
            <a:ext cx="1225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b="1">
                <a:latin typeface="Times New Roman" pitchFamily="18" charset="0"/>
              </a:rPr>
              <a:t>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b="1">
                <a:latin typeface="Times New Roman" pitchFamily="18" charset="0"/>
              </a:rPr>
              <a:t>True negatives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1979613" y="5237163"/>
            <a:ext cx="3240087" cy="461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Specificity = d / b + d</a:t>
            </a:r>
          </a:p>
        </p:txBody>
      </p:sp>
      <p:sp>
        <p:nvSpPr>
          <p:cNvPr id="32785" name="Text Box 19"/>
          <p:cNvSpPr txBox="1">
            <a:spLocks noChangeArrowheads="1"/>
          </p:cNvSpPr>
          <p:nvPr/>
        </p:nvSpPr>
        <p:spPr bwMode="auto">
          <a:xfrm>
            <a:off x="5580063" y="1916113"/>
            <a:ext cx="3203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>
                <a:latin typeface="Garamond" pitchFamily="18" charset="0"/>
              </a:rPr>
              <a:t>Proportion of people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WITHOUT</a:t>
            </a:r>
            <a:r>
              <a:rPr lang="en-GB" altLang="en-US" sz="2000" b="1">
                <a:latin typeface="Garamond" pitchFamily="18" charset="0"/>
              </a:rPr>
              <a:t> the disease who have </a:t>
            </a:r>
            <a:r>
              <a:rPr lang="en-GB" altLang="en-US" sz="2000" b="1">
                <a:solidFill>
                  <a:srgbClr val="C00000"/>
                </a:solidFill>
                <a:latin typeface="Garamond" pitchFamily="18" charset="0"/>
              </a:rPr>
              <a:t>a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negative test result</a:t>
            </a:r>
            <a:r>
              <a:rPr lang="en-GB" altLang="en-US" sz="2000" b="1">
                <a:latin typeface="Garamond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508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The 2 by 2 table: Specificity</a:t>
            </a:r>
          </a:p>
        </p:txBody>
      </p:sp>
      <p:sp>
        <p:nvSpPr>
          <p:cNvPr id="32790" name="Line 17"/>
          <p:cNvSpPr>
            <a:spLocks noChangeShapeType="1"/>
          </p:cNvSpPr>
          <p:nvPr/>
        </p:nvSpPr>
        <p:spPr bwMode="auto">
          <a:xfrm flipH="1" flipV="1">
            <a:off x="4932363" y="2376488"/>
            <a:ext cx="0" cy="2808287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3725863" y="3649663"/>
            <a:ext cx="419100" cy="369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75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24275" y="2292350"/>
            <a:ext cx="419100" cy="368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25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5316538" y="5218113"/>
            <a:ext cx="3240087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Specificity = 75/100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648325" y="3289300"/>
            <a:ext cx="26463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>
                <a:latin typeface="Garamond" pitchFamily="18" charset="0"/>
              </a:rPr>
              <a:t>So, a test with 75% specificity will be NEGATIVE in 75 out of 100 people </a:t>
            </a:r>
            <a:r>
              <a:rPr lang="en-GB" altLang="en-US" b="1" u="sng">
                <a:solidFill>
                  <a:srgbClr val="C00000"/>
                </a:solidFill>
                <a:latin typeface="Garamond" pitchFamily="18" charset="0"/>
              </a:rPr>
              <a:t>WITHOUT </a:t>
            </a:r>
            <a:r>
              <a:rPr lang="en-GB" altLang="en-US" b="1">
                <a:latin typeface="Garamond" pitchFamily="18" charset="0"/>
              </a:rPr>
              <a:t>the disease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5" grpId="0" animBg="1"/>
      <p:bldP spid="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The Influenza Example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671763" y="2257425"/>
            <a:ext cx="2771775" cy="2595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2671763" y="3522663"/>
            <a:ext cx="2773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4059238" y="2257425"/>
            <a:ext cx="0" cy="2595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411413" y="1152525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400">
                <a:latin typeface="Tahoma" pitchFamily="34" charset="0"/>
              </a:rPr>
              <a:t>Disease: Lab Test  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50825" y="3454400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Tahoma" pitchFamily="34" charset="0"/>
              </a:rPr>
              <a:t>Test: Rapid Test 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3114675" y="185737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4564063" y="185737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2105025" y="2722563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2105025" y="418782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14675" y="2500313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27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71988" y="2551113"/>
            <a:ext cx="35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62288" y="3802063"/>
            <a:ext cx="522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34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62463" y="3819525"/>
            <a:ext cx="522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93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37188" y="2571750"/>
            <a:ext cx="520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70513" y="3821113"/>
            <a:ext cx="663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127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2425" y="4824413"/>
            <a:ext cx="6635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157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344988" y="4857750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96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27375" y="4849813"/>
            <a:ext cx="495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61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2927350" y="2708275"/>
            <a:ext cx="0" cy="2881313"/>
          </a:xfrm>
          <a:prstGeom prst="lin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50825" y="5589588"/>
            <a:ext cx="3732213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>
                <a:latin typeface="Garamond" pitchFamily="18" charset="0"/>
              </a:rPr>
              <a:t>Sensitivity = 27/61 = 0.44 (44%) </a:t>
            </a: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 flipH="1" flipV="1">
            <a:off x="5216525" y="2736850"/>
            <a:ext cx="0" cy="2808288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4344988" y="5589588"/>
            <a:ext cx="3813175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>
                <a:latin typeface="Garamond" pitchFamily="18" charset="0"/>
              </a:rPr>
              <a:t>Specificity = 93/96 = 0.97 (97%)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6324600" y="3932238"/>
            <a:ext cx="2522538" cy="1477962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i="1"/>
              <a:t>There were 96 children who did not have influenza… the rapid test was negative in 93 of them</a:t>
            </a: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6337300" y="2041525"/>
            <a:ext cx="2522538" cy="1200150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i="1" dirty="0">
                <a:latin typeface="+mn-lt"/>
              </a:rPr>
              <a:t>There were 61 children who had influenza…the rapid test was positive in 27 of them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38847" r="57625" b="13164"/>
          <a:stretch>
            <a:fillRect/>
          </a:stretch>
        </p:blipFill>
        <p:spPr bwMode="auto">
          <a:xfrm>
            <a:off x="266700" y="908050"/>
            <a:ext cx="838993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287838" y="2960688"/>
            <a:ext cx="1660525" cy="600075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494463" y="3424238"/>
            <a:ext cx="1651000" cy="53498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600" y="3009900"/>
            <a:ext cx="828675" cy="419100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39725" y="3865563"/>
            <a:ext cx="828675" cy="4191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5105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400" b="1">
                <a:latin typeface="Garamond" pitchFamily="18" charset="0"/>
              </a:rPr>
              <a:t>Sensitivity</a:t>
            </a:r>
            <a:r>
              <a:rPr lang="en-GB" altLang="en-US" sz="2400">
                <a:latin typeface="Garamond" pitchFamily="18" charset="0"/>
              </a:rPr>
              <a:t> is useful to me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altLang="en-US" sz="2000">
                <a:latin typeface="Garamond" pitchFamily="18" charset="0"/>
              </a:rPr>
              <a:t>‘The new rapid influenza test was positive in 27 out of 61 children with influenza (sensitivity = 44%)’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altLang="en-US" sz="240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400">
                <a:latin typeface="Garamond" pitchFamily="18" charset="0"/>
              </a:rPr>
              <a:t>Specificity seems a bit confusing!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altLang="en-US" sz="2000">
                <a:latin typeface="Garamond" pitchFamily="18" charset="0"/>
              </a:rPr>
              <a:t>‘The new rapid influenza test was negative in 93 of the 96 children who did not have influenza (specificity = 97%)’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GB" altLang="en-US" sz="2000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altLang="en-US" sz="2400">
                <a:latin typeface="Garamond" pitchFamily="18" charset="0"/>
              </a:rPr>
              <a:t>So…the </a:t>
            </a:r>
            <a:r>
              <a:rPr lang="en-GB" altLang="en-US" sz="2400" b="1">
                <a:latin typeface="Garamond" pitchFamily="18" charset="0"/>
              </a:rPr>
              <a:t>false positive rate </a:t>
            </a:r>
            <a:r>
              <a:rPr lang="en-GB" altLang="en-US" sz="2400">
                <a:latin typeface="Garamond" pitchFamily="18" charset="0"/>
              </a:rPr>
              <a:t>is sometimes easier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GB" altLang="en-US" sz="200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endParaRPr lang="en-GB" altLang="en-US" sz="2000">
              <a:latin typeface="Garamond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altLang="en-US" sz="2000">
                <a:latin typeface="Garamond" pitchFamily="18" charset="0"/>
              </a:rPr>
              <a:t>‘There were 96 children who did not have influenza… the rapid test was falsely positive in 3 of them’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GB" altLang="en-US" sz="2000">
                <a:latin typeface="Garamond" pitchFamily="18" charset="0"/>
              </a:rPr>
              <a:t>So a specificity of 97% means that the new rapid test is wrong (or falsely positive) in 3% of children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GB" altLang="en-US" sz="2000" b="1" u="sng">
              <a:latin typeface="Garamond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altLang="en-US" sz="2400"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971550" y="4149725"/>
            <a:ext cx="467995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False positive rate = 1 - specificity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Tip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Ruling In and Ruling Out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3700" y="1374775"/>
            <a:ext cx="2303463" cy="349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400" b="1" dirty="0" smtClean="0">
                <a:latin typeface="Garamond" pitchFamily="18" charset="0"/>
              </a:rPr>
              <a:t>High Sensitivity</a:t>
            </a:r>
            <a:endParaRPr lang="en-GB" sz="2400" dirty="0" smtClean="0">
              <a:latin typeface="Garamond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700" y="2708275"/>
            <a:ext cx="2303463" cy="401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400" b="1" dirty="0">
                <a:latin typeface="Garamond" pitchFamily="18" charset="0"/>
              </a:rPr>
              <a:t>High Specificity</a:t>
            </a:r>
            <a:endParaRPr lang="en-GB" sz="2000" b="1" u="sng" dirty="0">
              <a:latin typeface="Garamond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05188" y="1374775"/>
            <a:ext cx="44148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000">
                <a:latin typeface="Garamond" pitchFamily="18" charset="0"/>
              </a:rPr>
              <a:t>A good test to help in </a:t>
            </a:r>
            <a:r>
              <a:rPr lang="en-GB" altLang="en-US" sz="2000" b="1">
                <a:latin typeface="Garamond" pitchFamily="18" charset="0"/>
              </a:rPr>
              <a:t>Ruling Out </a:t>
            </a:r>
            <a:r>
              <a:rPr lang="en-GB" altLang="en-US" sz="2000">
                <a:latin typeface="Garamond" pitchFamily="18" charset="0"/>
              </a:rPr>
              <a:t>disease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05188" y="2746375"/>
            <a:ext cx="42322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000">
                <a:latin typeface="Garamond" pitchFamily="18" charset="0"/>
              </a:rPr>
              <a:t>A good test to help in </a:t>
            </a:r>
            <a:r>
              <a:rPr lang="en-GB" altLang="en-US" sz="2000" b="1">
                <a:latin typeface="Garamond" pitchFamily="18" charset="0"/>
              </a:rPr>
              <a:t>Ruling In </a:t>
            </a:r>
            <a:r>
              <a:rPr lang="en-GB" altLang="en-US" sz="2000">
                <a:latin typeface="Garamond" pitchFamily="18" charset="0"/>
              </a:rPr>
              <a:t>disease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22325" y="1831975"/>
            <a:ext cx="6515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000">
                <a:latin typeface="Garamond" pitchFamily="18" charset="0"/>
              </a:rPr>
              <a:t>High sensitivity means there are very </a:t>
            </a:r>
            <a:r>
              <a:rPr lang="en-GB" altLang="en-US" sz="2000" b="1">
                <a:latin typeface="Garamond" pitchFamily="18" charset="0"/>
              </a:rPr>
              <a:t>few false negatives </a:t>
            </a:r>
            <a:r>
              <a:rPr lang="en-GB" altLang="en-US" sz="2000">
                <a:latin typeface="Garamond" pitchFamily="18" charset="0"/>
              </a:rPr>
              <a:t>– so if the test comes back negative it’s highly unlikely the person has the disease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50913" y="3148013"/>
            <a:ext cx="717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000" dirty="0">
                <a:latin typeface="Garamond" pitchFamily="18" charset="0"/>
              </a:rPr>
              <a:t>High specificity means there are very </a:t>
            </a:r>
            <a:r>
              <a:rPr lang="en-GB" altLang="en-US" sz="2000" b="1" dirty="0">
                <a:latin typeface="Garamond" pitchFamily="18" charset="0"/>
              </a:rPr>
              <a:t>few false positives </a:t>
            </a:r>
            <a:r>
              <a:rPr lang="en-GB" altLang="en-US" sz="2000" dirty="0">
                <a:latin typeface="Garamond" pitchFamily="18" charset="0"/>
              </a:rPr>
              <a:t>– so if the test comes back positive it’s highly likely the person has the disease</a:t>
            </a: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5991225" y="5141913"/>
            <a:ext cx="1800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GB" sz="1050"/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6854825" y="4381500"/>
            <a:ext cx="1588" cy="155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GB" sz="1050"/>
          </a:p>
        </p:txBody>
      </p:sp>
      <p:sp>
        <p:nvSpPr>
          <p:cNvPr id="22542" name="Text Box 9"/>
          <p:cNvSpPr txBox="1">
            <a:spLocks noChangeArrowheads="1"/>
          </p:cNvSpPr>
          <p:nvPr/>
        </p:nvSpPr>
        <p:spPr bwMode="auto">
          <a:xfrm>
            <a:off x="5419725" y="3938588"/>
            <a:ext cx="302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Tahoma" pitchFamily="34" charset="0"/>
              </a:rPr>
              <a:t>Disease </a:t>
            </a: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5180013" y="4852988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600" dirty="0" smtClean="0">
                <a:latin typeface="Tahoma" pitchFamily="34" charset="0"/>
              </a:rPr>
              <a:t>Test</a:t>
            </a:r>
            <a:r>
              <a:rPr lang="en-GB" sz="1050" dirty="0" smtClean="0">
                <a:latin typeface="Tahoma" pitchFamily="34" charset="0"/>
              </a:rPr>
              <a:t> </a:t>
            </a:r>
          </a:p>
        </p:txBody>
      </p:sp>
      <p:sp>
        <p:nvSpPr>
          <p:cNvPr id="22544" name="Rectangle 11"/>
          <p:cNvSpPr>
            <a:spLocks noChangeArrowheads="1"/>
          </p:cNvSpPr>
          <p:nvPr/>
        </p:nvSpPr>
        <p:spPr bwMode="auto">
          <a:xfrm>
            <a:off x="6188075" y="3995738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mic Sans MS" pitchFamily="66" charset="0"/>
              </a:rPr>
              <a:t>+</a:t>
            </a:r>
          </a:p>
        </p:txBody>
      </p:sp>
      <p:sp>
        <p:nvSpPr>
          <p:cNvPr id="22545" name="Rectangle 12"/>
          <p:cNvSpPr>
            <a:spLocks noChangeArrowheads="1"/>
          </p:cNvSpPr>
          <p:nvPr/>
        </p:nvSpPr>
        <p:spPr bwMode="auto">
          <a:xfrm>
            <a:off x="7299325" y="3989388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mic Sans MS" pitchFamily="66" charset="0"/>
              </a:rPr>
              <a:t>-</a:t>
            </a:r>
          </a:p>
        </p:txBody>
      </p:sp>
      <p:sp>
        <p:nvSpPr>
          <p:cNvPr id="22546" name="Rectangle 13"/>
          <p:cNvSpPr>
            <a:spLocks noChangeArrowheads="1"/>
          </p:cNvSpPr>
          <p:nvPr/>
        </p:nvSpPr>
        <p:spPr bwMode="auto">
          <a:xfrm>
            <a:off x="5549900" y="4511675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mic Sans MS" pitchFamily="66" charset="0"/>
              </a:rPr>
              <a:t>+</a:t>
            </a:r>
          </a:p>
        </p:txBody>
      </p:sp>
      <p:sp>
        <p:nvSpPr>
          <p:cNvPr id="22547" name="Rectangle 14"/>
          <p:cNvSpPr>
            <a:spLocks noChangeArrowheads="1"/>
          </p:cNvSpPr>
          <p:nvPr/>
        </p:nvSpPr>
        <p:spPr bwMode="auto">
          <a:xfrm>
            <a:off x="5549900" y="5295900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omic Sans MS" pitchFamily="66" charset="0"/>
              </a:rPr>
              <a:t>-</a:t>
            </a: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6716713" y="4432300"/>
            <a:ext cx="14287" cy="1774825"/>
          </a:xfrm>
          <a:prstGeom prst="lin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50">
              <a:latin typeface="+mn-lt"/>
            </a:endParaRPr>
          </a:p>
        </p:txBody>
      </p:sp>
      <p:sp>
        <p:nvSpPr>
          <p:cNvPr id="22549" name="Text Box 18"/>
          <p:cNvSpPr txBox="1">
            <a:spLocks noChangeArrowheads="1"/>
          </p:cNvSpPr>
          <p:nvPr/>
        </p:nvSpPr>
        <p:spPr bwMode="auto">
          <a:xfrm>
            <a:off x="5903913" y="4370388"/>
            <a:ext cx="9874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True positives</a:t>
            </a:r>
          </a:p>
        </p:txBody>
      </p:sp>
      <p:sp>
        <p:nvSpPr>
          <p:cNvPr id="22550" name="Text Box 19"/>
          <p:cNvSpPr txBox="1">
            <a:spLocks noChangeArrowheads="1"/>
          </p:cNvSpPr>
          <p:nvPr/>
        </p:nvSpPr>
        <p:spPr bwMode="auto">
          <a:xfrm>
            <a:off x="5872163" y="5184775"/>
            <a:ext cx="9826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False negatives</a:t>
            </a:r>
          </a:p>
        </p:txBody>
      </p:sp>
      <p:sp>
        <p:nvSpPr>
          <p:cNvPr id="22551" name="Text Box 15"/>
          <p:cNvSpPr txBox="1">
            <a:spLocks noChangeArrowheads="1"/>
          </p:cNvSpPr>
          <p:nvPr/>
        </p:nvSpPr>
        <p:spPr bwMode="auto">
          <a:xfrm>
            <a:off x="6854825" y="4370388"/>
            <a:ext cx="866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200" b="1">
                <a:latin typeface="Times New Roman" pitchFamily="18" charset="0"/>
              </a:rPr>
              <a:t>b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200" b="1">
                <a:latin typeface="Times New Roman" pitchFamily="18" charset="0"/>
              </a:rPr>
              <a:t> False positives</a:t>
            </a:r>
          </a:p>
        </p:txBody>
      </p:sp>
      <p:sp>
        <p:nvSpPr>
          <p:cNvPr id="22552" name="Text Box 16"/>
          <p:cNvSpPr txBox="1">
            <a:spLocks noChangeArrowheads="1"/>
          </p:cNvSpPr>
          <p:nvPr/>
        </p:nvSpPr>
        <p:spPr bwMode="auto">
          <a:xfrm>
            <a:off x="6916738" y="5184775"/>
            <a:ext cx="8302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00" b="1">
                <a:latin typeface="Times New Roman" pitchFamily="18" charset="0"/>
              </a:rPr>
              <a:t>True negatives</a:t>
            </a:r>
          </a:p>
        </p:txBody>
      </p:sp>
      <p:sp>
        <p:nvSpPr>
          <p:cNvPr id="22553" name="Line 17"/>
          <p:cNvSpPr>
            <a:spLocks noChangeShapeType="1"/>
          </p:cNvSpPr>
          <p:nvPr/>
        </p:nvSpPr>
        <p:spPr bwMode="auto">
          <a:xfrm flipH="1" flipV="1">
            <a:off x="7700963" y="4432300"/>
            <a:ext cx="0" cy="1725613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6891338" y="6219825"/>
            <a:ext cx="1909762" cy="306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dirty="0">
                <a:latin typeface="Garamond" pitchFamily="18" charset="0"/>
              </a:rPr>
              <a:t>Specificity = d/</a:t>
            </a:r>
            <a:r>
              <a:rPr lang="en-GB" sz="1400" b="1" dirty="0" err="1">
                <a:latin typeface="Garamond" pitchFamily="18" charset="0"/>
              </a:rPr>
              <a:t>b+d</a:t>
            </a:r>
            <a:endParaRPr lang="en-GB" sz="1400" b="1" dirty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1700" y="4381500"/>
            <a:ext cx="1800225" cy="1539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4926013" y="6219825"/>
            <a:ext cx="1879600" cy="311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dirty="0">
                <a:latin typeface="Garamond" pitchFamily="18" charset="0"/>
              </a:rPr>
              <a:t>Sensitivity = a/</a:t>
            </a:r>
            <a:r>
              <a:rPr lang="en-GB" sz="1400" b="1" dirty="0" err="1">
                <a:latin typeface="Garamond" pitchFamily="18" charset="0"/>
              </a:rPr>
              <a:t>a+c</a:t>
            </a:r>
            <a:endParaRPr lang="en-GB" sz="1400" b="1" dirty="0">
              <a:latin typeface="Garamond" pitchFamily="18" charset="0"/>
            </a:endParaRPr>
          </a:p>
        </p:txBody>
      </p:sp>
      <p:cxnSp>
        <p:nvCxnSpPr>
          <p:cNvPr id="21505" name="Straight Arrow Connector 21504"/>
          <p:cNvCxnSpPr/>
          <p:nvPr/>
        </p:nvCxnSpPr>
        <p:spPr>
          <a:xfrm>
            <a:off x="2697163" y="1549400"/>
            <a:ext cx="571500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697163" y="2906713"/>
            <a:ext cx="57150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306388" y="3906838"/>
            <a:ext cx="4229100" cy="2643187"/>
            <a:chOff x="250825" y="1587593"/>
            <a:chExt cx="5938960" cy="3711196"/>
          </a:xfrm>
        </p:grpSpPr>
        <p:sp>
          <p:nvSpPr>
            <p:cNvPr id="22564" name="Rectangle 6"/>
            <p:cNvSpPr>
              <a:spLocks noChangeArrowheads="1"/>
            </p:cNvSpPr>
            <p:nvPr/>
          </p:nvSpPr>
          <p:spPr bwMode="auto">
            <a:xfrm>
              <a:off x="2671762" y="2257426"/>
              <a:ext cx="2771776" cy="25955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22565" name="Line 7"/>
            <p:cNvSpPr>
              <a:spLocks noChangeShapeType="1"/>
            </p:cNvSpPr>
            <p:nvPr/>
          </p:nvSpPr>
          <p:spPr bwMode="auto">
            <a:xfrm>
              <a:off x="2671763" y="3522663"/>
              <a:ext cx="27733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2566" name="Line 8"/>
            <p:cNvSpPr>
              <a:spLocks noChangeShapeType="1"/>
            </p:cNvSpPr>
            <p:nvPr/>
          </p:nvSpPr>
          <p:spPr bwMode="auto">
            <a:xfrm>
              <a:off x="4059238" y="2257425"/>
              <a:ext cx="0" cy="25955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2567" name="Text Box 9"/>
            <p:cNvSpPr txBox="1">
              <a:spLocks noChangeArrowheads="1"/>
            </p:cNvSpPr>
            <p:nvPr/>
          </p:nvSpPr>
          <p:spPr bwMode="auto">
            <a:xfrm>
              <a:off x="2389081" y="1587593"/>
              <a:ext cx="3240089" cy="47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dirty="0">
                  <a:latin typeface="Tahoma" pitchFamily="34" charset="0"/>
                </a:rPr>
                <a:t>Disease: </a:t>
              </a:r>
              <a:r>
                <a:rPr lang="en-GB" altLang="en-US" sz="1600" dirty="0" smtClean="0">
                  <a:latin typeface="Tahoma" pitchFamily="34" charset="0"/>
                </a:rPr>
                <a:t>Influenza</a:t>
              </a:r>
              <a:endParaRPr lang="en-GB" altLang="en-US" sz="1600" dirty="0">
                <a:latin typeface="Tahoma" pitchFamily="34" charset="0"/>
              </a:endParaRPr>
            </a:p>
          </p:txBody>
        </p:sp>
        <p:sp>
          <p:nvSpPr>
            <p:cNvPr id="22568" name="Text Box 10"/>
            <p:cNvSpPr txBox="1">
              <a:spLocks noChangeArrowheads="1"/>
            </p:cNvSpPr>
            <p:nvPr/>
          </p:nvSpPr>
          <p:spPr bwMode="auto">
            <a:xfrm>
              <a:off x="250825" y="3454400"/>
              <a:ext cx="2520950" cy="43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>
                  <a:latin typeface="Tahoma" pitchFamily="34" charset="0"/>
                </a:rPr>
                <a:t>Test: </a:t>
              </a:r>
              <a:r>
                <a:rPr lang="en-GB" altLang="en-US" sz="1400" dirty="0" smtClean="0">
                  <a:latin typeface="Tahoma" pitchFamily="34" charset="0"/>
                </a:rPr>
                <a:t>Rapid Test</a:t>
              </a:r>
              <a:endParaRPr lang="en-GB" altLang="en-US" sz="1400" dirty="0">
                <a:latin typeface="Tahoma" pitchFamily="34" charset="0"/>
              </a:endParaRPr>
            </a:p>
          </p:txBody>
        </p:sp>
        <p:sp>
          <p:nvSpPr>
            <p:cNvPr id="22569" name="Rectangle 11"/>
            <p:cNvSpPr>
              <a:spLocks noChangeArrowheads="1"/>
            </p:cNvSpPr>
            <p:nvPr/>
          </p:nvSpPr>
          <p:spPr bwMode="auto">
            <a:xfrm>
              <a:off x="3114675" y="1857375"/>
              <a:ext cx="3683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omic Sans MS" pitchFamily="66" charset="0"/>
                </a:rPr>
                <a:t>+</a:t>
              </a:r>
            </a:p>
          </p:txBody>
        </p:sp>
        <p:sp>
          <p:nvSpPr>
            <p:cNvPr id="22570" name="Rectangle 12"/>
            <p:cNvSpPr>
              <a:spLocks noChangeArrowheads="1"/>
            </p:cNvSpPr>
            <p:nvPr/>
          </p:nvSpPr>
          <p:spPr bwMode="auto">
            <a:xfrm>
              <a:off x="4564063" y="1857375"/>
              <a:ext cx="3683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Comic Sans MS" pitchFamily="66" charset="0"/>
                </a:rPr>
                <a:t>-</a:t>
              </a:r>
            </a:p>
          </p:txBody>
        </p:sp>
        <p:sp>
          <p:nvSpPr>
            <p:cNvPr id="22571" name="Rectangle 13"/>
            <p:cNvSpPr>
              <a:spLocks noChangeArrowheads="1"/>
            </p:cNvSpPr>
            <p:nvPr/>
          </p:nvSpPr>
          <p:spPr bwMode="auto">
            <a:xfrm>
              <a:off x="2105025" y="2722563"/>
              <a:ext cx="3683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latin typeface="Comic Sans MS" pitchFamily="66" charset="0"/>
                </a:rPr>
                <a:t>+</a:t>
              </a:r>
            </a:p>
          </p:txBody>
        </p:sp>
        <p:sp>
          <p:nvSpPr>
            <p:cNvPr id="22572" name="Rectangle 14"/>
            <p:cNvSpPr>
              <a:spLocks noChangeArrowheads="1"/>
            </p:cNvSpPr>
            <p:nvPr/>
          </p:nvSpPr>
          <p:spPr bwMode="auto">
            <a:xfrm>
              <a:off x="2105025" y="4187825"/>
              <a:ext cx="3683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Comic Sans MS" pitchFamily="66" charset="0"/>
                </a:rPr>
                <a:t>-</a:t>
              </a:r>
            </a:p>
          </p:txBody>
        </p:sp>
        <p:sp>
          <p:nvSpPr>
            <p:cNvPr id="22573" name="TextBox 71"/>
            <p:cNvSpPr txBox="1">
              <a:spLocks noChangeArrowheads="1"/>
            </p:cNvSpPr>
            <p:nvPr/>
          </p:nvSpPr>
          <p:spPr bwMode="auto">
            <a:xfrm>
              <a:off x="3114676" y="2500314"/>
              <a:ext cx="596994" cy="56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latin typeface="Garamond" pitchFamily="18" charset="0"/>
                </a:rPr>
                <a:t>27</a:t>
              </a:r>
              <a:endParaRPr lang="en-GB" altLang="en-US" sz="2000" b="1" dirty="0">
                <a:latin typeface="Garamond" pitchFamily="18" charset="0"/>
              </a:endParaRPr>
            </a:p>
          </p:txBody>
        </p:sp>
        <p:sp>
          <p:nvSpPr>
            <p:cNvPr id="22574" name="TextBox 72"/>
            <p:cNvSpPr txBox="1">
              <a:spLocks noChangeArrowheads="1"/>
            </p:cNvSpPr>
            <p:nvPr/>
          </p:nvSpPr>
          <p:spPr bwMode="auto">
            <a:xfrm>
              <a:off x="4471989" y="2551114"/>
              <a:ext cx="428162" cy="56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latin typeface="Garamond" pitchFamily="18" charset="0"/>
                </a:rPr>
                <a:t>3</a:t>
              </a:r>
              <a:endParaRPr lang="en-GB" altLang="en-US" sz="2000" b="1" dirty="0">
                <a:latin typeface="Garamond" pitchFamily="18" charset="0"/>
              </a:endParaRPr>
            </a:p>
          </p:txBody>
        </p:sp>
        <p:sp>
          <p:nvSpPr>
            <p:cNvPr id="22575" name="TextBox 73"/>
            <p:cNvSpPr txBox="1">
              <a:spLocks noChangeArrowheads="1"/>
            </p:cNvSpPr>
            <p:nvPr/>
          </p:nvSpPr>
          <p:spPr bwMode="auto">
            <a:xfrm>
              <a:off x="3062288" y="3802063"/>
              <a:ext cx="596994" cy="56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latin typeface="Garamond" pitchFamily="18" charset="0"/>
                </a:rPr>
                <a:t>34</a:t>
              </a:r>
              <a:endParaRPr lang="en-GB" altLang="en-US" sz="2000" b="1" dirty="0">
                <a:latin typeface="Garamond" pitchFamily="18" charset="0"/>
              </a:endParaRPr>
            </a:p>
          </p:txBody>
        </p:sp>
        <p:sp>
          <p:nvSpPr>
            <p:cNvPr id="22576" name="TextBox 74"/>
            <p:cNvSpPr txBox="1">
              <a:spLocks noChangeArrowheads="1"/>
            </p:cNvSpPr>
            <p:nvPr/>
          </p:nvSpPr>
          <p:spPr bwMode="auto">
            <a:xfrm>
              <a:off x="4462461" y="3819526"/>
              <a:ext cx="596994" cy="56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latin typeface="Garamond" pitchFamily="18" charset="0"/>
                </a:rPr>
                <a:t>93</a:t>
              </a:r>
              <a:endParaRPr lang="en-GB" altLang="en-US" sz="2000" b="1" dirty="0">
                <a:latin typeface="Garamond" pitchFamily="18" charset="0"/>
              </a:endParaRP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1769004" y="4866373"/>
              <a:ext cx="2285074" cy="4324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latin typeface="Garamond" pitchFamily="18" charset="0"/>
                </a:rPr>
                <a:t>Sensitivity = </a:t>
              </a:r>
              <a:r>
                <a:rPr lang="en-GB" sz="1400" b="1" dirty="0" smtClean="0">
                  <a:latin typeface="Garamond" pitchFamily="18" charset="0"/>
                </a:rPr>
                <a:t>44% </a:t>
              </a:r>
              <a:endParaRPr lang="en-GB" sz="1400" b="1" dirty="0">
                <a:latin typeface="Garamond" pitchFamily="18" charset="0"/>
              </a:endParaRP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074141" y="4866373"/>
              <a:ext cx="2115644" cy="4324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latin typeface="Garamond" pitchFamily="18" charset="0"/>
                </a:rPr>
                <a:t>Specificity = </a:t>
              </a:r>
              <a:r>
                <a:rPr lang="en-GB" sz="1400" b="1" dirty="0" smtClean="0">
                  <a:latin typeface="Garamond" pitchFamily="18" charset="0"/>
                </a:rPr>
                <a:t>97%</a:t>
              </a:r>
              <a:endParaRPr lang="en-GB" sz="1400" b="1" dirty="0">
                <a:latin typeface="Garamond" pitchFamily="18" charset="0"/>
              </a:endParaRPr>
            </a:p>
          </p:txBody>
        </p:sp>
      </p:grpSp>
      <p:sp>
        <p:nvSpPr>
          <p:cNvPr id="78" name="Oval 77"/>
          <p:cNvSpPr/>
          <p:nvPr/>
        </p:nvSpPr>
        <p:spPr>
          <a:xfrm>
            <a:off x="7937500" y="2813050"/>
            <a:ext cx="955675" cy="8715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7899400" y="1477963"/>
            <a:ext cx="955675" cy="8715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902575" y="1735138"/>
            <a:ext cx="973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SnNOUT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8047038" y="306387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SpPIN</a:t>
            </a:r>
          </a:p>
        </p:txBody>
      </p:sp>
    </p:spTree>
    <p:extLst>
      <p:ext uri="{BB962C8B-B14F-4D97-AF65-F5344CB8AC3E}">
        <p14:creationId xmlns:p14="http://schemas.microsoft.com/office/powerpoint/2010/main" val="208668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8" grpId="0" animBg="1"/>
      <p:bldP spid="79" grpId="0" animBg="1"/>
      <p:bldP spid="80" grpId="0"/>
      <p:bldP spid="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AU" sz="3600" b="1" dirty="0" smtClean="0">
                <a:latin typeface="Garamond" pitchFamily="18" charset="0"/>
              </a:rPr>
              <a:t>Predictive Values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3059113" y="4762500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3059113" y="5661025"/>
            <a:ext cx="4206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4400" b="1">
              <a:latin typeface="Comic Sans MS" pitchFamily="66" charset="0"/>
            </a:endParaRP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725863" y="5638800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 sz="2800">
              <a:latin typeface="Comic Sans MS" pitchFamily="66" charset="0"/>
            </a:endParaRP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051050" y="2386013"/>
            <a:ext cx="3167063" cy="2808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2051050" y="3754438"/>
            <a:ext cx="3168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3635375" y="2386013"/>
            <a:ext cx="0" cy="2808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2286000" y="1268413"/>
            <a:ext cx="3024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Disease 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468313" y="3681413"/>
            <a:ext cx="100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Tahoma" pitchFamily="34" charset="0"/>
              </a:rPr>
              <a:t>Test</a:t>
            </a:r>
            <a:r>
              <a:rPr lang="en-GB" altLang="en-US">
                <a:latin typeface="Tahoma" pitchFamily="34" charset="0"/>
              </a:rPr>
              <a:t> </a:t>
            </a:r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2628900" y="1954213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4284663" y="1954213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1476375" y="2889250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1476375" y="4473575"/>
            <a:ext cx="420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195513" y="2528888"/>
            <a:ext cx="14398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True positives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124075" y="3897313"/>
            <a:ext cx="14398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False negatives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508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</a:rPr>
              <a:t>Positive and Negative Predictive Value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840163" y="2493963"/>
            <a:ext cx="12985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b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2000" b="1">
                <a:latin typeface="Times New Roman" pitchFamily="18" charset="0"/>
              </a:rPr>
              <a:t> False positives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792538" y="3944938"/>
            <a:ext cx="1225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b="1">
                <a:latin typeface="Times New Roman" pitchFamily="18" charset="0"/>
              </a:rPr>
              <a:t>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en-US" b="1">
                <a:latin typeface="Times New Roman" pitchFamily="18" charset="0"/>
              </a:rPr>
              <a:t>True negatives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2854325" y="2889250"/>
            <a:ext cx="2725738" cy="0"/>
          </a:xfrm>
          <a:prstGeom prst="lin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2840038" y="4294188"/>
            <a:ext cx="2692400" cy="12700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645150" y="1524000"/>
            <a:ext cx="32035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>
                <a:latin typeface="Garamond" pitchFamily="18" charset="0"/>
              </a:rPr>
              <a:t>PPV = Proportion of people with a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positive test </a:t>
            </a:r>
            <a:r>
              <a:rPr lang="en-GB" altLang="en-US" sz="2000" b="1">
                <a:latin typeface="Garamond" pitchFamily="18" charset="0"/>
              </a:rPr>
              <a:t>who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have</a:t>
            </a:r>
            <a:r>
              <a:rPr lang="en-GB" altLang="en-US" sz="2000" b="1">
                <a:latin typeface="Garamond" pitchFamily="18" charset="0"/>
              </a:rPr>
              <a:t> the disease.</a:t>
            </a:r>
          </a:p>
          <a:p>
            <a:pPr eaLnBrk="1" hangingPunct="1">
              <a:spcBef>
                <a:spcPct val="50000"/>
              </a:spcBef>
            </a:pPr>
            <a:endParaRPr lang="en-GB" altLang="en-US" sz="2000" b="1">
              <a:latin typeface="Garamond" pitchFamily="18" charset="0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5645150" y="4524375"/>
            <a:ext cx="32035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>
                <a:latin typeface="Garamond" pitchFamily="18" charset="0"/>
              </a:rPr>
              <a:t>NPV = Proportion of people with a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negative test </a:t>
            </a:r>
            <a:r>
              <a:rPr lang="en-GB" altLang="en-US" sz="2000" b="1">
                <a:latin typeface="Garamond" pitchFamily="18" charset="0"/>
              </a:rPr>
              <a:t>who </a:t>
            </a:r>
            <a:r>
              <a:rPr lang="en-GB" altLang="en-US" sz="2000" b="1" u="sng">
                <a:solidFill>
                  <a:srgbClr val="C00000"/>
                </a:solidFill>
                <a:latin typeface="Garamond" pitchFamily="18" charset="0"/>
              </a:rPr>
              <a:t>do not </a:t>
            </a:r>
            <a:r>
              <a:rPr lang="en-GB" altLang="en-US" sz="2000" b="1">
                <a:latin typeface="Garamond" pitchFamily="18" charset="0"/>
              </a:rPr>
              <a:t>have the disease.</a:t>
            </a:r>
          </a:p>
          <a:p>
            <a:pPr eaLnBrk="1" hangingPunct="1">
              <a:spcBef>
                <a:spcPct val="50000"/>
              </a:spcBef>
            </a:pPr>
            <a:endParaRPr lang="en-GB" altLang="en-US" sz="2000" b="1">
              <a:latin typeface="Garamond" pitchFamily="18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645150" y="2593975"/>
            <a:ext cx="260667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PPV = a / a + b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5645150" y="4057650"/>
            <a:ext cx="2543175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400" b="1" dirty="0">
                <a:latin typeface="Garamond" pitchFamily="18" charset="0"/>
              </a:rPr>
              <a:t>NPV = d / c + 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  <p:bldP spid="28" grpId="0"/>
      <p:bldP spid="30" grpId="0" animBg="1"/>
      <p:bldP spid="31" grpId="0"/>
      <p:bldP spid="32" grpId="0"/>
      <p:bldP spid="33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The Influenza Example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671763" y="2257425"/>
            <a:ext cx="2771775" cy="2595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2671763" y="3522663"/>
            <a:ext cx="2773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059238" y="2257425"/>
            <a:ext cx="0" cy="2595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411413" y="1152525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400">
                <a:latin typeface="Tahoma" pitchFamily="34" charset="0"/>
              </a:rPr>
              <a:t>Disease: Lab Test  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50825" y="3454400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Tahoma" pitchFamily="34" charset="0"/>
              </a:rPr>
              <a:t>Test: Rapid Test 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3114675" y="185737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564063" y="185737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2105025" y="2722563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+</a:t>
            </a: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2105025" y="4187825"/>
            <a:ext cx="368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omic Sans MS" pitchFamily="66" charset="0"/>
              </a:rPr>
              <a:t>-</a:t>
            </a:r>
          </a:p>
        </p:txBody>
      </p:sp>
      <p:sp>
        <p:nvSpPr>
          <p:cNvPr id="37903" name="TextBox 14"/>
          <p:cNvSpPr txBox="1">
            <a:spLocks noChangeArrowheads="1"/>
          </p:cNvSpPr>
          <p:nvPr/>
        </p:nvSpPr>
        <p:spPr bwMode="auto">
          <a:xfrm>
            <a:off x="3114675" y="2500313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27</a:t>
            </a:r>
          </a:p>
        </p:txBody>
      </p:sp>
      <p:sp>
        <p:nvSpPr>
          <p:cNvPr id="37904" name="TextBox 15"/>
          <p:cNvSpPr txBox="1">
            <a:spLocks noChangeArrowheads="1"/>
          </p:cNvSpPr>
          <p:nvPr/>
        </p:nvSpPr>
        <p:spPr bwMode="auto">
          <a:xfrm>
            <a:off x="4471988" y="2551113"/>
            <a:ext cx="35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</a:t>
            </a:r>
          </a:p>
        </p:txBody>
      </p:sp>
      <p:sp>
        <p:nvSpPr>
          <p:cNvPr id="37905" name="TextBox 16"/>
          <p:cNvSpPr txBox="1">
            <a:spLocks noChangeArrowheads="1"/>
          </p:cNvSpPr>
          <p:nvPr/>
        </p:nvSpPr>
        <p:spPr bwMode="auto">
          <a:xfrm>
            <a:off x="3062288" y="3802063"/>
            <a:ext cx="522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34</a:t>
            </a:r>
          </a:p>
        </p:txBody>
      </p:sp>
      <p:sp>
        <p:nvSpPr>
          <p:cNvPr id="37906" name="TextBox 17"/>
          <p:cNvSpPr txBox="1">
            <a:spLocks noChangeArrowheads="1"/>
          </p:cNvSpPr>
          <p:nvPr/>
        </p:nvSpPr>
        <p:spPr bwMode="auto">
          <a:xfrm>
            <a:off x="4462463" y="3819525"/>
            <a:ext cx="522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93</a:t>
            </a:r>
          </a:p>
        </p:txBody>
      </p:sp>
      <p:sp>
        <p:nvSpPr>
          <p:cNvPr id="37907" name="TextBox 18"/>
          <p:cNvSpPr txBox="1">
            <a:spLocks noChangeArrowheads="1"/>
          </p:cNvSpPr>
          <p:nvPr/>
        </p:nvSpPr>
        <p:spPr bwMode="auto">
          <a:xfrm>
            <a:off x="5437188" y="2571750"/>
            <a:ext cx="520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30</a:t>
            </a:r>
          </a:p>
        </p:txBody>
      </p:sp>
      <p:sp>
        <p:nvSpPr>
          <p:cNvPr id="37908" name="TextBox 19"/>
          <p:cNvSpPr txBox="1">
            <a:spLocks noChangeArrowheads="1"/>
          </p:cNvSpPr>
          <p:nvPr/>
        </p:nvSpPr>
        <p:spPr bwMode="auto">
          <a:xfrm>
            <a:off x="5370513" y="3821113"/>
            <a:ext cx="663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127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32425" y="4824413"/>
            <a:ext cx="6635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157</a:t>
            </a:r>
          </a:p>
        </p:txBody>
      </p:sp>
      <p:sp>
        <p:nvSpPr>
          <p:cNvPr id="37910" name="TextBox 21"/>
          <p:cNvSpPr txBox="1">
            <a:spLocks noChangeArrowheads="1"/>
          </p:cNvSpPr>
          <p:nvPr/>
        </p:nvSpPr>
        <p:spPr bwMode="auto">
          <a:xfrm>
            <a:off x="4344988" y="4857750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96</a:t>
            </a:r>
          </a:p>
        </p:txBody>
      </p:sp>
      <p:sp>
        <p:nvSpPr>
          <p:cNvPr id="37911" name="TextBox 22"/>
          <p:cNvSpPr txBox="1">
            <a:spLocks noChangeArrowheads="1"/>
          </p:cNvSpPr>
          <p:nvPr/>
        </p:nvSpPr>
        <p:spPr bwMode="auto">
          <a:xfrm>
            <a:off x="3127375" y="4849813"/>
            <a:ext cx="495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2800" b="1">
                <a:latin typeface="Garamond" pitchFamily="18" charset="0"/>
              </a:rPr>
              <a:t>61</a:t>
            </a: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3279775" y="2368550"/>
            <a:ext cx="2725738" cy="0"/>
          </a:xfrm>
          <a:prstGeom prst="lin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3265488" y="3771900"/>
            <a:ext cx="2692400" cy="14288"/>
          </a:xfrm>
          <a:prstGeom prst="line">
            <a:avLst/>
          </a:prstGeom>
          <a:noFill/>
          <a:ln w="762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6070600" y="2073275"/>
            <a:ext cx="2822575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>
                <a:latin typeface="Garamond" pitchFamily="18" charset="0"/>
              </a:rPr>
              <a:t>PPV = 27/30 = 90%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6011863" y="3536950"/>
            <a:ext cx="2881312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000" b="1" dirty="0">
                <a:latin typeface="Garamond" pitchFamily="18" charset="0"/>
              </a:rPr>
              <a:t>NPV = 93/127 = 73%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4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05" y="1268730"/>
            <a:ext cx="8013700" cy="4241800"/>
          </a:xfrm>
          <a:prstGeom prst="rect">
            <a:avLst/>
          </a:prstGeom>
          <a:noFill/>
          <a:ln/>
        </p:spPr>
        <p:txBody>
          <a:bodyPr vert="horz" lIns="0" tIns="45720" rIns="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Typically someone with abnormal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itchFamily="18" charset="0"/>
              </a:rPr>
              <a:t>symptoms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consults a</a:t>
            </a:r>
            <a:r>
              <a:rPr kumimoji="0" lang="en-GB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physician, who will obtain a history of their illness and examine them for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itchFamily="18" charset="0"/>
              </a:rPr>
              <a:t>signs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of diseases.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The physician  formulates a hypothesis of likely diagnoses and may or may not order further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itchFamily="18" charset="0"/>
              </a:rPr>
              <a:t>tests</a:t>
            </a: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to clarify the diagnosis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pic>
        <p:nvPicPr>
          <p:cNvPr id="6" name="Picture 5" descr="2004_1_20_distant_diagno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054" y="4777071"/>
            <a:ext cx="2708275" cy="186531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2248" y="708835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Diagnosis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13" name="Rectangle 12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 txBox="1">
            <a:spLocks noChangeArrowheads="1"/>
          </p:cNvSpPr>
          <p:nvPr/>
        </p:nvSpPr>
        <p:spPr bwMode="auto">
          <a:xfrm>
            <a:off x="323850" y="1701800"/>
            <a:ext cx="53276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GB" sz="2400">
                <a:latin typeface="Garamond" pitchFamily="18" charset="0"/>
                <a:cs typeface="Arial" pitchFamily="34" charset="0"/>
                <a:sym typeface="Wingdings" pitchFamily="2" charset="2"/>
              </a:rPr>
              <a:t>Your father went to his doctor and was told that his test for a disease was positive. He is really worried, and comes to ask you for help!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</a:rPr>
              <a:t>Predictive Value: Natural Frequencies</a:t>
            </a:r>
            <a:endParaRPr lang="en-GB" sz="3600" b="1" dirty="0"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70000"/>
            <a:ext cx="26797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063" y="3429000"/>
            <a:ext cx="7627937" cy="22336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55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Garamond" pitchFamily="18" charset="0"/>
                <a:cs typeface="Arial" charset="0"/>
                <a:sym typeface="Wingdings" pitchFamily="2" charset="2"/>
              </a:rPr>
              <a:t>After doing some reading, you find that for men of his age:</a:t>
            </a:r>
          </a:p>
          <a:p>
            <a:pPr marL="355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Garamond" pitchFamily="18" charset="0"/>
                <a:cs typeface="Arial" charset="0"/>
                <a:sym typeface="Wingdings" pitchFamily="2" charset="2"/>
              </a:rPr>
              <a:t>The prevalence of the disease is 30%</a:t>
            </a:r>
          </a:p>
          <a:p>
            <a:pPr marL="355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latin typeface="Garamond" pitchFamily="18" charset="0"/>
                <a:cs typeface="Arial" charset="0"/>
                <a:sym typeface="Wingdings" pitchFamily="2" charset="2"/>
              </a:rPr>
              <a:t>The test </a:t>
            </a:r>
            <a:r>
              <a:rPr lang="en-GB" sz="2400" dirty="0" smtClean="0">
                <a:latin typeface="Garamond" pitchFamily="18" charset="0"/>
                <a:cs typeface="Arial" charset="0"/>
                <a:sym typeface="Wingdings" pitchFamily="2" charset="2"/>
              </a:rPr>
              <a:t>has a </a:t>
            </a:r>
            <a:r>
              <a:rPr lang="en-GB" sz="2400" dirty="0">
                <a:latin typeface="Garamond" pitchFamily="18" charset="0"/>
                <a:cs typeface="Arial" charset="0"/>
                <a:sym typeface="Wingdings" pitchFamily="2" charset="2"/>
              </a:rPr>
              <a:t>sensitivity of 50% and specificity of 90%</a:t>
            </a:r>
          </a:p>
          <a:p>
            <a:pPr marL="355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>
              <a:latin typeface="Garamond" pitchFamily="18" charset="0"/>
              <a:cs typeface="Arial" charset="0"/>
              <a:sym typeface="Wingdings" pitchFamily="2" charset="2"/>
            </a:endParaRPr>
          </a:p>
          <a:p>
            <a:pPr marL="355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i="1" dirty="0" smtClean="0">
                <a:latin typeface="Garamond" pitchFamily="18" charset="0"/>
                <a:cs typeface="Arial" charset="0"/>
                <a:sym typeface="Wingdings" pitchFamily="2" charset="2"/>
              </a:rPr>
              <a:t>“</a:t>
            </a:r>
            <a:r>
              <a:rPr lang="en-GB" sz="2400" i="1" dirty="0">
                <a:latin typeface="Garamond" pitchFamily="18" charset="0"/>
                <a:cs typeface="Arial" charset="0"/>
                <a:sym typeface="Wingdings" pitchFamily="2" charset="2"/>
              </a:rPr>
              <a:t>T</a:t>
            </a:r>
            <a:r>
              <a:rPr lang="en-GB" sz="2400" i="1" dirty="0" smtClean="0">
                <a:latin typeface="Garamond" pitchFamily="18" charset="0"/>
                <a:cs typeface="Arial" charset="0"/>
                <a:sym typeface="Wingdings" pitchFamily="2" charset="2"/>
              </a:rPr>
              <a:t>ell </a:t>
            </a:r>
            <a:r>
              <a:rPr lang="en-GB" sz="2400" i="1" dirty="0">
                <a:latin typeface="Garamond" pitchFamily="18" charset="0"/>
                <a:cs typeface="Arial" charset="0"/>
                <a:sym typeface="Wingdings" pitchFamily="2" charset="2"/>
              </a:rPr>
              <a:t>me what’s the chance I have this disease?”</a:t>
            </a:r>
          </a:p>
          <a:p>
            <a:pPr>
              <a:defRPr/>
            </a:pP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 txBox="1">
            <a:spLocks noChangeArrowheads="1"/>
          </p:cNvSpPr>
          <p:nvPr/>
        </p:nvSpPr>
        <p:spPr bwMode="auto">
          <a:xfrm>
            <a:off x="3427413" y="1628775"/>
            <a:ext cx="51101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200" dirty="0"/>
              <a:t>100%                  </a:t>
            </a:r>
            <a:r>
              <a:rPr lang="en-GB" sz="3200" dirty="0" smtClean="0"/>
              <a:t>Likely</a:t>
            </a:r>
            <a:endParaRPr lang="en-GB" sz="3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sz="3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sz="3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200" dirty="0"/>
              <a:t>50%                    Maybe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sz="3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GB" sz="3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GB" sz="3200" dirty="0"/>
              <a:t>0%                      </a:t>
            </a:r>
            <a:r>
              <a:rPr lang="en-GB" sz="3200" dirty="0" smtClean="0"/>
              <a:t>Unlikely </a:t>
            </a:r>
            <a:endParaRPr lang="en-GB" sz="3200" dirty="0"/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5795963" y="1892300"/>
            <a:ext cx="0" cy="3457575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5288" y="2755900"/>
            <a:ext cx="2952750" cy="22256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Disease has a prevalence of 30%.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The test has sensitivity of 50% and specificity of 90%.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</a:rPr>
              <a:t>Predictive Value</a:t>
            </a:r>
            <a:endParaRPr lang="en-GB" sz="3600" b="1" dirty="0"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17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173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2:00</a:t>
            </a:r>
          </a:p>
        </p:txBody>
      </p:sp>
      <p:sp>
        <p:nvSpPr>
          <p:cNvPr id="3" name="Rectangle 7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1:59</a:t>
            </a:r>
          </a:p>
        </p:txBody>
      </p:sp>
      <p:sp>
        <p:nvSpPr>
          <p:cNvPr id="4" name="Rectangle 8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1:58</a:t>
            </a:r>
          </a:p>
        </p:txBody>
      </p:sp>
      <p:sp>
        <p:nvSpPr>
          <p:cNvPr id="5" name="Rectangle 7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1:57</a:t>
            </a:r>
          </a:p>
        </p:txBody>
      </p:sp>
      <p:sp>
        <p:nvSpPr>
          <p:cNvPr id="6" name="Rectangle 8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1:56</a:t>
            </a:r>
          </a:p>
        </p:txBody>
      </p:sp>
      <p:sp>
        <p:nvSpPr>
          <p:cNvPr id="7" name="Rectangle 8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1:55</a:t>
            </a:r>
          </a:p>
        </p:txBody>
      </p:sp>
      <p:sp>
        <p:nvSpPr>
          <p:cNvPr id="8" name="Rectangle 8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1:54</a:t>
            </a:r>
          </a:p>
        </p:txBody>
      </p:sp>
      <p:sp>
        <p:nvSpPr>
          <p:cNvPr id="9" name="Rectangle 8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1:53</a:t>
            </a:r>
          </a:p>
        </p:txBody>
      </p:sp>
      <p:sp>
        <p:nvSpPr>
          <p:cNvPr id="10" name="Rectangle 8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1:52</a:t>
            </a: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1:51</a:t>
            </a:r>
          </a:p>
        </p:txBody>
      </p:sp>
      <p:sp>
        <p:nvSpPr>
          <p:cNvPr id="12" name="Rectangle 8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1:50</a:t>
            </a:r>
          </a:p>
        </p:txBody>
      </p:sp>
      <p:sp>
        <p:nvSpPr>
          <p:cNvPr id="13" name="Rectangle 8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1:49</a:t>
            </a:r>
          </a:p>
        </p:txBody>
      </p:sp>
      <p:sp>
        <p:nvSpPr>
          <p:cNvPr id="14" name="Rectangle 9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1:48</a:t>
            </a:r>
          </a:p>
        </p:txBody>
      </p:sp>
      <p:sp>
        <p:nvSpPr>
          <p:cNvPr id="15" name="Rectangle 9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1:47</a:t>
            </a:r>
          </a:p>
        </p:txBody>
      </p:sp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1:46</a:t>
            </a:r>
          </a:p>
        </p:txBody>
      </p:sp>
      <p:sp>
        <p:nvSpPr>
          <p:cNvPr id="17" name="Rectangle 9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1:45</a:t>
            </a:r>
          </a:p>
        </p:txBody>
      </p:sp>
      <p:sp>
        <p:nvSpPr>
          <p:cNvPr id="18" name="Rectangle 9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1:44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1:43</a:t>
            </a:r>
          </a:p>
        </p:txBody>
      </p:sp>
      <p:sp>
        <p:nvSpPr>
          <p:cNvPr id="20" name="Rectangle 9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1:42</a:t>
            </a:r>
          </a:p>
        </p:txBody>
      </p:sp>
      <p:sp>
        <p:nvSpPr>
          <p:cNvPr id="21" name="Rectangle 9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1:41</a:t>
            </a:r>
          </a:p>
        </p:txBody>
      </p:sp>
      <p:sp>
        <p:nvSpPr>
          <p:cNvPr id="22" name="Rectangle 9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1:40</a:t>
            </a:r>
          </a:p>
        </p:txBody>
      </p:sp>
      <p:sp>
        <p:nvSpPr>
          <p:cNvPr id="23" name="Rectangle 9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1:39</a:t>
            </a:r>
          </a:p>
        </p:txBody>
      </p:sp>
      <p:sp>
        <p:nvSpPr>
          <p:cNvPr id="24" name="Rectangle 10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1:38</a:t>
            </a:r>
          </a:p>
        </p:txBody>
      </p:sp>
      <p:sp>
        <p:nvSpPr>
          <p:cNvPr id="25" name="Rectangle 10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1:37</a:t>
            </a:r>
          </a:p>
        </p:txBody>
      </p:sp>
      <p:sp>
        <p:nvSpPr>
          <p:cNvPr id="26" name="Rectangle 10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1:36</a:t>
            </a:r>
          </a:p>
        </p:txBody>
      </p:sp>
      <p:sp>
        <p:nvSpPr>
          <p:cNvPr id="27" name="Rectangle 10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1:35</a:t>
            </a:r>
          </a:p>
        </p:txBody>
      </p:sp>
      <p:sp>
        <p:nvSpPr>
          <p:cNvPr id="28" name="Rectangle 10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1:34</a:t>
            </a:r>
          </a:p>
        </p:txBody>
      </p:sp>
      <p:sp>
        <p:nvSpPr>
          <p:cNvPr id="29" name="Rectangle 10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1:33</a:t>
            </a:r>
          </a:p>
        </p:txBody>
      </p:sp>
      <p:sp>
        <p:nvSpPr>
          <p:cNvPr id="30" name="Rectangle 10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1:32</a:t>
            </a:r>
          </a:p>
        </p:txBody>
      </p:sp>
      <p:sp>
        <p:nvSpPr>
          <p:cNvPr id="31" name="Rectangle 10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1:31</a:t>
            </a:r>
          </a:p>
        </p:txBody>
      </p:sp>
      <p:sp>
        <p:nvSpPr>
          <p:cNvPr id="32" name="Rectangle 10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1:30</a:t>
            </a:r>
          </a:p>
        </p:txBody>
      </p:sp>
      <p:sp>
        <p:nvSpPr>
          <p:cNvPr id="33" name="Rectangle 10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1:29</a:t>
            </a:r>
          </a:p>
        </p:txBody>
      </p:sp>
      <p:sp>
        <p:nvSpPr>
          <p:cNvPr id="34" name="Rectangle 11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1:28</a:t>
            </a:r>
          </a:p>
        </p:txBody>
      </p:sp>
      <p:sp>
        <p:nvSpPr>
          <p:cNvPr id="35" name="Rectangle 11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1:27</a:t>
            </a:r>
          </a:p>
        </p:txBody>
      </p:sp>
      <p:sp>
        <p:nvSpPr>
          <p:cNvPr id="36" name="Rectangle 11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1:26</a:t>
            </a:r>
          </a:p>
        </p:txBody>
      </p:sp>
      <p:sp>
        <p:nvSpPr>
          <p:cNvPr id="37" name="Rectangle 11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1:25</a:t>
            </a:r>
          </a:p>
        </p:txBody>
      </p:sp>
      <p:sp>
        <p:nvSpPr>
          <p:cNvPr id="38" name="Rectangle 11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1:24</a:t>
            </a:r>
          </a:p>
        </p:txBody>
      </p:sp>
      <p:sp>
        <p:nvSpPr>
          <p:cNvPr id="39" name="Rectangle 11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1:23</a:t>
            </a:r>
          </a:p>
        </p:txBody>
      </p:sp>
      <p:sp>
        <p:nvSpPr>
          <p:cNvPr id="40" name="Rectangle 11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1:22</a:t>
            </a:r>
          </a:p>
        </p:txBody>
      </p:sp>
      <p:sp>
        <p:nvSpPr>
          <p:cNvPr id="41" name="Rectangle 11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1:21</a:t>
            </a:r>
          </a:p>
        </p:txBody>
      </p:sp>
      <p:sp>
        <p:nvSpPr>
          <p:cNvPr id="42" name="Rectangle 11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1:20</a:t>
            </a:r>
          </a:p>
        </p:txBody>
      </p:sp>
      <p:sp>
        <p:nvSpPr>
          <p:cNvPr id="43" name="Rectangle 11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1:19</a:t>
            </a:r>
          </a:p>
        </p:txBody>
      </p:sp>
      <p:sp>
        <p:nvSpPr>
          <p:cNvPr id="44" name="Rectangle 12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1:18</a:t>
            </a:r>
          </a:p>
        </p:txBody>
      </p:sp>
      <p:sp>
        <p:nvSpPr>
          <p:cNvPr id="45" name="Rectangle 12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1:17</a:t>
            </a:r>
          </a:p>
        </p:txBody>
      </p:sp>
      <p:sp>
        <p:nvSpPr>
          <p:cNvPr id="46" name="Rectangle 12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1:16</a:t>
            </a:r>
          </a:p>
        </p:txBody>
      </p:sp>
      <p:sp>
        <p:nvSpPr>
          <p:cNvPr id="47" name="Rectangle 12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1:15</a:t>
            </a:r>
          </a:p>
        </p:txBody>
      </p:sp>
      <p:sp>
        <p:nvSpPr>
          <p:cNvPr id="48" name="Rectangle 12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1:14</a:t>
            </a:r>
          </a:p>
        </p:txBody>
      </p:sp>
      <p:sp>
        <p:nvSpPr>
          <p:cNvPr id="49" name="Rectangle 12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1:13</a:t>
            </a:r>
          </a:p>
        </p:txBody>
      </p:sp>
      <p:sp>
        <p:nvSpPr>
          <p:cNvPr id="50" name="Rectangle 12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1:12</a:t>
            </a:r>
          </a:p>
        </p:txBody>
      </p:sp>
      <p:sp>
        <p:nvSpPr>
          <p:cNvPr id="51" name="Rectangle 12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1:11</a:t>
            </a:r>
          </a:p>
        </p:txBody>
      </p:sp>
      <p:sp>
        <p:nvSpPr>
          <p:cNvPr id="52" name="Rectangle 12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1:10</a:t>
            </a:r>
          </a:p>
        </p:txBody>
      </p:sp>
      <p:sp>
        <p:nvSpPr>
          <p:cNvPr id="53" name="Rectangle 12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1:09</a:t>
            </a:r>
          </a:p>
        </p:txBody>
      </p:sp>
      <p:sp>
        <p:nvSpPr>
          <p:cNvPr id="54" name="Rectangle 13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1:08</a:t>
            </a:r>
          </a:p>
        </p:txBody>
      </p:sp>
      <p:sp>
        <p:nvSpPr>
          <p:cNvPr id="55" name="Rectangle 13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1:07</a:t>
            </a:r>
          </a:p>
        </p:txBody>
      </p:sp>
      <p:sp>
        <p:nvSpPr>
          <p:cNvPr id="56" name="Rectangle 13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1:06</a:t>
            </a:r>
          </a:p>
        </p:txBody>
      </p:sp>
      <p:sp>
        <p:nvSpPr>
          <p:cNvPr id="57" name="Rectangle 13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1:05</a:t>
            </a:r>
          </a:p>
        </p:txBody>
      </p:sp>
      <p:sp>
        <p:nvSpPr>
          <p:cNvPr id="58" name="Rectangle 13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1:04</a:t>
            </a:r>
          </a:p>
        </p:txBody>
      </p:sp>
      <p:sp>
        <p:nvSpPr>
          <p:cNvPr id="59" name="Rectangle 13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1:03</a:t>
            </a:r>
          </a:p>
        </p:txBody>
      </p:sp>
      <p:sp>
        <p:nvSpPr>
          <p:cNvPr id="60" name="Rectangle 13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1:02</a:t>
            </a:r>
          </a:p>
        </p:txBody>
      </p:sp>
      <p:sp>
        <p:nvSpPr>
          <p:cNvPr id="61" name="Rectangle 13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1:01</a:t>
            </a:r>
          </a:p>
        </p:txBody>
      </p:sp>
      <p:sp>
        <p:nvSpPr>
          <p:cNvPr id="62" name="Rectangle 13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1:00</a:t>
            </a:r>
          </a:p>
        </p:txBody>
      </p:sp>
      <p:sp>
        <p:nvSpPr>
          <p:cNvPr id="63" name="Rectangle 13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0:59</a:t>
            </a:r>
          </a:p>
        </p:txBody>
      </p:sp>
      <p:sp>
        <p:nvSpPr>
          <p:cNvPr id="64" name="Rectangle 14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0:58</a:t>
            </a:r>
          </a:p>
        </p:txBody>
      </p:sp>
      <p:sp>
        <p:nvSpPr>
          <p:cNvPr id="65" name="Rectangle 14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0:57</a:t>
            </a:r>
          </a:p>
        </p:txBody>
      </p:sp>
      <p:sp>
        <p:nvSpPr>
          <p:cNvPr id="66" name="Rectangle 14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0:56</a:t>
            </a:r>
          </a:p>
        </p:txBody>
      </p:sp>
      <p:sp>
        <p:nvSpPr>
          <p:cNvPr id="67" name="Rectangle 14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0:55</a:t>
            </a:r>
          </a:p>
        </p:txBody>
      </p:sp>
      <p:sp>
        <p:nvSpPr>
          <p:cNvPr id="68" name="Rectangle 14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0:54</a:t>
            </a:r>
          </a:p>
        </p:txBody>
      </p:sp>
      <p:sp>
        <p:nvSpPr>
          <p:cNvPr id="69" name="Rectangle 14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0:53</a:t>
            </a:r>
          </a:p>
        </p:txBody>
      </p:sp>
      <p:sp>
        <p:nvSpPr>
          <p:cNvPr id="70" name="Rectangle 14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0:52</a:t>
            </a:r>
          </a:p>
        </p:txBody>
      </p:sp>
      <p:sp>
        <p:nvSpPr>
          <p:cNvPr id="71" name="Rectangle 14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0:51</a:t>
            </a:r>
          </a:p>
        </p:txBody>
      </p:sp>
      <p:sp>
        <p:nvSpPr>
          <p:cNvPr id="72" name="Rectangle 14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0:50</a:t>
            </a:r>
          </a:p>
        </p:txBody>
      </p:sp>
      <p:sp>
        <p:nvSpPr>
          <p:cNvPr id="73" name="Rectangle 14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0:49</a:t>
            </a:r>
          </a:p>
        </p:txBody>
      </p:sp>
      <p:sp>
        <p:nvSpPr>
          <p:cNvPr id="74" name="Rectangle 15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0:48</a:t>
            </a:r>
          </a:p>
        </p:txBody>
      </p:sp>
      <p:sp>
        <p:nvSpPr>
          <p:cNvPr id="75" name="Rectangle 15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0:47</a:t>
            </a:r>
          </a:p>
        </p:txBody>
      </p:sp>
      <p:sp>
        <p:nvSpPr>
          <p:cNvPr id="76" name="Rectangle 15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0:46</a:t>
            </a:r>
          </a:p>
        </p:txBody>
      </p:sp>
      <p:sp>
        <p:nvSpPr>
          <p:cNvPr id="77" name="Rectangle 15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0:45</a:t>
            </a:r>
          </a:p>
        </p:txBody>
      </p:sp>
      <p:sp>
        <p:nvSpPr>
          <p:cNvPr id="78" name="Rectangle 15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0:44</a:t>
            </a:r>
          </a:p>
        </p:txBody>
      </p:sp>
      <p:sp>
        <p:nvSpPr>
          <p:cNvPr id="79" name="Rectangle 15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0:43</a:t>
            </a:r>
          </a:p>
        </p:txBody>
      </p:sp>
      <p:sp>
        <p:nvSpPr>
          <p:cNvPr id="80" name="Rectangle 15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0:42</a:t>
            </a:r>
          </a:p>
        </p:txBody>
      </p:sp>
      <p:sp>
        <p:nvSpPr>
          <p:cNvPr id="81" name="Rectangle 15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0:41</a:t>
            </a:r>
          </a:p>
        </p:txBody>
      </p:sp>
      <p:sp>
        <p:nvSpPr>
          <p:cNvPr id="82" name="Rectangle 15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0:40</a:t>
            </a:r>
          </a:p>
        </p:txBody>
      </p:sp>
      <p:sp>
        <p:nvSpPr>
          <p:cNvPr id="83" name="Rectangle 15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0:39</a:t>
            </a:r>
          </a:p>
        </p:txBody>
      </p:sp>
      <p:sp>
        <p:nvSpPr>
          <p:cNvPr id="84" name="Rectangle 16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0:38</a:t>
            </a:r>
          </a:p>
        </p:txBody>
      </p:sp>
      <p:sp>
        <p:nvSpPr>
          <p:cNvPr id="85" name="Rectangle 16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0:37</a:t>
            </a:r>
          </a:p>
        </p:txBody>
      </p:sp>
      <p:sp>
        <p:nvSpPr>
          <p:cNvPr id="86" name="Rectangle 16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0:36</a:t>
            </a:r>
          </a:p>
        </p:txBody>
      </p:sp>
      <p:sp>
        <p:nvSpPr>
          <p:cNvPr id="87" name="Rectangle 16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0:35</a:t>
            </a:r>
          </a:p>
        </p:txBody>
      </p:sp>
      <p:sp>
        <p:nvSpPr>
          <p:cNvPr id="88" name="Rectangle 16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0:34</a:t>
            </a:r>
          </a:p>
        </p:txBody>
      </p:sp>
      <p:sp>
        <p:nvSpPr>
          <p:cNvPr id="89" name="Rectangle 16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0:33</a:t>
            </a:r>
          </a:p>
        </p:txBody>
      </p:sp>
      <p:sp>
        <p:nvSpPr>
          <p:cNvPr id="90" name="Rectangle 16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0:32</a:t>
            </a:r>
          </a:p>
        </p:txBody>
      </p:sp>
      <p:sp>
        <p:nvSpPr>
          <p:cNvPr id="91" name="Rectangle 16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0:31</a:t>
            </a:r>
          </a:p>
        </p:txBody>
      </p:sp>
      <p:sp>
        <p:nvSpPr>
          <p:cNvPr id="92" name="Rectangle 16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0:30</a:t>
            </a:r>
          </a:p>
        </p:txBody>
      </p:sp>
      <p:sp>
        <p:nvSpPr>
          <p:cNvPr id="93" name="Rectangle 16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0:29</a:t>
            </a:r>
          </a:p>
        </p:txBody>
      </p:sp>
      <p:sp>
        <p:nvSpPr>
          <p:cNvPr id="94" name="Rectangle 17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0:28</a:t>
            </a:r>
          </a:p>
        </p:txBody>
      </p:sp>
      <p:sp>
        <p:nvSpPr>
          <p:cNvPr id="95" name="Rectangle 17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0:27</a:t>
            </a:r>
          </a:p>
        </p:txBody>
      </p:sp>
      <p:sp>
        <p:nvSpPr>
          <p:cNvPr id="96" name="Rectangle 17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0:26</a:t>
            </a:r>
          </a:p>
        </p:txBody>
      </p:sp>
      <p:sp>
        <p:nvSpPr>
          <p:cNvPr id="97" name="Rectangle 17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0:25</a:t>
            </a:r>
          </a:p>
        </p:txBody>
      </p:sp>
      <p:sp>
        <p:nvSpPr>
          <p:cNvPr id="98" name="Rectangle 17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0:24</a:t>
            </a:r>
          </a:p>
        </p:txBody>
      </p:sp>
      <p:sp>
        <p:nvSpPr>
          <p:cNvPr id="99" name="Rectangle 17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0:23</a:t>
            </a:r>
          </a:p>
        </p:txBody>
      </p:sp>
      <p:sp>
        <p:nvSpPr>
          <p:cNvPr id="100" name="Rectangle 17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0:22</a:t>
            </a:r>
          </a:p>
        </p:txBody>
      </p:sp>
      <p:sp>
        <p:nvSpPr>
          <p:cNvPr id="101" name="Rectangle 17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0:21</a:t>
            </a:r>
          </a:p>
        </p:txBody>
      </p:sp>
      <p:sp>
        <p:nvSpPr>
          <p:cNvPr id="102" name="Rectangle 17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0:20</a:t>
            </a:r>
          </a:p>
        </p:txBody>
      </p:sp>
      <p:sp>
        <p:nvSpPr>
          <p:cNvPr id="103" name="Rectangle 17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0:19</a:t>
            </a:r>
          </a:p>
        </p:txBody>
      </p:sp>
      <p:sp>
        <p:nvSpPr>
          <p:cNvPr id="104" name="Rectangle 18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0:18</a:t>
            </a:r>
          </a:p>
        </p:txBody>
      </p:sp>
      <p:sp>
        <p:nvSpPr>
          <p:cNvPr id="105" name="Rectangle 18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0:17</a:t>
            </a:r>
          </a:p>
        </p:txBody>
      </p:sp>
      <p:sp>
        <p:nvSpPr>
          <p:cNvPr id="106" name="Rectangle 18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0:16</a:t>
            </a:r>
          </a:p>
        </p:txBody>
      </p:sp>
      <p:sp>
        <p:nvSpPr>
          <p:cNvPr id="107" name="Rectangle 18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0:15</a:t>
            </a:r>
          </a:p>
        </p:txBody>
      </p:sp>
      <p:sp>
        <p:nvSpPr>
          <p:cNvPr id="108" name="Rectangle 18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0:14</a:t>
            </a:r>
          </a:p>
        </p:txBody>
      </p:sp>
      <p:sp>
        <p:nvSpPr>
          <p:cNvPr id="109" name="Rectangle 18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0:13</a:t>
            </a:r>
          </a:p>
        </p:txBody>
      </p:sp>
      <p:sp>
        <p:nvSpPr>
          <p:cNvPr id="110" name="Rectangle 18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0:12</a:t>
            </a:r>
          </a:p>
        </p:txBody>
      </p:sp>
      <p:sp>
        <p:nvSpPr>
          <p:cNvPr id="111" name="Rectangle 18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0:11</a:t>
            </a:r>
          </a:p>
        </p:txBody>
      </p:sp>
      <p:sp>
        <p:nvSpPr>
          <p:cNvPr id="112" name="Rectangle 18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0:10</a:t>
            </a:r>
          </a:p>
        </p:txBody>
      </p:sp>
      <p:sp>
        <p:nvSpPr>
          <p:cNvPr id="113" name="Rectangle 18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0:09</a:t>
            </a:r>
          </a:p>
        </p:txBody>
      </p:sp>
      <p:sp>
        <p:nvSpPr>
          <p:cNvPr id="114" name="Rectangle 19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0:08</a:t>
            </a:r>
          </a:p>
        </p:txBody>
      </p:sp>
      <p:sp>
        <p:nvSpPr>
          <p:cNvPr id="115" name="Rectangle 19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0:07</a:t>
            </a:r>
          </a:p>
        </p:txBody>
      </p:sp>
      <p:sp>
        <p:nvSpPr>
          <p:cNvPr id="116" name="Rectangle 19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0:06</a:t>
            </a:r>
          </a:p>
        </p:txBody>
      </p:sp>
      <p:sp>
        <p:nvSpPr>
          <p:cNvPr id="117" name="Rectangle 19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0:05</a:t>
            </a:r>
          </a:p>
        </p:txBody>
      </p:sp>
      <p:sp>
        <p:nvSpPr>
          <p:cNvPr id="118" name="Rectangle 19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0:04</a:t>
            </a:r>
          </a:p>
        </p:txBody>
      </p:sp>
      <p:sp>
        <p:nvSpPr>
          <p:cNvPr id="119" name="Rectangle 19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0:03</a:t>
            </a:r>
          </a:p>
        </p:txBody>
      </p:sp>
      <p:sp>
        <p:nvSpPr>
          <p:cNvPr id="120" name="Rectangle 19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0:02</a:t>
            </a:r>
          </a:p>
        </p:txBody>
      </p:sp>
      <p:sp>
        <p:nvSpPr>
          <p:cNvPr id="121" name="Rectangle 19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0:01</a:t>
            </a:r>
          </a:p>
        </p:txBody>
      </p:sp>
      <p:sp>
        <p:nvSpPr>
          <p:cNvPr id="122" name="Rectangle 19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 dirty="0"/>
              <a:t>End</a:t>
            </a:r>
          </a:p>
        </p:txBody>
      </p:sp>
      <p:sp>
        <p:nvSpPr>
          <p:cNvPr id="123" name="Rectangle 6"/>
          <p:cNvSpPr>
            <a:spLocks noChangeArrowheads="1"/>
          </p:cNvSpPr>
          <p:nvPr/>
        </p:nvSpPr>
        <p:spPr bwMode="auto">
          <a:xfrm>
            <a:off x="1691639" y="1268730"/>
            <a:ext cx="6480811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Disease has a prevalence of 30%.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The test has sensitivity of 50% and specificity of 90%.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Given a positive test, what is the probability your dad has the disease</a:t>
            </a:r>
            <a:endParaRPr lang="en-GB" sz="20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sym typeface="Wingdings" pitchFamily="2" charset="2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263547" y="548640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</a:rPr>
              <a:t>Natural Frequencies</a:t>
            </a:r>
            <a:endParaRPr lang="en-GB" sz="3600" b="1" dirty="0" smtClean="0"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845" y="117348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972300" y="4398963"/>
            <a:ext cx="1800225" cy="1439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258888" y="2420938"/>
            <a:ext cx="1944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39975" y="2420938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30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28863" y="4357688"/>
            <a:ext cx="1008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70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03800" y="2349500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 15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363" y="4292600"/>
            <a:ext cx="1943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5400">
                <a:latin typeface="Tahoma" pitchFamily="34" charset="0"/>
              </a:rPr>
              <a:t> 7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684213" y="3429000"/>
            <a:ext cx="1584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100</a:t>
            </a:r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 flipV="1">
            <a:off x="1763713" y="2997200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 flipV="1">
            <a:off x="3348038" y="479742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>
            <a:off x="1692275" y="4292600"/>
            <a:ext cx="4318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 flipV="1">
            <a:off x="3348038" y="270827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092950" y="2133600"/>
            <a:ext cx="18002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22 people test positive………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of whom 15 have the disease 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So, chance of disease is 15/22 = 68%</a:t>
            </a: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4572000" y="2060575"/>
            <a:ext cx="2087563" cy="367347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>
            <a:off x="755650" y="2060575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+ve</a:t>
            </a:r>
          </a:p>
        </p:txBody>
      </p:sp>
      <p:sp>
        <p:nvSpPr>
          <p:cNvPr id="32784" name="Text Box 17"/>
          <p:cNvSpPr txBox="1">
            <a:spLocks noChangeArrowheads="1"/>
          </p:cNvSpPr>
          <p:nvPr/>
        </p:nvSpPr>
        <p:spPr bwMode="auto">
          <a:xfrm>
            <a:off x="684213" y="5013325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-ve</a:t>
            </a:r>
          </a:p>
        </p:txBody>
      </p:sp>
      <p:sp>
        <p:nvSpPr>
          <p:cNvPr id="32785" name="Text Box 18"/>
          <p:cNvSpPr txBox="1">
            <a:spLocks noChangeArrowheads="1"/>
          </p:cNvSpPr>
          <p:nvPr/>
        </p:nvSpPr>
        <p:spPr bwMode="auto">
          <a:xfrm>
            <a:off x="4572000" y="3573463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Testing +ve</a:t>
            </a:r>
          </a:p>
        </p:txBody>
      </p:sp>
      <p:sp>
        <p:nvSpPr>
          <p:cNvPr id="32786" name="AutoShape 22"/>
          <p:cNvSpPr>
            <a:spLocks/>
          </p:cNvSpPr>
          <p:nvPr/>
        </p:nvSpPr>
        <p:spPr bwMode="auto">
          <a:xfrm>
            <a:off x="6732588" y="2205038"/>
            <a:ext cx="215900" cy="3382962"/>
          </a:xfrm>
          <a:prstGeom prst="rightBrace">
            <a:avLst>
              <a:gd name="adj1" fmla="val 130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3187700" y="1828800"/>
            <a:ext cx="1223963" cy="65087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Sensitivity = 50%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3108325" y="5038725"/>
            <a:ext cx="1368425" cy="92551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False positive rate = 10%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cs typeface="Arial" charset="0"/>
                <a:sym typeface="Wingdings" pitchFamily="2" charset="2"/>
              </a:rPr>
              <a:t>Prevalence of 30%, Sensitivity of 50%, Specificity of 90%</a:t>
            </a:r>
            <a:endParaRPr lang="en-GB" sz="3600" dirty="0">
              <a:solidFill>
                <a:schemeClr val="bg1"/>
              </a:solidFill>
              <a:latin typeface="+mn-lt"/>
              <a:cs typeface="Arial" charset="0"/>
              <a:sym typeface="Wingdings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  <p:bldP spid="9" grpId="0"/>
      <p:bldP spid="10" grpId="0"/>
      <p:bldP spid="11" grpId="0"/>
      <p:bldP spid="17" grpId="0"/>
      <p:bldP spid="31" grpId="0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72300" y="4777574"/>
            <a:ext cx="1800225" cy="1439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8888" y="2420938"/>
            <a:ext cx="1944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39975" y="2420938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dirty="0" smtClean="0">
                <a:latin typeface="Tahoma" pitchFamily="34" charset="0"/>
              </a:rPr>
              <a:t>4</a:t>
            </a:r>
            <a:endParaRPr lang="en-GB" sz="4400" dirty="0">
              <a:latin typeface="Tahoma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28863" y="4357688"/>
            <a:ext cx="1008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dirty="0" smtClean="0">
                <a:latin typeface="Tahoma" pitchFamily="34" charset="0"/>
              </a:rPr>
              <a:t>96</a:t>
            </a:r>
            <a:endParaRPr lang="en-GB" sz="4400" dirty="0">
              <a:latin typeface="Tahom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3800" y="2349500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dirty="0">
                <a:latin typeface="Tahoma" pitchFamily="34" charset="0"/>
              </a:rPr>
              <a:t> </a:t>
            </a:r>
            <a:r>
              <a:rPr lang="en-GB" sz="4400" dirty="0" smtClean="0">
                <a:latin typeface="Tahoma" pitchFamily="34" charset="0"/>
              </a:rPr>
              <a:t>2</a:t>
            </a:r>
            <a:endParaRPr lang="en-GB" sz="4400" dirty="0">
              <a:latin typeface="Tahoma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932363" y="4292600"/>
            <a:ext cx="1943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5400" dirty="0">
                <a:latin typeface="Tahoma" pitchFamily="34" charset="0"/>
              </a:rPr>
              <a:t> </a:t>
            </a:r>
            <a:r>
              <a:rPr lang="en-GB" sz="5400" dirty="0" smtClean="0">
                <a:latin typeface="Tahoma" pitchFamily="34" charset="0"/>
              </a:rPr>
              <a:t>9.6</a:t>
            </a:r>
            <a:endParaRPr lang="en-GB" sz="5400" dirty="0">
              <a:latin typeface="Tahoma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4213" y="3429000"/>
            <a:ext cx="1584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100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1763713" y="2997200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348038" y="479742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692275" y="4292600"/>
            <a:ext cx="4318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3348038" y="270827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92950" y="2133600"/>
            <a:ext cx="18002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Tahoma" pitchFamily="34" charset="0"/>
              </a:rPr>
              <a:t>11.6 </a:t>
            </a:r>
            <a:r>
              <a:rPr lang="en-GB" dirty="0">
                <a:latin typeface="Tahoma" pitchFamily="34" charset="0"/>
              </a:rPr>
              <a:t>people test positive………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latin typeface="Tahoma" pitchFamily="34" charset="0"/>
              </a:rPr>
              <a:t>of whom </a:t>
            </a:r>
            <a:r>
              <a:rPr lang="en-GB" dirty="0" smtClean="0">
                <a:latin typeface="Tahoma" pitchFamily="34" charset="0"/>
              </a:rPr>
              <a:t>2 </a:t>
            </a:r>
            <a:r>
              <a:rPr lang="en-GB" dirty="0">
                <a:latin typeface="Tahoma" pitchFamily="34" charset="0"/>
              </a:rPr>
              <a:t>have the disease </a:t>
            </a:r>
          </a:p>
          <a:p>
            <a:pPr eaLnBrk="1" hangingPunct="1">
              <a:spcBef>
                <a:spcPct val="50000"/>
              </a:spcBef>
            </a:pPr>
            <a:endParaRPr lang="en-GB" dirty="0">
              <a:latin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GB" dirty="0"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 dirty="0">
                <a:latin typeface="Tahoma" pitchFamily="34" charset="0"/>
              </a:rPr>
              <a:t>So, chance of disease is </a:t>
            </a:r>
            <a:r>
              <a:rPr lang="en-GB" dirty="0" smtClean="0">
                <a:latin typeface="Tahoma" pitchFamily="34" charset="0"/>
              </a:rPr>
              <a:t>2/11.6 </a:t>
            </a:r>
            <a:r>
              <a:rPr lang="en-GB" dirty="0">
                <a:latin typeface="Tahoma" pitchFamily="34" charset="0"/>
              </a:rPr>
              <a:t>= </a:t>
            </a:r>
            <a:r>
              <a:rPr lang="en-GB" dirty="0" smtClean="0">
                <a:latin typeface="Tahoma" pitchFamily="34" charset="0"/>
              </a:rPr>
              <a:t>17%</a:t>
            </a:r>
            <a:endParaRPr lang="en-GB" dirty="0">
              <a:latin typeface="Tahoma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72000" y="2060575"/>
            <a:ext cx="2087563" cy="367347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55650" y="2060575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+ve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84213" y="5013325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-ve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572000" y="3573463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Testing +ve</a:t>
            </a:r>
          </a:p>
        </p:txBody>
      </p:sp>
      <p:sp>
        <p:nvSpPr>
          <p:cNvPr id="20" name="AutoShape 22"/>
          <p:cNvSpPr>
            <a:spLocks/>
          </p:cNvSpPr>
          <p:nvPr/>
        </p:nvSpPr>
        <p:spPr bwMode="auto">
          <a:xfrm>
            <a:off x="6732588" y="2205038"/>
            <a:ext cx="215900" cy="3382962"/>
          </a:xfrm>
          <a:prstGeom prst="rightBrace">
            <a:avLst>
              <a:gd name="adj1" fmla="val 130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187700" y="1828800"/>
            <a:ext cx="1223963" cy="65087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Sensitivity = 50%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108325" y="5038725"/>
            <a:ext cx="1368425" cy="92551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False positive rate = 10%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cs typeface="Arial" charset="0"/>
                <a:sym typeface="Wingdings" pitchFamily="2" charset="2"/>
              </a:rPr>
              <a:t>Prevalence of </a:t>
            </a:r>
            <a:r>
              <a:rPr lang="en-US" sz="3600" dirty="0" smtClean="0">
                <a:solidFill>
                  <a:schemeClr val="bg1"/>
                </a:solidFill>
                <a:latin typeface="+mn-lt"/>
                <a:cs typeface="Arial" charset="0"/>
                <a:sym typeface="Wingdings" pitchFamily="2" charset="2"/>
              </a:rPr>
              <a:t>4%, </a:t>
            </a:r>
            <a:r>
              <a:rPr lang="en-US" sz="3600" dirty="0">
                <a:solidFill>
                  <a:schemeClr val="bg1"/>
                </a:solidFill>
                <a:latin typeface="+mn-lt"/>
                <a:cs typeface="Arial" charset="0"/>
                <a:sym typeface="Wingdings" pitchFamily="2" charset="2"/>
              </a:rPr>
              <a:t>Sensitivity of 50%, Specificity of 90%</a:t>
            </a:r>
            <a:endParaRPr lang="en-GB" sz="3600" dirty="0">
              <a:solidFill>
                <a:schemeClr val="bg1"/>
              </a:solidFill>
              <a:latin typeface="+mn-lt"/>
              <a:cs typeface="Arial" charset="0"/>
              <a:sym typeface="Wingdings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21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3547" y="548640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Positive and Negative Predictive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06" y="1988819"/>
            <a:ext cx="7920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PPV and NPV are not intrinsic to the test – they also depend on the prevalence!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NPV and PPV should only be used </a:t>
            </a:r>
            <a:r>
              <a:rPr lang="en-GB" sz="2400" b="1" dirty="0" smtClean="0">
                <a:latin typeface="Garamond" pitchFamily="18" charset="0"/>
              </a:rPr>
              <a:t>if the ratio of the number of patients with the disease and the number of patients without the disease is equivalent to the prevalence </a:t>
            </a:r>
            <a:r>
              <a:rPr lang="en-GB" sz="2400" dirty="0" smtClean="0">
                <a:latin typeface="Garamond" pitchFamily="18" charset="0"/>
              </a:rPr>
              <a:t>of the diseases in the studied population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latin typeface="Garamond" pitchFamily="18" charset="0"/>
              </a:rPr>
              <a:t>Use Likelihood Ratio - does not depend on prevalence</a:t>
            </a:r>
            <a:endParaRPr lang="en-GB" sz="2400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89" y="1257902"/>
            <a:ext cx="1266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  <a:latin typeface="Garamond" pitchFamily="18" charset="0"/>
              </a:rPr>
              <a:t>NOTE</a:t>
            </a:r>
            <a:endParaRPr lang="en-GB" sz="2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AU" sz="3600" b="1" dirty="0" smtClean="0">
                <a:latin typeface="Garamond" pitchFamily="18" charset="0"/>
              </a:rPr>
              <a:t>Likelihood Ratios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548640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Likelihood ratios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85" y="223833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Garamond" pitchFamily="18" charset="0"/>
              </a:rPr>
              <a:t>LR =</a:t>
            </a:r>
            <a:endParaRPr lang="en-GB" sz="2400" dirty="0">
              <a:latin typeface="Garamond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31595" y="1988820"/>
            <a:ext cx="6861367" cy="1002083"/>
            <a:chOff x="1043314" y="2076367"/>
            <a:chExt cx="6861367" cy="1002083"/>
          </a:xfrm>
        </p:grpSpPr>
        <p:sp>
          <p:nvSpPr>
            <p:cNvPr id="11" name="TextBox 10"/>
            <p:cNvSpPr txBox="1"/>
            <p:nvPr/>
          </p:nvSpPr>
          <p:spPr>
            <a:xfrm>
              <a:off x="1338486" y="2076367"/>
              <a:ext cx="6499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Garamond" pitchFamily="18" charset="0"/>
                </a:rPr>
                <a:t>Probability of clinical finding in patients with disease</a:t>
              </a:r>
              <a:endParaRPr lang="en-GB" sz="2400" dirty="0">
                <a:latin typeface="Garamond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1464" y="2616785"/>
              <a:ext cx="6678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Garamond" pitchFamily="18" charset="0"/>
                </a:rPr>
                <a:t>Probability of same finding in patients without disease</a:t>
              </a:r>
              <a:endParaRPr lang="en-GB" sz="2400" dirty="0">
                <a:latin typeface="Garamond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043314" y="2533950"/>
              <a:ext cx="686136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196694" y="4016964"/>
            <a:ext cx="5335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Example:</a:t>
            </a:r>
          </a:p>
          <a:p>
            <a:r>
              <a:rPr lang="en-GB" dirty="0" smtClean="0"/>
              <a:t>If 80% of people with a cold have a runny nose</a:t>
            </a:r>
          </a:p>
          <a:p>
            <a:r>
              <a:rPr lang="en-GB" dirty="0" smtClean="0"/>
              <a:t>and 10% of people without a cold have a runny nose,</a:t>
            </a:r>
          </a:p>
          <a:p>
            <a:r>
              <a:rPr lang="en-GB" dirty="0" smtClean="0"/>
              <a:t>then the LR for runny nose is:</a:t>
            </a:r>
          </a:p>
          <a:p>
            <a:r>
              <a:rPr lang="en-GB" dirty="0" smtClean="0"/>
              <a:t>80%/10% = 8</a:t>
            </a:r>
            <a:endParaRPr lang="en-GB" dirty="0"/>
          </a:p>
        </p:txBody>
      </p:sp>
      <p:pic>
        <p:nvPicPr>
          <p:cNvPr id="4098" name="Picture 2" descr="C:\Documents and Settings\apluddemann\Local Settings\Temporary Internet Files\Content.IE5\ALVRRCGZ\MC90001835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21" y="3999442"/>
            <a:ext cx="1628546" cy="1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70204" y="3817022"/>
            <a:ext cx="4044578" cy="41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11505" y="1628775"/>
            <a:ext cx="4044578" cy="41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505" y="1628775"/>
            <a:ext cx="8077200" cy="1800225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Positive likelihood ratio (LR+)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How much more likely is a </a:t>
            </a:r>
            <a:r>
              <a:rPr kumimoji="0" lang="en-GB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positive test 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to be found in a person </a:t>
            </a:r>
            <a:r>
              <a:rPr kumimoji="0" lang="en-GB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with the disease </a:t>
            </a:r>
            <a:r>
              <a:rPr kumimoji="0" lang="en-GB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than in a person without it?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547" y="548640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Likelihood ratios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929430" y="2803503"/>
            <a:ext cx="292483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 smtClean="0">
                <a:latin typeface="Garamond" pitchFamily="18" charset="0"/>
              </a:rPr>
              <a:t>LR+ = </a:t>
            </a:r>
            <a:r>
              <a:rPr lang="en-GB" sz="2400" b="1" dirty="0" err="1" smtClean="0">
                <a:latin typeface="Garamond" pitchFamily="18" charset="0"/>
              </a:rPr>
              <a:t>sens</a:t>
            </a:r>
            <a:r>
              <a:rPr lang="en-GB" sz="2400" b="1" dirty="0" smtClean="0">
                <a:latin typeface="Garamond" pitchFamily="18" charset="0"/>
              </a:rPr>
              <a:t>/(1-spec) 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929430" y="5023945"/>
            <a:ext cx="304018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50000"/>
              </a:spcBef>
              <a:buClr>
                <a:schemeClr val="bg1"/>
              </a:buClr>
              <a:defRPr/>
            </a:pPr>
            <a:r>
              <a:rPr lang="en-GB" sz="2400" b="1" dirty="0" smtClean="0">
                <a:latin typeface="Garamond" pitchFamily="18" charset="0"/>
              </a:rPr>
              <a:t>LR- = (1-sens)/(spec)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1505" y="3863068"/>
            <a:ext cx="7878061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defRPr/>
            </a:pPr>
            <a:r>
              <a:rPr lang="en-GB" sz="2400" b="1" dirty="0" smtClean="0">
                <a:latin typeface="Garamond" pitchFamily="18" charset="0"/>
              </a:rPr>
              <a:t>Negative likelihood ratio (LR-)</a:t>
            </a:r>
          </a:p>
          <a:p>
            <a:pPr marL="342900" lvl="0" indent="-342900"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defRPr/>
            </a:pPr>
            <a:r>
              <a:rPr lang="en-GB" sz="2400" dirty="0" smtClean="0">
                <a:latin typeface="Garamond" pitchFamily="18" charset="0"/>
              </a:rPr>
              <a:t>How much more likely is a </a:t>
            </a:r>
            <a:r>
              <a:rPr lang="en-GB" sz="2400" u="sng" dirty="0" smtClean="0">
                <a:latin typeface="Garamond" pitchFamily="18" charset="0"/>
              </a:rPr>
              <a:t>negative test </a:t>
            </a:r>
            <a:r>
              <a:rPr lang="en-GB" sz="2400" dirty="0" smtClean="0">
                <a:latin typeface="Garamond" pitchFamily="18" charset="0"/>
              </a:rPr>
              <a:t>to be found in a person </a:t>
            </a:r>
            <a:r>
              <a:rPr lang="en-GB" sz="2400" u="sng" dirty="0" smtClean="0">
                <a:latin typeface="Garamond" pitchFamily="18" charset="0"/>
              </a:rPr>
              <a:t>without the disease</a:t>
            </a:r>
            <a:r>
              <a:rPr lang="en-GB" sz="2400" dirty="0" smtClean="0">
                <a:latin typeface="Garamond" pitchFamily="18" charset="0"/>
              </a:rPr>
              <a:t> than in a person with it?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/>
      <p:bldP spid="12" grpId="0" animBg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lr3st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160588"/>
            <a:ext cx="85693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732588" y="4600575"/>
            <a:ext cx="20875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>
                <a:latin typeface="Garamond" pitchFamily="18" charset="0"/>
              </a:rPr>
              <a:t>LR&gt;10 = strong positive test result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39750" y="4816475"/>
            <a:ext cx="20875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>
                <a:latin typeface="Garamond" pitchFamily="18" charset="0"/>
              </a:rPr>
              <a:t>LR&lt;0.1 = strong negative test result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851275" y="4672013"/>
            <a:ext cx="208756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>
                <a:latin typeface="Garamond" pitchFamily="18" charset="0"/>
              </a:rPr>
              <a:t>LR=1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b="1">
                <a:latin typeface="Garamond" pitchFamily="18" charset="0"/>
              </a:rPr>
              <a:t>No diagnostic value</a:t>
            </a:r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H="1" flipV="1">
            <a:off x="7131050" y="3949700"/>
            <a:ext cx="320675" cy="65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 flipV="1">
            <a:off x="4565650" y="3919538"/>
            <a:ext cx="6350" cy="690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flipV="1">
            <a:off x="1187450" y="3919538"/>
            <a:ext cx="825500" cy="896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What do likelihood ratios mean?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851911" y="424997"/>
            <a:ext cx="5003482" cy="62642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/>
          </a:p>
          <a:p>
            <a:r>
              <a:rPr lang="en-GB" sz="2400" dirty="0" smtClean="0">
                <a:latin typeface="Garamond" pitchFamily="18" charset="0"/>
              </a:rPr>
              <a:t>2/3 legal claims against GPs in UK</a:t>
            </a:r>
          </a:p>
          <a:p>
            <a:r>
              <a:rPr lang="en-GB" sz="2400" dirty="0" smtClean="0">
                <a:latin typeface="Garamond" pitchFamily="18" charset="0"/>
              </a:rPr>
              <a:t>40,000-80,000 US hospital deaths from misdiagnosis per year </a:t>
            </a:r>
          </a:p>
          <a:p>
            <a:r>
              <a:rPr lang="en-GB" sz="2400" dirty="0" smtClean="0">
                <a:latin typeface="Garamond" pitchFamily="18" charset="0"/>
              </a:rPr>
              <a:t>Adverse events, negligence cases, serious disability more likely to be related to misdiagnosis than drug errors</a:t>
            </a:r>
          </a:p>
          <a:p>
            <a:r>
              <a:rPr lang="en-GB" sz="2400" dirty="0" smtClean="0">
                <a:latin typeface="Garamond" pitchFamily="18" charset="0"/>
              </a:rPr>
              <a:t>Diagnosis uses &lt;5% of hospital costs, but influences 60% of decision making  </a:t>
            </a:r>
          </a:p>
          <a:p>
            <a:pPr>
              <a:buFont typeface="Times" pitchFamily="18" charset="0"/>
              <a:buNone/>
            </a:pPr>
            <a:endParaRPr lang="en-GB" sz="2400" dirty="0" smtClean="0"/>
          </a:p>
        </p:txBody>
      </p:sp>
      <p:pic>
        <p:nvPicPr>
          <p:cNvPr id="3" name="Picture 4" descr="diag err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7" y="188595"/>
            <a:ext cx="3653624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8" name="Rectangle 7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88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>
            <a:fillRect/>
          </a:stretch>
        </p:blipFill>
        <p:spPr bwMode="auto">
          <a:xfrm>
            <a:off x="149225" y="1976438"/>
            <a:ext cx="402272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Diagnosis of Appendicitis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39763" y="1476375"/>
            <a:ext cx="2063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latin typeface="Garamond" pitchFamily="18" charset="0"/>
              </a:rPr>
              <a:t>McBurney’s  point </a:t>
            </a: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4932363" y="1628775"/>
            <a:ext cx="3717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Garamond" pitchFamily="18" charset="0"/>
              </a:rPr>
              <a:t>If palpation of the left lower quadrant of a person's abdomen results in more pain in the right lower quadrant</a:t>
            </a: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4946650" y="1311275"/>
            <a:ext cx="171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latin typeface="Garamond" pitchFamily="18" charset="0"/>
              </a:rPr>
              <a:t>Rovsing’s  sign </a:t>
            </a: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4932363" y="3069272"/>
            <a:ext cx="3717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Garamond" pitchFamily="18" charset="0"/>
              </a:rPr>
              <a:t>Abdominal pain resulting from passively extending the thigh of a patient or asking the patient to actively flex his thigh at the hip</a:t>
            </a: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4932363" y="2708910"/>
            <a:ext cx="122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Garamond" pitchFamily="18" charset="0"/>
              </a:rPr>
              <a:t>Psoas sign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27338" y="5321300"/>
            <a:ext cx="3481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Garamond" pitchFamily="18" charset="0"/>
              </a:rPr>
              <a:t>Ashdown’s sign</a:t>
            </a:r>
          </a:p>
          <a:p>
            <a:r>
              <a:rPr lang="en-GB">
                <a:latin typeface="Garamond" pitchFamily="18" charset="0"/>
              </a:rPr>
              <a:t>Pain when driving over speed bumps</a:t>
            </a:r>
          </a:p>
        </p:txBody>
      </p:sp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4813300"/>
            <a:ext cx="23415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r1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137525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916363" y="6259513"/>
            <a:ext cx="5111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>
                <a:latin typeface="Garamond" pitchFamily="18" charset="0"/>
              </a:rPr>
              <a:t>McGee: Evidence based Physical Diagnosis (Saunders Elsevier)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For Example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7929563" y="3282950"/>
            <a:ext cx="1098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400" b="1">
                <a:latin typeface="Garamond" pitchFamily="18" charset="0"/>
              </a:rPr>
              <a:t>(LR+ = 3.4)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90513" y="4165600"/>
            <a:ext cx="103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400" b="1">
                <a:latin typeface="Garamond" pitchFamily="18" charset="0"/>
              </a:rPr>
              <a:t>(LR- = 0.4)</a:t>
            </a:r>
          </a:p>
        </p:txBody>
      </p:sp>
      <p:sp>
        <p:nvSpPr>
          <p:cNvPr id="29706" name="TextBox 1"/>
          <p:cNvSpPr txBox="1">
            <a:spLocks noChangeArrowheads="1"/>
          </p:cNvSpPr>
          <p:nvPr/>
        </p:nvSpPr>
        <p:spPr bwMode="auto">
          <a:xfrm>
            <a:off x="1692275" y="4868863"/>
            <a:ext cx="351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/>
              <a:t>Speed bump test (Ashdown’s sign): </a:t>
            </a:r>
          </a:p>
          <a:p>
            <a:pPr eaLnBrk="1" hangingPunct="1"/>
            <a:r>
              <a:rPr lang="en-GB"/>
              <a:t>LR+ = 1.4</a:t>
            </a:r>
          </a:p>
          <a:p>
            <a:pPr eaLnBrk="1" hangingPunct="1"/>
            <a:r>
              <a:rPr lang="en-GB"/>
              <a:t>LR- = 0.1</a:t>
            </a:r>
          </a:p>
          <a:p>
            <a:pPr eaLnBrk="1" hangingPunct="1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00600" y="3014663"/>
            <a:ext cx="1588" cy="3683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243138" y="3006725"/>
            <a:ext cx="1587" cy="3683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/>
          <p:cNvSpPr>
            <a:spLocks noChangeArrowheads="1"/>
          </p:cNvSpPr>
          <p:nvPr/>
        </p:nvSpPr>
        <p:spPr bwMode="auto">
          <a:xfrm>
            <a:off x="6372225" y="2997200"/>
            <a:ext cx="2016125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/>
              <a:t>Post test ~20%</a:t>
            </a:r>
            <a:endParaRPr lang="nl-NL"/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50825" y="2708275"/>
            <a:ext cx="3600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/>
              <a:t>?Appendicitis</a:t>
            </a:r>
            <a:r>
              <a:rPr lang="en-US" sz="200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92D050"/>
                </a:solidFill>
              </a:rPr>
              <a:t>McBurney tenderness LR+ = 3.4</a:t>
            </a:r>
            <a:endParaRPr lang="nl-NL" sz="2000">
              <a:solidFill>
                <a:srgbClr val="92D050"/>
              </a:solidFill>
            </a:endParaRP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1946275" y="1855788"/>
            <a:ext cx="1752600" cy="838200"/>
          </a:xfrm>
          <a:prstGeom prst="rightArrow">
            <a:avLst>
              <a:gd name="adj1" fmla="val 50000"/>
              <a:gd name="adj2" fmla="val 522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Pre test 5%</a:t>
            </a:r>
            <a:endParaRPr lang="nl-NL"/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6526213" y="258763"/>
            <a:ext cx="2232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Fagan nomogram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17538" y="360363"/>
            <a:ext cx="2508250" cy="7207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6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  <a:ea typeface="+mj-ea"/>
                <a:cs typeface="+mj-cs"/>
              </a:rPr>
              <a:t>Bayesian reasoning</a:t>
            </a:r>
          </a:p>
        </p:txBody>
      </p:sp>
      <p:grpSp>
        <p:nvGrpSpPr>
          <p:cNvPr id="29706" name="Group 15"/>
          <p:cNvGrpSpPr>
            <a:grpSpLocks/>
          </p:cNvGrpSpPr>
          <p:nvPr/>
        </p:nvGrpSpPr>
        <p:grpSpPr bwMode="auto">
          <a:xfrm>
            <a:off x="3744913" y="200025"/>
            <a:ext cx="2682875" cy="6350000"/>
            <a:chOff x="3348038" y="-39988"/>
            <a:chExt cx="2915018" cy="6897988"/>
          </a:xfrm>
        </p:grpSpPr>
        <p:pic>
          <p:nvPicPr>
            <p:cNvPr id="29712" name="Picture 2" descr="nomo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0"/>
              <a:ext cx="2878137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3" name="Line 6"/>
            <p:cNvSpPr>
              <a:spLocks noChangeShapeType="1"/>
            </p:cNvSpPr>
            <p:nvPr/>
          </p:nvSpPr>
          <p:spPr bwMode="auto">
            <a:xfrm>
              <a:off x="3779838" y="2276475"/>
              <a:ext cx="2016125" cy="1152525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714" name="Text Box 7"/>
            <p:cNvSpPr txBox="1">
              <a:spLocks noChangeArrowheads="1"/>
            </p:cNvSpPr>
            <p:nvPr/>
          </p:nvSpPr>
          <p:spPr bwMode="auto">
            <a:xfrm>
              <a:off x="3635375" y="6237288"/>
              <a:ext cx="2873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/>
                <a:t>%</a:t>
              </a:r>
            </a:p>
          </p:txBody>
        </p:sp>
        <p:sp>
          <p:nvSpPr>
            <p:cNvPr id="29715" name="Text Box 7"/>
            <p:cNvSpPr txBox="1">
              <a:spLocks noChangeArrowheads="1"/>
            </p:cNvSpPr>
            <p:nvPr/>
          </p:nvSpPr>
          <p:spPr bwMode="auto">
            <a:xfrm>
              <a:off x="5975718" y="-39988"/>
              <a:ext cx="2873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/>
                <a:t>%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93688" y="4389438"/>
            <a:ext cx="3198812" cy="64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nl-NL" dirty="0"/>
              <a:t>Post-test odds =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nl-NL" dirty="0"/>
              <a:t>Pre-test odds  x  Likelihood ratio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26213" y="1196975"/>
            <a:ext cx="2051050" cy="1477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/>
              <a:t>Post-test odds for disease after </a:t>
            </a:r>
            <a:r>
              <a:rPr lang="en-GB" i="1" dirty="0"/>
              <a:t>one</a:t>
            </a:r>
            <a:r>
              <a:rPr lang="en-GB" dirty="0"/>
              <a:t> test become pre-test odds for </a:t>
            </a:r>
            <a:r>
              <a:rPr lang="en-GB" i="1" dirty="0"/>
              <a:t>next</a:t>
            </a:r>
            <a:r>
              <a:rPr lang="en-GB" dirty="0"/>
              <a:t> test etc.</a:t>
            </a:r>
          </a:p>
        </p:txBody>
      </p:sp>
      <p:sp>
        <p:nvSpPr>
          <p:cNvPr id="29709" name="TextBox 3"/>
          <p:cNvSpPr txBox="1">
            <a:spLocks noChangeArrowheads="1"/>
          </p:cNvSpPr>
          <p:nvPr/>
        </p:nvSpPr>
        <p:spPr bwMode="auto">
          <a:xfrm>
            <a:off x="293688" y="3759200"/>
            <a:ext cx="2633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00B0F0"/>
                </a:solidFill>
              </a:rPr>
              <a:t>Speed bump test LR- = 0.1</a:t>
            </a:r>
          </a:p>
        </p:txBody>
      </p:sp>
      <p:sp>
        <p:nvSpPr>
          <p:cNvPr id="29710" name="Line 6"/>
          <p:cNvSpPr>
            <a:spLocks noChangeShapeType="1"/>
          </p:cNvSpPr>
          <p:nvPr/>
        </p:nvSpPr>
        <p:spPr bwMode="auto">
          <a:xfrm>
            <a:off x="4113213" y="2344738"/>
            <a:ext cx="1905000" cy="2951162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711" name="AutoShape 3"/>
          <p:cNvSpPr>
            <a:spLocks noChangeArrowheads="1"/>
          </p:cNvSpPr>
          <p:nvPr/>
        </p:nvSpPr>
        <p:spPr bwMode="auto">
          <a:xfrm>
            <a:off x="6427788" y="4868863"/>
            <a:ext cx="2016125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Post test ~0.5%</a:t>
            </a:r>
            <a:endParaRPr lang="nl-NL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1617" y="2301875"/>
            <a:ext cx="6120766" cy="112712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AU" sz="3600" b="1" dirty="0" smtClean="0">
                <a:latin typeface="Garamond" pitchFamily="18" charset="0"/>
              </a:rPr>
              <a:t>What about the news story…?</a:t>
            </a:r>
            <a:endParaRPr lang="en-GB" sz="3600" b="1" dirty="0" smtClean="0"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9438" b="32912"/>
          <a:stretch>
            <a:fillRect/>
          </a:stretch>
        </p:blipFill>
        <p:spPr bwMode="auto">
          <a:xfrm>
            <a:off x="250825" y="188913"/>
            <a:ext cx="745331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4325" y="5340350"/>
            <a:ext cx="5989638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The researchers detected autism with over 90% accuracy, the Journal of Neuroscience reports.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6699" r="72391" b="29688"/>
          <a:stretch>
            <a:fillRect/>
          </a:stretch>
        </p:blipFill>
        <p:spPr bwMode="auto">
          <a:xfrm>
            <a:off x="4211638" y="2349500"/>
            <a:ext cx="432752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9393" r="59007" b="55995"/>
          <a:stretch>
            <a:fillRect/>
          </a:stretch>
        </p:blipFill>
        <p:spPr bwMode="auto">
          <a:xfrm>
            <a:off x="2051050" y="188913"/>
            <a:ext cx="553561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30000" r="67961" b="52083"/>
          <a:stretch>
            <a:fillRect/>
          </a:stretch>
        </p:blipFill>
        <p:spPr bwMode="auto">
          <a:xfrm>
            <a:off x="250825" y="3481388"/>
            <a:ext cx="417512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545263" y="3552825"/>
            <a:ext cx="360362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264400" y="3573463"/>
            <a:ext cx="358775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575175" y="3613150"/>
            <a:ext cx="777875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048125" y="4302125"/>
            <a:ext cx="217488" cy="24765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48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670175"/>
            <a:ext cx="1343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2:00</a:t>
            </a:r>
          </a:p>
        </p:txBody>
      </p:sp>
      <p:sp>
        <p:nvSpPr>
          <p:cNvPr id="35843" name="Rectangle 7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1:59</a:t>
            </a:r>
          </a:p>
        </p:txBody>
      </p:sp>
      <p:sp>
        <p:nvSpPr>
          <p:cNvPr id="35844" name="Rectangle 8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1:58</a:t>
            </a:r>
          </a:p>
        </p:txBody>
      </p:sp>
      <p:sp>
        <p:nvSpPr>
          <p:cNvPr id="35845" name="Rectangle 7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1:57</a:t>
            </a:r>
          </a:p>
        </p:txBody>
      </p:sp>
      <p:sp>
        <p:nvSpPr>
          <p:cNvPr id="35846" name="Rectangle 8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1:56</a:t>
            </a:r>
          </a:p>
        </p:txBody>
      </p:sp>
      <p:sp>
        <p:nvSpPr>
          <p:cNvPr id="35847" name="Rectangle 8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1:55</a:t>
            </a:r>
          </a:p>
        </p:txBody>
      </p:sp>
      <p:sp>
        <p:nvSpPr>
          <p:cNvPr id="35848" name="Rectangle 8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1:54</a:t>
            </a:r>
          </a:p>
        </p:txBody>
      </p:sp>
      <p:sp>
        <p:nvSpPr>
          <p:cNvPr id="35849" name="Rectangle 8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1:53</a:t>
            </a:r>
          </a:p>
        </p:txBody>
      </p:sp>
      <p:sp>
        <p:nvSpPr>
          <p:cNvPr id="35850" name="Rectangle 8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1:52</a:t>
            </a:r>
          </a:p>
        </p:txBody>
      </p:sp>
      <p:sp>
        <p:nvSpPr>
          <p:cNvPr id="35851" name="Rectangle 8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1:51</a:t>
            </a:r>
          </a:p>
        </p:txBody>
      </p:sp>
      <p:sp>
        <p:nvSpPr>
          <p:cNvPr id="35852" name="Rectangle 8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1:50</a:t>
            </a:r>
          </a:p>
        </p:txBody>
      </p:sp>
      <p:sp>
        <p:nvSpPr>
          <p:cNvPr id="35853" name="Rectangle 8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1:49</a:t>
            </a:r>
          </a:p>
        </p:txBody>
      </p:sp>
      <p:sp>
        <p:nvSpPr>
          <p:cNvPr id="35854" name="Rectangle 9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1:48</a:t>
            </a:r>
          </a:p>
        </p:txBody>
      </p:sp>
      <p:sp>
        <p:nvSpPr>
          <p:cNvPr id="35855" name="Rectangle 9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1:47</a:t>
            </a:r>
          </a:p>
        </p:txBody>
      </p:sp>
      <p:sp>
        <p:nvSpPr>
          <p:cNvPr id="35856" name="Rectangle 9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1:46</a:t>
            </a:r>
          </a:p>
        </p:txBody>
      </p:sp>
      <p:sp>
        <p:nvSpPr>
          <p:cNvPr id="35857" name="Rectangle 9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1:45</a:t>
            </a:r>
          </a:p>
        </p:txBody>
      </p:sp>
      <p:sp>
        <p:nvSpPr>
          <p:cNvPr id="35858" name="Rectangle 9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1:44</a:t>
            </a:r>
          </a:p>
        </p:txBody>
      </p:sp>
      <p:sp>
        <p:nvSpPr>
          <p:cNvPr id="35859" name="Rectangle 9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1:43</a:t>
            </a:r>
          </a:p>
        </p:txBody>
      </p:sp>
      <p:sp>
        <p:nvSpPr>
          <p:cNvPr id="35860" name="Rectangle 9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1:42</a:t>
            </a:r>
          </a:p>
        </p:txBody>
      </p:sp>
      <p:sp>
        <p:nvSpPr>
          <p:cNvPr id="35861" name="Rectangle 9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1:41</a:t>
            </a:r>
          </a:p>
        </p:txBody>
      </p:sp>
      <p:sp>
        <p:nvSpPr>
          <p:cNvPr id="35862" name="Rectangle 9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1:40</a:t>
            </a:r>
          </a:p>
        </p:txBody>
      </p:sp>
      <p:sp>
        <p:nvSpPr>
          <p:cNvPr id="35863" name="Rectangle 9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1:39</a:t>
            </a:r>
          </a:p>
        </p:txBody>
      </p:sp>
      <p:sp>
        <p:nvSpPr>
          <p:cNvPr id="35864" name="Rectangle 10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1:38</a:t>
            </a:r>
          </a:p>
        </p:txBody>
      </p:sp>
      <p:sp>
        <p:nvSpPr>
          <p:cNvPr id="35865" name="Rectangle 10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1:37</a:t>
            </a:r>
          </a:p>
        </p:txBody>
      </p:sp>
      <p:sp>
        <p:nvSpPr>
          <p:cNvPr id="35866" name="Rectangle 10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1:36</a:t>
            </a:r>
          </a:p>
        </p:txBody>
      </p:sp>
      <p:sp>
        <p:nvSpPr>
          <p:cNvPr id="35867" name="Rectangle 10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1:35</a:t>
            </a:r>
          </a:p>
        </p:txBody>
      </p:sp>
      <p:sp>
        <p:nvSpPr>
          <p:cNvPr id="35868" name="Rectangle 10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1:34</a:t>
            </a:r>
          </a:p>
        </p:txBody>
      </p:sp>
      <p:sp>
        <p:nvSpPr>
          <p:cNvPr id="35869" name="Rectangle 10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1:33</a:t>
            </a:r>
          </a:p>
        </p:txBody>
      </p:sp>
      <p:sp>
        <p:nvSpPr>
          <p:cNvPr id="35870" name="Rectangle 10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1:32</a:t>
            </a:r>
          </a:p>
        </p:txBody>
      </p:sp>
      <p:sp>
        <p:nvSpPr>
          <p:cNvPr id="35871" name="Rectangle 10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1:31</a:t>
            </a:r>
          </a:p>
        </p:txBody>
      </p:sp>
      <p:sp>
        <p:nvSpPr>
          <p:cNvPr id="35872" name="Rectangle 10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1:30</a:t>
            </a:r>
          </a:p>
        </p:txBody>
      </p:sp>
      <p:sp>
        <p:nvSpPr>
          <p:cNvPr id="35873" name="Rectangle 10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1:29</a:t>
            </a:r>
          </a:p>
        </p:txBody>
      </p:sp>
      <p:sp>
        <p:nvSpPr>
          <p:cNvPr id="35874" name="Rectangle 11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1:28</a:t>
            </a:r>
          </a:p>
        </p:txBody>
      </p:sp>
      <p:sp>
        <p:nvSpPr>
          <p:cNvPr id="35875" name="Rectangle 11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1:27</a:t>
            </a:r>
          </a:p>
        </p:txBody>
      </p:sp>
      <p:sp>
        <p:nvSpPr>
          <p:cNvPr id="35876" name="Rectangle 11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1:26</a:t>
            </a:r>
          </a:p>
        </p:txBody>
      </p:sp>
      <p:sp>
        <p:nvSpPr>
          <p:cNvPr id="35877" name="Rectangle 11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1:25</a:t>
            </a:r>
          </a:p>
        </p:txBody>
      </p:sp>
      <p:sp>
        <p:nvSpPr>
          <p:cNvPr id="35878" name="Rectangle 11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1:24</a:t>
            </a:r>
          </a:p>
        </p:txBody>
      </p:sp>
      <p:sp>
        <p:nvSpPr>
          <p:cNvPr id="35879" name="Rectangle 11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1:23</a:t>
            </a:r>
          </a:p>
        </p:txBody>
      </p:sp>
      <p:sp>
        <p:nvSpPr>
          <p:cNvPr id="35880" name="Rectangle 11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1:22</a:t>
            </a:r>
          </a:p>
        </p:txBody>
      </p:sp>
      <p:sp>
        <p:nvSpPr>
          <p:cNvPr id="35881" name="Rectangle 11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1:21</a:t>
            </a:r>
          </a:p>
        </p:txBody>
      </p:sp>
      <p:sp>
        <p:nvSpPr>
          <p:cNvPr id="35882" name="Rectangle 11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1:20</a:t>
            </a:r>
          </a:p>
        </p:txBody>
      </p:sp>
      <p:sp>
        <p:nvSpPr>
          <p:cNvPr id="35883" name="Rectangle 11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1:19</a:t>
            </a:r>
          </a:p>
        </p:txBody>
      </p:sp>
      <p:sp>
        <p:nvSpPr>
          <p:cNvPr id="35884" name="Rectangle 12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1:18</a:t>
            </a:r>
          </a:p>
        </p:txBody>
      </p:sp>
      <p:sp>
        <p:nvSpPr>
          <p:cNvPr id="35885" name="Rectangle 12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1:17</a:t>
            </a:r>
          </a:p>
        </p:txBody>
      </p:sp>
      <p:sp>
        <p:nvSpPr>
          <p:cNvPr id="35886" name="Rectangle 12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1:16</a:t>
            </a:r>
          </a:p>
        </p:txBody>
      </p:sp>
      <p:sp>
        <p:nvSpPr>
          <p:cNvPr id="35887" name="Rectangle 12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1:15</a:t>
            </a:r>
          </a:p>
        </p:txBody>
      </p:sp>
      <p:sp>
        <p:nvSpPr>
          <p:cNvPr id="35888" name="Rectangle 12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1:14</a:t>
            </a:r>
          </a:p>
        </p:txBody>
      </p:sp>
      <p:sp>
        <p:nvSpPr>
          <p:cNvPr id="35889" name="Rectangle 12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1:13</a:t>
            </a:r>
          </a:p>
        </p:txBody>
      </p:sp>
      <p:sp>
        <p:nvSpPr>
          <p:cNvPr id="35890" name="Rectangle 12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1:12</a:t>
            </a:r>
          </a:p>
        </p:txBody>
      </p:sp>
      <p:sp>
        <p:nvSpPr>
          <p:cNvPr id="35891" name="Rectangle 12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1:11</a:t>
            </a:r>
          </a:p>
        </p:txBody>
      </p:sp>
      <p:sp>
        <p:nvSpPr>
          <p:cNvPr id="35892" name="Rectangle 12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1:10</a:t>
            </a:r>
          </a:p>
        </p:txBody>
      </p:sp>
      <p:sp>
        <p:nvSpPr>
          <p:cNvPr id="35893" name="Rectangle 129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1:09</a:t>
            </a:r>
          </a:p>
        </p:txBody>
      </p:sp>
      <p:sp>
        <p:nvSpPr>
          <p:cNvPr id="35894" name="Rectangle 130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1:08</a:t>
            </a:r>
          </a:p>
        </p:txBody>
      </p:sp>
      <p:sp>
        <p:nvSpPr>
          <p:cNvPr id="35895" name="Rectangle 131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1:07</a:t>
            </a:r>
          </a:p>
        </p:txBody>
      </p:sp>
      <p:sp>
        <p:nvSpPr>
          <p:cNvPr id="35896" name="Rectangle 132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1:06</a:t>
            </a:r>
          </a:p>
        </p:txBody>
      </p:sp>
      <p:sp>
        <p:nvSpPr>
          <p:cNvPr id="35897" name="Rectangle 133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1:05</a:t>
            </a:r>
          </a:p>
        </p:txBody>
      </p:sp>
      <p:sp>
        <p:nvSpPr>
          <p:cNvPr id="35898" name="Rectangle 134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1:04</a:t>
            </a:r>
          </a:p>
        </p:txBody>
      </p:sp>
      <p:sp>
        <p:nvSpPr>
          <p:cNvPr id="35899" name="Rectangle 135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1:03</a:t>
            </a:r>
          </a:p>
        </p:txBody>
      </p:sp>
      <p:sp>
        <p:nvSpPr>
          <p:cNvPr id="35900" name="Rectangle 136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1:02</a:t>
            </a:r>
          </a:p>
        </p:txBody>
      </p:sp>
      <p:sp>
        <p:nvSpPr>
          <p:cNvPr id="35901" name="Rectangle 137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1:01</a:t>
            </a:r>
          </a:p>
        </p:txBody>
      </p:sp>
      <p:sp>
        <p:nvSpPr>
          <p:cNvPr id="35902" name="Rectangle 138"/>
          <p:cNvSpPr>
            <a:spLocks noChangeArrowheads="1"/>
          </p:cNvSpPr>
          <p:nvPr/>
        </p:nvSpPr>
        <p:spPr bwMode="auto">
          <a:xfrm>
            <a:off x="3382963" y="3429000"/>
            <a:ext cx="2376487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1:00</a:t>
            </a:r>
          </a:p>
        </p:txBody>
      </p:sp>
      <p:sp>
        <p:nvSpPr>
          <p:cNvPr id="63" name="Rectangle 13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0:59</a:t>
            </a:r>
          </a:p>
        </p:txBody>
      </p:sp>
      <p:sp>
        <p:nvSpPr>
          <p:cNvPr id="64" name="Rectangle 14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0:58</a:t>
            </a:r>
          </a:p>
        </p:txBody>
      </p:sp>
      <p:sp>
        <p:nvSpPr>
          <p:cNvPr id="65" name="Rectangle 14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0:57</a:t>
            </a:r>
          </a:p>
        </p:txBody>
      </p:sp>
      <p:sp>
        <p:nvSpPr>
          <p:cNvPr id="66" name="Rectangle 14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0:56</a:t>
            </a:r>
          </a:p>
        </p:txBody>
      </p:sp>
      <p:sp>
        <p:nvSpPr>
          <p:cNvPr id="67" name="Rectangle 14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0:55</a:t>
            </a:r>
          </a:p>
        </p:txBody>
      </p:sp>
      <p:sp>
        <p:nvSpPr>
          <p:cNvPr id="68" name="Rectangle 14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0:54</a:t>
            </a:r>
          </a:p>
        </p:txBody>
      </p:sp>
      <p:sp>
        <p:nvSpPr>
          <p:cNvPr id="69" name="Rectangle 14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0:53</a:t>
            </a:r>
          </a:p>
        </p:txBody>
      </p:sp>
      <p:sp>
        <p:nvSpPr>
          <p:cNvPr id="70" name="Rectangle 14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0:52</a:t>
            </a:r>
          </a:p>
        </p:txBody>
      </p:sp>
      <p:sp>
        <p:nvSpPr>
          <p:cNvPr id="71" name="Rectangle 14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0:51</a:t>
            </a:r>
          </a:p>
        </p:txBody>
      </p:sp>
      <p:sp>
        <p:nvSpPr>
          <p:cNvPr id="72" name="Rectangle 14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0:50</a:t>
            </a:r>
          </a:p>
        </p:txBody>
      </p:sp>
      <p:sp>
        <p:nvSpPr>
          <p:cNvPr id="73" name="Rectangle 14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0:49</a:t>
            </a:r>
          </a:p>
        </p:txBody>
      </p:sp>
      <p:sp>
        <p:nvSpPr>
          <p:cNvPr id="74" name="Rectangle 15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0:48</a:t>
            </a:r>
          </a:p>
        </p:txBody>
      </p:sp>
      <p:sp>
        <p:nvSpPr>
          <p:cNvPr id="75" name="Rectangle 15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0:47</a:t>
            </a:r>
          </a:p>
        </p:txBody>
      </p:sp>
      <p:sp>
        <p:nvSpPr>
          <p:cNvPr id="76" name="Rectangle 15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0:46</a:t>
            </a:r>
          </a:p>
        </p:txBody>
      </p:sp>
      <p:sp>
        <p:nvSpPr>
          <p:cNvPr id="77" name="Rectangle 15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0:45</a:t>
            </a:r>
          </a:p>
        </p:txBody>
      </p:sp>
      <p:sp>
        <p:nvSpPr>
          <p:cNvPr id="78" name="Rectangle 15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0:44</a:t>
            </a:r>
          </a:p>
        </p:txBody>
      </p:sp>
      <p:sp>
        <p:nvSpPr>
          <p:cNvPr id="79" name="Rectangle 15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0:43</a:t>
            </a:r>
          </a:p>
        </p:txBody>
      </p:sp>
      <p:sp>
        <p:nvSpPr>
          <p:cNvPr id="80" name="Rectangle 15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0:42</a:t>
            </a:r>
          </a:p>
        </p:txBody>
      </p:sp>
      <p:sp>
        <p:nvSpPr>
          <p:cNvPr id="81" name="Rectangle 15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0:41</a:t>
            </a:r>
          </a:p>
        </p:txBody>
      </p:sp>
      <p:sp>
        <p:nvSpPr>
          <p:cNvPr id="82" name="Rectangle 15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0:40</a:t>
            </a:r>
          </a:p>
        </p:txBody>
      </p:sp>
      <p:sp>
        <p:nvSpPr>
          <p:cNvPr id="83" name="Rectangle 15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0:39</a:t>
            </a:r>
          </a:p>
        </p:txBody>
      </p:sp>
      <p:sp>
        <p:nvSpPr>
          <p:cNvPr id="84" name="Rectangle 16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0:38</a:t>
            </a:r>
          </a:p>
        </p:txBody>
      </p:sp>
      <p:sp>
        <p:nvSpPr>
          <p:cNvPr id="85" name="Rectangle 16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0:37</a:t>
            </a:r>
          </a:p>
        </p:txBody>
      </p:sp>
      <p:sp>
        <p:nvSpPr>
          <p:cNvPr id="86" name="Rectangle 16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0:36</a:t>
            </a:r>
          </a:p>
        </p:txBody>
      </p:sp>
      <p:sp>
        <p:nvSpPr>
          <p:cNvPr id="87" name="Rectangle 16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0:35</a:t>
            </a:r>
          </a:p>
        </p:txBody>
      </p:sp>
      <p:sp>
        <p:nvSpPr>
          <p:cNvPr id="88" name="Rectangle 16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0:34</a:t>
            </a:r>
          </a:p>
        </p:txBody>
      </p:sp>
      <p:sp>
        <p:nvSpPr>
          <p:cNvPr id="89" name="Rectangle 16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0:33</a:t>
            </a:r>
          </a:p>
        </p:txBody>
      </p:sp>
      <p:sp>
        <p:nvSpPr>
          <p:cNvPr id="90" name="Rectangle 16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0:32</a:t>
            </a:r>
          </a:p>
        </p:txBody>
      </p:sp>
      <p:sp>
        <p:nvSpPr>
          <p:cNvPr id="91" name="Rectangle 16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0:31</a:t>
            </a:r>
          </a:p>
        </p:txBody>
      </p:sp>
      <p:sp>
        <p:nvSpPr>
          <p:cNvPr id="92" name="Rectangle 16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0:30</a:t>
            </a:r>
          </a:p>
        </p:txBody>
      </p:sp>
      <p:sp>
        <p:nvSpPr>
          <p:cNvPr id="93" name="Rectangle 16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0:29</a:t>
            </a:r>
          </a:p>
        </p:txBody>
      </p:sp>
      <p:sp>
        <p:nvSpPr>
          <p:cNvPr id="94" name="Rectangle 17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0:28</a:t>
            </a:r>
          </a:p>
        </p:txBody>
      </p:sp>
      <p:sp>
        <p:nvSpPr>
          <p:cNvPr id="95" name="Rectangle 17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0:27</a:t>
            </a:r>
          </a:p>
        </p:txBody>
      </p:sp>
      <p:sp>
        <p:nvSpPr>
          <p:cNvPr id="96" name="Rectangle 17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0:26</a:t>
            </a:r>
          </a:p>
        </p:txBody>
      </p:sp>
      <p:sp>
        <p:nvSpPr>
          <p:cNvPr id="97" name="Rectangle 17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0:25</a:t>
            </a:r>
          </a:p>
        </p:txBody>
      </p:sp>
      <p:sp>
        <p:nvSpPr>
          <p:cNvPr id="98" name="Rectangle 17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0:24</a:t>
            </a:r>
          </a:p>
        </p:txBody>
      </p:sp>
      <p:sp>
        <p:nvSpPr>
          <p:cNvPr id="99" name="Rectangle 17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0:23</a:t>
            </a:r>
          </a:p>
        </p:txBody>
      </p:sp>
      <p:sp>
        <p:nvSpPr>
          <p:cNvPr id="100" name="Rectangle 17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0:22</a:t>
            </a:r>
          </a:p>
        </p:txBody>
      </p:sp>
      <p:sp>
        <p:nvSpPr>
          <p:cNvPr id="101" name="Rectangle 17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0:21</a:t>
            </a:r>
          </a:p>
        </p:txBody>
      </p:sp>
      <p:sp>
        <p:nvSpPr>
          <p:cNvPr id="102" name="Rectangle 17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0:20</a:t>
            </a:r>
          </a:p>
        </p:txBody>
      </p:sp>
      <p:sp>
        <p:nvSpPr>
          <p:cNvPr id="103" name="Rectangle 17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0:19</a:t>
            </a:r>
          </a:p>
        </p:txBody>
      </p:sp>
      <p:sp>
        <p:nvSpPr>
          <p:cNvPr id="104" name="Rectangle 18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0:18</a:t>
            </a:r>
          </a:p>
        </p:txBody>
      </p:sp>
      <p:sp>
        <p:nvSpPr>
          <p:cNvPr id="105" name="Rectangle 18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0:17</a:t>
            </a:r>
          </a:p>
        </p:txBody>
      </p:sp>
      <p:sp>
        <p:nvSpPr>
          <p:cNvPr id="106" name="Rectangle 18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0:16</a:t>
            </a:r>
          </a:p>
        </p:txBody>
      </p:sp>
      <p:sp>
        <p:nvSpPr>
          <p:cNvPr id="107" name="Rectangle 18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0:15</a:t>
            </a:r>
          </a:p>
        </p:txBody>
      </p:sp>
      <p:sp>
        <p:nvSpPr>
          <p:cNvPr id="108" name="Rectangle 18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0:14</a:t>
            </a:r>
          </a:p>
        </p:txBody>
      </p:sp>
      <p:sp>
        <p:nvSpPr>
          <p:cNvPr id="109" name="Rectangle 18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0:13</a:t>
            </a:r>
          </a:p>
        </p:txBody>
      </p:sp>
      <p:sp>
        <p:nvSpPr>
          <p:cNvPr id="110" name="Rectangle 18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0:12</a:t>
            </a:r>
          </a:p>
        </p:txBody>
      </p:sp>
      <p:sp>
        <p:nvSpPr>
          <p:cNvPr id="111" name="Rectangle 18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0:11</a:t>
            </a:r>
          </a:p>
        </p:txBody>
      </p:sp>
      <p:sp>
        <p:nvSpPr>
          <p:cNvPr id="112" name="Rectangle 18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0:10</a:t>
            </a:r>
          </a:p>
        </p:txBody>
      </p:sp>
      <p:sp>
        <p:nvSpPr>
          <p:cNvPr id="113" name="Rectangle 189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0:09</a:t>
            </a:r>
          </a:p>
        </p:txBody>
      </p:sp>
      <p:sp>
        <p:nvSpPr>
          <p:cNvPr id="114" name="Rectangle 190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0:08</a:t>
            </a:r>
          </a:p>
        </p:txBody>
      </p:sp>
      <p:sp>
        <p:nvSpPr>
          <p:cNvPr id="115" name="Rectangle 191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0:07</a:t>
            </a:r>
          </a:p>
        </p:txBody>
      </p:sp>
      <p:sp>
        <p:nvSpPr>
          <p:cNvPr id="116" name="Rectangle 192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0:06</a:t>
            </a:r>
          </a:p>
        </p:txBody>
      </p:sp>
      <p:sp>
        <p:nvSpPr>
          <p:cNvPr id="117" name="Rectangle 193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0:05</a:t>
            </a:r>
          </a:p>
        </p:txBody>
      </p:sp>
      <p:sp>
        <p:nvSpPr>
          <p:cNvPr id="118" name="Rectangle 194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0:04</a:t>
            </a:r>
          </a:p>
        </p:txBody>
      </p:sp>
      <p:sp>
        <p:nvSpPr>
          <p:cNvPr id="119" name="Rectangle 195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0:03</a:t>
            </a:r>
          </a:p>
        </p:txBody>
      </p:sp>
      <p:sp>
        <p:nvSpPr>
          <p:cNvPr id="120" name="Rectangle 196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0:02</a:t>
            </a:r>
          </a:p>
        </p:txBody>
      </p:sp>
      <p:sp>
        <p:nvSpPr>
          <p:cNvPr id="121" name="Rectangle 197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0:01</a:t>
            </a:r>
          </a:p>
        </p:txBody>
      </p:sp>
      <p:sp>
        <p:nvSpPr>
          <p:cNvPr id="122" name="Rectangle 198"/>
          <p:cNvSpPr>
            <a:spLocks noChangeArrowheads="1"/>
          </p:cNvSpPr>
          <p:nvPr/>
        </p:nvSpPr>
        <p:spPr bwMode="auto">
          <a:xfrm>
            <a:off x="3384550" y="3429000"/>
            <a:ext cx="2376488" cy="10445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6600"/>
              <a:t>End</a:t>
            </a:r>
          </a:p>
        </p:txBody>
      </p:sp>
      <p:sp>
        <p:nvSpPr>
          <p:cNvPr id="123" name="Rectangle 6"/>
          <p:cNvSpPr>
            <a:spLocks noChangeArrowheads="1"/>
          </p:cNvSpPr>
          <p:nvPr/>
        </p:nvSpPr>
        <p:spPr bwMode="auto">
          <a:xfrm>
            <a:off x="1692275" y="1268413"/>
            <a:ext cx="6480175" cy="16319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Autism has a prevalence of 1%.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The test has sensitivity of 90% and specificity of 80%.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ahoma" charset="0"/>
                <a:sym typeface="Wingdings" pitchFamily="2" charset="2"/>
              </a:rPr>
              <a:t>Given a positive test, what is the probability the child has autism?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sym typeface="Wingdings" pitchFamily="2" charset="2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latin typeface="Garamond" pitchFamily="18" charset="0"/>
              </a:rPr>
              <a:t>Natural Frequencies</a:t>
            </a:r>
            <a:endParaRPr lang="en-GB" sz="3600" b="1" dirty="0"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59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173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3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972300" y="4398963"/>
            <a:ext cx="1800225" cy="1439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258888" y="2420938"/>
            <a:ext cx="19446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39975" y="2420938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1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39975" y="4365625"/>
            <a:ext cx="1008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99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003800" y="2349500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 0.9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363" y="4292600"/>
            <a:ext cx="1943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5400">
                <a:latin typeface="Tahoma" pitchFamily="34" charset="0"/>
              </a:rPr>
              <a:t>19.8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684213" y="3429000"/>
            <a:ext cx="1584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latin typeface="Tahoma" pitchFamily="34" charset="0"/>
              </a:rPr>
              <a:t>100</a:t>
            </a:r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 flipV="1">
            <a:off x="1763713" y="2997200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 flipV="1">
            <a:off x="3348038" y="479742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5" name="Line 12"/>
          <p:cNvSpPr>
            <a:spLocks noChangeShapeType="1"/>
          </p:cNvSpPr>
          <p:nvPr/>
        </p:nvSpPr>
        <p:spPr bwMode="auto">
          <a:xfrm>
            <a:off x="1692275" y="4292600"/>
            <a:ext cx="4318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 flipV="1">
            <a:off x="3348038" y="2708275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092950" y="2133600"/>
            <a:ext cx="180022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20.7 people test positive………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of whom 0.9 have the disease 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So, chance of disease is 0.9/20.7 = 4.5%</a:t>
            </a:r>
          </a:p>
        </p:txBody>
      </p:sp>
      <p:sp>
        <p:nvSpPr>
          <p:cNvPr id="36878" name="Rectangle 15"/>
          <p:cNvSpPr>
            <a:spLocks noChangeArrowheads="1"/>
          </p:cNvSpPr>
          <p:nvPr/>
        </p:nvSpPr>
        <p:spPr bwMode="auto">
          <a:xfrm>
            <a:off x="4572000" y="2060575"/>
            <a:ext cx="2087563" cy="3673475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755650" y="2060575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+ve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684213" y="5013325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Disease -ve</a:t>
            </a:r>
          </a:p>
        </p:txBody>
      </p:sp>
      <p:sp>
        <p:nvSpPr>
          <p:cNvPr id="36881" name="Text Box 18"/>
          <p:cNvSpPr txBox="1">
            <a:spLocks noChangeArrowheads="1"/>
          </p:cNvSpPr>
          <p:nvPr/>
        </p:nvSpPr>
        <p:spPr bwMode="auto">
          <a:xfrm>
            <a:off x="4572000" y="3573463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Testing +ve</a:t>
            </a:r>
          </a:p>
        </p:txBody>
      </p:sp>
      <p:sp>
        <p:nvSpPr>
          <p:cNvPr id="36882" name="AutoShape 22"/>
          <p:cNvSpPr>
            <a:spLocks/>
          </p:cNvSpPr>
          <p:nvPr/>
        </p:nvSpPr>
        <p:spPr bwMode="auto">
          <a:xfrm>
            <a:off x="6732588" y="2205038"/>
            <a:ext cx="215900" cy="3382962"/>
          </a:xfrm>
          <a:prstGeom prst="rightBrace">
            <a:avLst>
              <a:gd name="adj1" fmla="val 130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3187700" y="1828800"/>
            <a:ext cx="1223963" cy="65087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Sensitivity = 90%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3108325" y="5038725"/>
            <a:ext cx="1368425" cy="92551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False positive rate = 20%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63525" y="549275"/>
            <a:ext cx="8618538" cy="558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cs typeface="Arial" charset="0"/>
                <a:sym typeface="Wingdings" pitchFamily="2" charset="2"/>
              </a:rPr>
              <a:t>Prevalence of 1%, Sensitivity of 90%, Specificity of 80%</a:t>
            </a:r>
            <a:endParaRPr lang="en-GB" sz="3600" dirty="0">
              <a:solidFill>
                <a:schemeClr val="bg1"/>
              </a:solidFill>
              <a:latin typeface="+mn-lt"/>
              <a:cs typeface="Arial" charset="0"/>
              <a:sym typeface="Wingdings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  <p:bldP spid="9" grpId="0"/>
      <p:bldP spid="10" grpId="0"/>
      <p:bldP spid="11" grpId="0"/>
      <p:bldP spid="17" grpId="0"/>
      <p:bldP spid="31" grpId="0" animBg="1"/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4122" r="56966" b="29192"/>
          <a:stretch>
            <a:fillRect/>
          </a:stretch>
        </p:blipFill>
        <p:spPr bwMode="auto">
          <a:xfrm>
            <a:off x="450850" y="568325"/>
            <a:ext cx="838517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03325" y="2640013"/>
            <a:ext cx="7215188" cy="2978150"/>
            <a:chOff x="137128" y="1028700"/>
            <a:chExt cx="8854472" cy="3983162"/>
          </a:xfrm>
        </p:grpSpPr>
        <p:pic>
          <p:nvPicPr>
            <p:cNvPr id="3789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1" t="65527" r="67606" b="14912"/>
            <a:stretch>
              <a:fillRect/>
            </a:stretch>
          </p:blipFill>
          <p:spPr bwMode="auto">
            <a:xfrm>
              <a:off x="137128" y="1028700"/>
              <a:ext cx="8854472" cy="398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331362" y="3069114"/>
              <a:ext cx="2160529" cy="71977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4571182" y="3069114"/>
              <a:ext cx="4321060" cy="71977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4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r="68750" b="18555"/>
          <a:stretch>
            <a:fillRect/>
          </a:stretch>
        </p:blipFill>
        <p:spPr bwMode="auto">
          <a:xfrm>
            <a:off x="679450" y="188913"/>
            <a:ext cx="714057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5542" y="4190187"/>
            <a:ext cx="996593" cy="3420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        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288698" y="3059936"/>
            <a:ext cx="4675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clinical </a:t>
            </a:r>
            <a:r>
              <a:rPr lang="en-GB" dirty="0"/>
              <a:t>monitoring (such as failure to act upon test results or monitor patients appropriately) – identified as a problem in 31% of preventable deaths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diagnosis </a:t>
            </a:r>
            <a:r>
              <a:rPr lang="en-GB" dirty="0"/>
              <a:t>(such as problems with physical examination or failure to seek a specialist opinion) – identified as a problem in 30% of preventable deaths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drugs </a:t>
            </a:r>
            <a:r>
              <a:rPr lang="en-GB" dirty="0"/>
              <a:t>or fluid management – identified as a problem in 21% of preventable deaths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7032" r="5625" b="2344"/>
          <a:stretch/>
        </p:blipFill>
        <p:spPr bwMode="auto">
          <a:xfrm>
            <a:off x="251460" y="188595"/>
            <a:ext cx="3631488" cy="324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25521" r="3333"/>
          <a:stretch/>
        </p:blipFill>
        <p:spPr bwMode="auto">
          <a:xfrm>
            <a:off x="257897" y="3429000"/>
            <a:ext cx="3845599" cy="25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9" t="11160" r="18750" b="42411"/>
          <a:stretch/>
        </p:blipFill>
        <p:spPr bwMode="auto">
          <a:xfrm rot="1217918">
            <a:off x="4544710" y="607421"/>
            <a:ext cx="2767492" cy="197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388388" y="3367355"/>
            <a:ext cx="108013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12" name="Rectangle 11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9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654" r="5399" b="-993"/>
          <a:stretch>
            <a:fillRect/>
          </a:stretch>
        </p:blipFill>
        <p:spPr bwMode="auto">
          <a:xfrm>
            <a:off x="611188" y="188913"/>
            <a:ext cx="77882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97013" y="2849563"/>
            <a:ext cx="935037" cy="19526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2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6022" r="54807" b="3082"/>
          <a:stretch/>
        </p:blipFill>
        <p:spPr bwMode="auto">
          <a:xfrm>
            <a:off x="251460" y="656303"/>
            <a:ext cx="6120765" cy="57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6326" y="908685"/>
            <a:ext cx="8027669" cy="4342069"/>
            <a:chOff x="336326" y="908685"/>
            <a:chExt cx="8027669" cy="434206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3047" r="65000" b="43763"/>
            <a:stretch/>
          </p:blipFill>
          <p:spPr bwMode="auto">
            <a:xfrm>
              <a:off x="336326" y="908685"/>
              <a:ext cx="8027669" cy="434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1748044" y="3001617"/>
              <a:ext cx="163126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5037" r="54217" b="3768"/>
          <a:stretch/>
        </p:blipFill>
        <p:spPr bwMode="auto">
          <a:xfrm>
            <a:off x="404839" y="119270"/>
            <a:ext cx="7890641" cy="63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9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852488"/>
            <a:ext cx="39481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825" y="188913"/>
            <a:ext cx="8642350" cy="6480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990" name="Rectangle 1"/>
          <p:cNvSpPr>
            <a:spLocks noChangeArrowheads="1"/>
          </p:cNvSpPr>
          <p:nvPr/>
        </p:nvSpPr>
        <p:spPr bwMode="auto">
          <a:xfrm>
            <a:off x="5341938" y="5195888"/>
            <a:ext cx="1135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/>
              <a:t>www.xkcd.com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9696" y="1916113"/>
            <a:ext cx="3889375" cy="5286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Are the results valid?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9696" y="3378556"/>
            <a:ext cx="3889375" cy="5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Garamond" pitchFamily="18" charset="0"/>
              </a:rPr>
              <a:t>What are the results?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9696" y="4769562"/>
            <a:ext cx="3889375" cy="955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Will they help me look after my patients?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354383" y="2479853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354383" y="3942296"/>
            <a:ext cx="0" cy="792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27538" y="1125538"/>
            <a:ext cx="4355515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>
                <a:latin typeface="Garamond" pitchFamily="18" charset="0"/>
              </a:rPr>
              <a:t>Appropriate spectrum of patients?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>
                <a:latin typeface="Garamond" pitchFamily="18" charset="0"/>
              </a:rPr>
              <a:t>Does everyone get the gold standard?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>
                <a:latin typeface="Garamond" pitchFamily="18" charset="0"/>
              </a:rPr>
              <a:t>Is there an independent, blind or objective comparison with the gold standard?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  <a:ea typeface="+mj-ea"/>
                <a:cs typeface="+mj-cs"/>
              </a:rPr>
              <a:t>Appraising diagnostic tests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434747" y="3334269"/>
            <a:ext cx="433627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Sensitivity, specificity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>
                <a:latin typeface="Garamond" pitchFamily="18" charset="0"/>
              </a:rPr>
              <a:t>Likelihood </a:t>
            </a:r>
            <a:r>
              <a:rPr lang="en-GB" sz="2000" dirty="0" smtClean="0">
                <a:latin typeface="Garamond" pitchFamily="18" charset="0"/>
              </a:rPr>
              <a:t>ratios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latin typeface="Garamond" pitchFamily="18" charset="0"/>
              </a:rPr>
              <a:t>Positive and Negative Predictive Values </a:t>
            </a:r>
            <a:endParaRPr lang="en-GB" sz="2000" dirty="0">
              <a:latin typeface="Garamond" pitchFamily="18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450398" y="4765358"/>
            <a:ext cx="431958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1800" b="0">
                <a:latin typeface="Garamond" pitchFamily="18" charset="0"/>
              </a:rPr>
              <a:t>Can I do the test in my setting?</a:t>
            </a:r>
          </a:p>
          <a:p>
            <a:pPr>
              <a:buFontTx/>
              <a:buChar char="•"/>
            </a:pPr>
            <a:r>
              <a:rPr lang="en-GB" sz="1800" b="0">
                <a:latin typeface="Garamond" pitchFamily="18" charset="0"/>
              </a:rPr>
              <a:t>Do results apply to the mix of patients I see?</a:t>
            </a:r>
          </a:p>
          <a:p>
            <a:pPr>
              <a:buFontTx/>
              <a:buChar char="•"/>
            </a:pPr>
            <a:r>
              <a:rPr lang="en-GB" sz="1800" b="0">
                <a:latin typeface="Garamond" pitchFamily="18" charset="0"/>
              </a:rPr>
              <a:t>Will the result change my management?</a:t>
            </a:r>
          </a:p>
          <a:p>
            <a:pPr>
              <a:buFontTx/>
              <a:buChar char="•"/>
            </a:pPr>
            <a:r>
              <a:rPr lang="en-GB" sz="1800" b="0">
                <a:latin typeface="Garamond" pitchFamily="18" charset="0"/>
              </a:rPr>
              <a:t>Costs to patient/health service?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0038" y="1457643"/>
            <a:ext cx="8815387" cy="4224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Reproducibility of the test and interpretation in my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Do results apply to the mix of patients I see?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Will the results change my management?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Impact on outcomes that are important to patients?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Where does the test fit into the diagnostic strategy?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</a:rPr>
              <a:t>Costs to patient/health service?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63547" y="548640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GB" sz="3600" b="1" dirty="0" smtClean="0">
                <a:latin typeface="Garamond" pitchFamily="18" charset="0"/>
              </a:rPr>
              <a:t>Will the test apply in my setting?</a:t>
            </a:r>
            <a:endParaRPr lang="en-GB" sz="3600" b="1" dirty="0" smtClean="0"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468442" y="1268730"/>
            <a:ext cx="3889375" cy="5286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Are the results valid?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68442" y="2731173"/>
            <a:ext cx="3889375" cy="5286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Garamond" pitchFamily="18" charset="0"/>
              </a:rPr>
              <a:t>What are the results?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68442" y="4122179"/>
            <a:ext cx="3889375" cy="955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latin typeface="Garamond" pitchFamily="18" charset="0"/>
              </a:rPr>
              <a:t>Will they help me look after my patients?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413129" y="1832470"/>
            <a:ext cx="0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413129" y="3294913"/>
            <a:ext cx="0" cy="792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GB" sz="2700" b="1" dirty="0" smtClean="0">
                <a:latin typeface="Garamond" pitchFamily="18" charset="0"/>
                <a:ea typeface="+mj-ea"/>
                <a:cs typeface="+mj-cs"/>
              </a:rPr>
              <a:t>What is the ONE thing I need to remember from today?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8251" y="5159442"/>
            <a:ext cx="698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Garamond" pitchFamily="18" charset="0"/>
              </a:rPr>
              <a:t>Don’t believe everything you </a:t>
            </a:r>
            <a:r>
              <a:rPr lang="en-GB" sz="2800" b="1" smtClean="0">
                <a:latin typeface="Garamond" pitchFamily="18" charset="0"/>
              </a:rPr>
              <a:t>are told, </a:t>
            </a:r>
          </a:p>
          <a:p>
            <a:pPr algn="ctr"/>
            <a:r>
              <a:rPr lang="en-GB" sz="2800" b="1" smtClean="0">
                <a:latin typeface="Garamond" pitchFamily="18" charset="0"/>
              </a:rPr>
              <a:t>Ask </a:t>
            </a:r>
            <a:r>
              <a:rPr lang="en-GB" sz="2800" b="1" dirty="0" smtClean="0">
                <a:latin typeface="Garamond" pitchFamily="18" charset="0"/>
              </a:rPr>
              <a:t>for the Evidence!</a:t>
            </a:r>
            <a:endParaRPr lang="en-GB" sz="2800" b="1" dirty="0"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4" descr="41F-LtFsNqL"/>
          <p:cNvPicPr>
            <a:picLocks noChangeAspect="1" noChangeArrowheads="1"/>
          </p:cNvPicPr>
          <p:nvPr/>
        </p:nvPicPr>
        <p:blipFill>
          <a:blip r:embed="rId3" cstate="print"/>
          <a:srcRect l="16758" r="14174"/>
          <a:stretch>
            <a:fillRect/>
          </a:stretch>
        </p:blipFill>
        <p:spPr bwMode="auto">
          <a:xfrm>
            <a:off x="415958" y="1135451"/>
            <a:ext cx="926603" cy="1341579"/>
          </a:xfrm>
          <a:prstGeom prst="rect">
            <a:avLst/>
          </a:prstGeom>
          <a:noFill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 l="17667" t="13294" r="25000"/>
          <a:stretch>
            <a:fillRect/>
          </a:stretch>
        </p:blipFill>
        <p:spPr bwMode="auto">
          <a:xfrm>
            <a:off x="438268" y="4529725"/>
            <a:ext cx="938673" cy="141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12989" r="28198"/>
          <a:stretch/>
        </p:blipFill>
        <p:spPr bwMode="auto">
          <a:xfrm>
            <a:off x="4596835" y="1377650"/>
            <a:ext cx="1065434" cy="18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94934" y="4053824"/>
            <a:ext cx="2520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Diagnostic Process. John </a:t>
            </a:r>
            <a:r>
              <a:rPr lang="en-GB" dirty="0" err="1"/>
              <a:t>Balla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Cambridge Univ. Press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739152" y="1418561"/>
            <a:ext cx="2793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Diagnostic Tests Toolkit. Thompson &amp; Van den </a:t>
            </a:r>
            <a:r>
              <a:rPr lang="en-GB" dirty="0" err="1"/>
              <a:t>Bruel</a:t>
            </a:r>
            <a:r>
              <a:rPr lang="en-GB" dirty="0"/>
              <a:t>. Wiley-Blackwell.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0448" y="4494411"/>
            <a:ext cx="260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Evidence base of Clinical Diagnosis. </a:t>
            </a:r>
            <a:endParaRPr lang="en-GB" dirty="0" smtClean="0"/>
          </a:p>
          <a:p>
            <a:r>
              <a:rPr lang="en-GB" dirty="0" err="1" smtClean="0"/>
              <a:t>Knottnerus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err="1"/>
              <a:t>Buntinx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Wiley-Blackwell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68810" y="1135451"/>
            <a:ext cx="2010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Evidence based Physical Diagnosis. Steven McGee. Saunders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14044" r="22220" b="3461"/>
          <a:stretch/>
        </p:blipFill>
        <p:spPr bwMode="auto">
          <a:xfrm>
            <a:off x="331807" y="2734692"/>
            <a:ext cx="1151597" cy="15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1639" y="2825071"/>
            <a:ext cx="2485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Evidence-based Diagnosis</a:t>
            </a:r>
            <a:r>
              <a:rPr lang="en-GB" dirty="0" smtClean="0"/>
              <a:t>.</a:t>
            </a:r>
          </a:p>
          <a:p>
            <a:r>
              <a:rPr lang="en-GB" dirty="0" smtClean="0"/>
              <a:t>Newman </a:t>
            </a:r>
            <a:r>
              <a:rPr lang="en-GB" dirty="0"/>
              <a:t>&amp; </a:t>
            </a:r>
            <a:r>
              <a:rPr lang="en-GB" dirty="0" smtClean="0"/>
              <a:t>Kohn</a:t>
            </a:r>
            <a:r>
              <a:rPr lang="en-GB" dirty="0"/>
              <a:t>. Cambridge </a:t>
            </a:r>
            <a:r>
              <a:rPr lang="en-GB" dirty="0" smtClean="0"/>
              <a:t>Univ. </a:t>
            </a:r>
            <a:r>
              <a:rPr lang="en-GB" dirty="0"/>
              <a:t>Press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52" y="402540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GB" sz="2700" b="1" dirty="0">
                <a:latin typeface="Garamond" pitchFamily="18" charset="0"/>
                <a:ea typeface="+mj-ea"/>
                <a:cs typeface="+mj-cs"/>
              </a:rPr>
              <a:t>Useful </a:t>
            </a:r>
            <a:r>
              <a:rPr lang="en-GB" sz="2700" b="1" dirty="0" smtClean="0">
                <a:latin typeface="Garamond" pitchFamily="18" charset="0"/>
                <a:ea typeface="+mj-ea"/>
                <a:cs typeface="+mj-cs"/>
              </a:rPr>
              <a:t>books on </a:t>
            </a:r>
            <a:r>
              <a:rPr lang="en-GB" sz="2700" b="1" dirty="0">
                <a:latin typeface="Garamond" pitchFamily="18" charset="0"/>
                <a:ea typeface="+mj-ea"/>
                <a:cs typeface="+mj-cs"/>
              </a:rPr>
              <a:t>diagnostics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548" y="986580"/>
            <a:ext cx="75609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latin typeface="Garamond" pitchFamily="18" charset="0"/>
              </a:rPr>
              <a:t>Bossuyt</a:t>
            </a:r>
            <a:r>
              <a:rPr lang="en-GB" dirty="0">
                <a:latin typeface="Garamond" pitchFamily="18" charset="0"/>
              </a:rPr>
              <a:t>. Additional patient outcomes and pathways in evaluations of testing. Med </a:t>
            </a:r>
            <a:r>
              <a:rPr lang="en-GB" dirty="0" err="1">
                <a:latin typeface="Garamond" pitchFamily="18" charset="0"/>
              </a:rPr>
              <a:t>Decis</a:t>
            </a:r>
            <a:r>
              <a:rPr lang="en-GB" dirty="0">
                <a:latin typeface="Garamond" pitchFamily="18" charset="0"/>
              </a:rPr>
              <a:t> Making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Heneghan </a:t>
            </a:r>
            <a:r>
              <a:rPr lang="en-GB" dirty="0">
                <a:latin typeface="Garamond" pitchFamily="18" charset="0"/>
              </a:rPr>
              <a:t>et al. Diagnostic strategies used in primary care. BMJ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latin typeface="Garamond" pitchFamily="18" charset="0"/>
              </a:rPr>
              <a:t>Ferrante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>
                <a:latin typeface="Garamond" pitchFamily="18" charset="0"/>
              </a:rPr>
              <a:t>di </a:t>
            </a:r>
            <a:r>
              <a:rPr lang="en-GB" dirty="0" err="1">
                <a:latin typeface="Garamond" pitchFamily="18" charset="0"/>
              </a:rPr>
              <a:t>Ruffano</a:t>
            </a:r>
            <a:r>
              <a:rPr lang="en-GB" dirty="0">
                <a:latin typeface="Garamond" pitchFamily="18" charset="0"/>
              </a:rPr>
              <a:t>. Assessing the value of diagnostic tests: a framework for designing and evaluating trials. BMJ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Mallett </a:t>
            </a:r>
            <a:r>
              <a:rPr lang="en-GB" dirty="0">
                <a:latin typeface="Garamond" pitchFamily="18" charset="0"/>
              </a:rPr>
              <a:t>et al. Interpreting diagnostic accuracy studies for patient care. BMJ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latin typeface="Garamond" pitchFamily="18" charset="0"/>
              </a:rPr>
              <a:t>Bossuyt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>
                <a:latin typeface="Garamond" pitchFamily="18" charset="0"/>
              </a:rPr>
              <a:t>et al. STARD initiative. Ann </a:t>
            </a:r>
            <a:r>
              <a:rPr lang="en-GB" dirty="0" err="1">
                <a:latin typeface="Garamond" pitchFamily="18" charset="0"/>
              </a:rPr>
              <a:t>Int</a:t>
            </a:r>
            <a:r>
              <a:rPr lang="en-GB" dirty="0">
                <a:latin typeface="Garamond" pitchFamily="18" charset="0"/>
              </a:rPr>
              <a:t> Med 2003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Lord </a:t>
            </a:r>
            <a:r>
              <a:rPr lang="en-GB" dirty="0">
                <a:latin typeface="Garamond" pitchFamily="18" charset="0"/>
              </a:rPr>
              <a:t>et al. Using </a:t>
            </a:r>
            <a:r>
              <a:rPr lang="en-GB" dirty="0" err="1">
                <a:latin typeface="Garamond" pitchFamily="18" charset="0"/>
              </a:rPr>
              <a:t>priniciples</a:t>
            </a:r>
            <a:r>
              <a:rPr lang="en-GB" dirty="0">
                <a:latin typeface="Garamond" pitchFamily="18" charset="0"/>
              </a:rPr>
              <a:t> of RCT design to guide test evaluation. Med </a:t>
            </a:r>
            <a:r>
              <a:rPr lang="en-GB" dirty="0" err="1">
                <a:latin typeface="Garamond" pitchFamily="18" charset="0"/>
              </a:rPr>
              <a:t>Decis</a:t>
            </a:r>
            <a:r>
              <a:rPr lang="en-GB" dirty="0">
                <a:latin typeface="Garamond" pitchFamily="18" charset="0"/>
              </a:rPr>
              <a:t> Making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latin typeface="Garamond" pitchFamily="18" charset="0"/>
              </a:rPr>
              <a:t>Rutjes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>
                <a:latin typeface="Garamond" pitchFamily="18" charset="0"/>
              </a:rPr>
              <a:t>et al. Evidence of bias and variation in diagnostic accuracy studies. CMAJ 2006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latin typeface="Garamond" pitchFamily="18" charset="0"/>
              </a:rPr>
              <a:t>Lijmer</a:t>
            </a:r>
            <a:r>
              <a:rPr lang="en-GB" dirty="0" smtClean="0">
                <a:latin typeface="Garamond" pitchFamily="18" charset="0"/>
              </a:rPr>
              <a:t> </a:t>
            </a:r>
            <a:r>
              <a:rPr lang="en-GB" dirty="0">
                <a:latin typeface="Garamond" pitchFamily="18" charset="0"/>
              </a:rPr>
              <a:t>et al. Proposals for phased evaluation of medical tests. Med </a:t>
            </a:r>
            <a:r>
              <a:rPr lang="en-GB" dirty="0" err="1">
                <a:latin typeface="Garamond" pitchFamily="18" charset="0"/>
              </a:rPr>
              <a:t>Decis</a:t>
            </a:r>
            <a:r>
              <a:rPr lang="en-GB" dirty="0">
                <a:latin typeface="Garamond" pitchFamily="18" charset="0"/>
              </a:rPr>
              <a:t> Making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Garamond" pitchFamily="18" charset="0"/>
              </a:rPr>
              <a:t>Whiting </a:t>
            </a:r>
            <a:r>
              <a:rPr lang="en-GB" dirty="0">
                <a:latin typeface="Garamond" pitchFamily="18" charset="0"/>
              </a:rPr>
              <a:t>et al. QUADAS-2: revised tool for quality assessment of diagnostic accuracy studies. Ann </a:t>
            </a:r>
            <a:r>
              <a:rPr lang="en-GB" dirty="0" err="1">
                <a:latin typeface="Garamond" pitchFamily="18" charset="0"/>
              </a:rPr>
              <a:t>Int</a:t>
            </a:r>
            <a:r>
              <a:rPr lang="en-GB" dirty="0">
                <a:latin typeface="Garamond" pitchFamily="18" charset="0"/>
              </a:rPr>
              <a:t> Med </a:t>
            </a:r>
            <a:r>
              <a:rPr lang="en-GB" dirty="0" smtClean="0">
                <a:latin typeface="Garamond" pitchFamily="18" charset="0"/>
              </a:rPr>
              <a:t>2011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altLang="en-US" dirty="0">
                <a:latin typeface="Garamond" pitchFamily="18" charset="0"/>
              </a:rPr>
              <a:t>Halligan S, Altman DG, Mallett S. Disadvantages of using the area under the receiver operating characteristic curve to assess imaging tests: A discussion and proposal for an alternative approach. </a:t>
            </a:r>
            <a:r>
              <a:rPr lang="en-GB" altLang="en-US" dirty="0" err="1">
                <a:latin typeface="Garamond" pitchFamily="18" charset="0"/>
              </a:rPr>
              <a:t>Eur</a:t>
            </a:r>
            <a:r>
              <a:rPr lang="en-GB" altLang="en-US" dirty="0">
                <a:latin typeface="Garamond" pitchFamily="18" charset="0"/>
              </a:rPr>
              <a:t> </a:t>
            </a:r>
            <a:r>
              <a:rPr lang="en-GB" altLang="en-US" dirty="0" err="1">
                <a:latin typeface="Garamond" pitchFamily="18" charset="0"/>
              </a:rPr>
              <a:t>Radiol</a:t>
            </a:r>
            <a:r>
              <a:rPr lang="en-GB" altLang="en-US" dirty="0">
                <a:latin typeface="Garamond" pitchFamily="18" charset="0"/>
              </a:rPr>
              <a:t>. 2015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>
              <a:latin typeface="Garamond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460" y="188595"/>
            <a:ext cx="8641080" cy="64808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3547" y="430924"/>
            <a:ext cx="8618483" cy="5598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GB" sz="2700" b="1" dirty="0">
                <a:latin typeface="Garamond" pitchFamily="18" charset="0"/>
                <a:ea typeface="+mj-ea"/>
                <a:cs typeface="+mj-cs"/>
              </a:rPr>
              <a:t>Useful journal articles on diagnostics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81847"/>
            <a:ext cx="144018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8" t="44978" r="19196" b="43375"/>
          <a:stretch>
            <a:fillRect/>
          </a:stretch>
        </p:blipFill>
        <p:spPr bwMode="auto">
          <a:xfrm>
            <a:off x="1522095" y="2639404"/>
            <a:ext cx="4975077" cy="9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44005" r="19312" b="35905"/>
          <a:stretch>
            <a:fillRect/>
          </a:stretch>
        </p:blipFill>
        <p:spPr bwMode="auto">
          <a:xfrm rot="412244">
            <a:off x="2389188" y="488950"/>
            <a:ext cx="4710112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6" t="41295" r="19107" b="40160"/>
          <a:stretch/>
        </p:blipFill>
        <p:spPr bwMode="auto">
          <a:xfrm rot="-1098118">
            <a:off x="3336634" y="3607660"/>
            <a:ext cx="3511637" cy="18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11" name="Rectangle 10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9814" r="4250" b="5000"/>
          <a:stretch/>
        </p:blipFill>
        <p:spPr bwMode="auto">
          <a:xfrm>
            <a:off x="1522095" y="518756"/>
            <a:ext cx="6359755" cy="57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6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91" r="5536" b="5135"/>
          <a:stretch/>
        </p:blipFill>
        <p:spPr bwMode="auto">
          <a:xfrm>
            <a:off x="819150" y="295275"/>
            <a:ext cx="7521756" cy="570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65324" y="6133865"/>
            <a:ext cx="42272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Wolf JA, Moreau J, </a:t>
            </a:r>
            <a:r>
              <a:rPr lang="en-GB" sz="1000" dirty="0" err="1"/>
              <a:t>Akilov</a:t>
            </a:r>
            <a:r>
              <a:rPr lang="en-GB" sz="1000" dirty="0"/>
              <a:t> O, Patton T, English JC, </a:t>
            </a:r>
            <a:r>
              <a:rPr lang="en-GB" sz="1000" dirty="0" err="1"/>
              <a:t>Ho</a:t>
            </a:r>
            <a:r>
              <a:rPr lang="en-GB" sz="1000" dirty="0"/>
              <a:t> J, Ferris LK.</a:t>
            </a:r>
          </a:p>
          <a:p>
            <a:r>
              <a:rPr lang="en-GB" sz="1000" dirty="0" smtClean="0"/>
              <a:t>Diagnostic </a:t>
            </a:r>
            <a:r>
              <a:rPr lang="en-GB" sz="1000" dirty="0"/>
              <a:t>Inaccuracy of Smartphone Applications for Melanoma Detection</a:t>
            </a:r>
            <a:r>
              <a:rPr lang="en-GB" sz="1000" dirty="0" smtClean="0"/>
              <a:t>.</a:t>
            </a:r>
            <a:r>
              <a:rPr lang="en-GB" sz="1000" dirty="0"/>
              <a:t> JAMA </a:t>
            </a:r>
            <a:r>
              <a:rPr lang="en-GB" sz="1000" dirty="0" err="1"/>
              <a:t>Dermatol</a:t>
            </a:r>
            <a:r>
              <a:rPr lang="en-GB" sz="1000" dirty="0"/>
              <a:t>. 2013 Jan 16:1-4.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1460" y="188595"/>
            <a:ext cx="8641080" cy="6513342"/>
            <a:chOff x="251460" y="188595"/>
            <a:chExt cx="8641080" cy="6513342"/>
          </a:xfrm>
        </p:grpSpPr>
        <p:sp>
          <p:nvSpPr>
            <p:cNvPr id="9" name="Rectangle 8"/>
            <p:cNvSpPr/>
            <p:nvPr/>
          </p:nvSpPr>
          <p:spPr>
            <a:xfrm>
              <a:off x="251460" y="188595"/>
              <a:ext cx="8641080" cy="648081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" y="5981847"/>
              <a:ext cx="1440180" cy="720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9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6002</TotalTime>
  <Words>3059</Words>
  <Application>Microsoft Office PowerPoint</Application>
  <PresentationFormat>On-screen Show (4:3)</PresentationFormat>
  <Paragraphs>800</Paragraphs>
  <Slides>77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Diagnostic strategies and what tests are used for</vt:lpstr>
      <vt:lpstr>How do clinicians make diagnoses?</vt:lpstr>
      <vt:lpstr>PowerPoint Presentation</vt:lpstr>
      <vt:lpstr>PowerPoint Presentation</vt:lpstr>
      <vt:lpstr>What are tests used for?</vt:lpstr>
      <vt:lpstr>PowerPoint Presentation</vt:lpstr>
      <vt:lpstr>Critical appraisal of a diagnostic accuracy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Case-control vs consecutive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Numbers</vt:lpstr>
      <vt:lpstr>PowerPoint Presentation</vt:lpstr>
      <vt:lpstr>PowerPoint Presentation</vt:lpstr>
      <vt:lpstr>PowerPoint Presentation</vt:lpstr>
      <vt:lpstr>PowerPoint Presentation</vt:lpstr>
      <vt:lpstr>Sensitivity and Specificity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Predictive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Likelihood Ratios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news story…?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apluddemann</dc:creator>
  <cp:lastModifiedBy>apluddemann</cp:lastModifiedBy>
  <cp:revision>350</cp:revision>
  <dcterms:created xsi:type="dcterms:W3CDTF">2010-10-19T09:53:09Z</dcterms:created>
  <dcterms:modified xsi:type="dcterms:W3CDTF">2015-03-25T16:29:59Z</dcterms:modified>
</cp:coreProperties>
</file>