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6"/>
  </p:notesMasterIdLst>
  <p:handoutMasterIdLst>
    <p:handoutMasterId r:id="rId117"/>
  </p:handoutMasterIdLst>
  <p:sldIdLst>
    <p:sldId id="464" r:id="rId3"/>
    <p:sldId id="467" r:id="rId4"/>
    <p:sldId id="468" r:id="rId5"/>
    <p:sldId id="366" r:id="rId6"/>
    <p:sldId id="399" r:id="rId7"/>
    <p:sldId id="403" r:id="rId8"/>
    <p:sldId id="404" r:id="rId9"/>
    <p:sldId id="349" r:id="rId10"/>
    <p:sldId id="347" r:id="rId11"/>
    <p:sldId id="345" r:id="rId12"/>
    <p:sldId id="395" r:id="rId13"/>
    <p:sldId id="465" r:id="rId14"/>
    <p:sldId id="405" r:id="rId15"/>
    <p:sldId id="367" r:id="rId16"/>
    <p:sldId id="368" r:id="rId17"/>
    <p:sldId id="369" r:id="rId18"/>
    <p:sldId id="272" r:id="rId19"/>
    <p:sldId id="273" r:id="rId20"/>
    <p:sldId id="407" r:id="rId21"/>
    <p:sldId id="326" r:id="rId22"/>
    <p:sldId id="351" r:id="rId23"/>
    <p:sldId id="294" r:id="rId24"/>
    <p:sldId id="296" r:id="rId25"/>
    <p:sldId id="276" r:id="rId26"/>
    <p:sldId id="469" r:id="rId27"/>
    <p:sldId id="470" r:id="rId28"/>
    <p:sldId id="471" r:id="rId29"/>
    <p:sldId id="472" r:id="rId30"/>
    <p:sldId id="473" r:id="rId31"/>
    <p:sldId id="474" r:id="rId32"/>
    <p:sldId id="475" r:id="rId33"/>
    <p:sldId id="476" r:id="rId34"/>
    <p:sldId id="477" r:id="rId35"/>
    <p:sldId id="480" r:id="rId36"/>
    <p:sldId id="373" r:id="rId37"/>
    <p:sldId id="372" r:id="rId38"/>
    <p:sldId id="428" r:id="rId39"/>
    <p:sldId id="416" r:id="rId40"/>
    <p:sldId id="419" r:id="rId41"/>
    <p:sldId id="478" r:id="rId42"/>
    <p:sldId id="460" r:id="rId43"/>
    <p:sldId id="479" r:id="rId44"/>
    <p:sldId id="420" r:id="rId45"/>
    <p:sldId id="421" r:id="rId46"/>
    <p:sldId id="409" r:id="rId47"/>
    <p:sldId id="461" r:id="rId48"/>
    <p:sldId id="293" r:id="rId49"/>
    <p:sldId id="430" r:id="rId50"/>
    <p:sldId id="355" r:id="rId51"/>
    <p:sldId id="411" r:id="rId52"/>
    <p:sldId id="356" r:id="rId53"/>
    <p:sldId id="357" r:id="rId54"/>
    <p:sldId id="358" r:id="rId55"/>
    <p:sldId id="359" r:id="rId56"/>
    <p:sldId id="360" r:id="rId57"/>
    <p:sldId id="462" r:id="rId58"/>
    <p:sldId id="412" r:id="rId59"/>
    <p:sldId id="362" r:id="rId60"/>
    <p:sldId id="363" r:id="rId61"/>
    <p:sldId id="379" r:id="rId62"/>
    <p:sldId id="381" r:id="rId63"/>
    <p:sldId id="453" r:id="rId64"/>
    <p:sldId id="382" r:id="rId65"/>
    <p:sldId id="410" r:id="rId66"/>
    <p:sldId id="322" r:id="rId67"/>
    <p:sldId id="435" r:id="rId68"/>
    <p:sldId id="417" r:id="rId69"/>
    <p:sldId id="454" r:id="rId70"/>
    <p:sldId id="438" r:id="rId71"/>
    <p:sldId id="431" r:id="rId72"/>
    <p:sldId id="466" r:id="rId73"/>
    <p:sldId id="463" r:id="rId74"/>
    <p:sldId id="439" r:id="rId75"/>
    <p:sldId id="440" r:id="rId76"/>
    <p:sldId id="455" r:id="rId77"/>
    <p:sldId id="441" r:id="rId78"/>
    <p:sldId id="442" r:id="rId79"/>
    <p:sldId id="413" r:id="rId80"/>
    <p:sldId id="344" r:id="rId81"/>
    <p:sldId id="269" r:id="rId82"/>
    <p:sldId id="375" r:id="rId83"/>
    <p:sldId id="376" r:id="rId84"/>
    <p:sldId id="377" r:id="rId85"/>
    <p:sldId id="378" r:id="rId86"/>
    <p:sldId id="436" r:id="rId87"/>
    <p:sldId id="443" r:id="rId88"/>
    <p:sldId id="444" r:id="rId89"/>
    <p:sldId id="445" r:id="rId90"/>
    <p:sldId id="446" r:id="rId91"/>
    <p:sldId id="447" r:id="rId92"/>
    <p:sldId id="448" r:id="rId93"/>
    <p:sldId id="415" r:id="rId94"/>
    <p:sldId id="383" r:id="rId95"/>
    <p:sldId id="384" r:id="rId96"/>
    <p:sldId id="385" r:id="rId97"/>
    <p:sldId id="386" r:id="rId98"/>
    <p:sldId id="387" r:id="rId99"/>
    <p:sldId id="388" r:id="rId100"/>
    <p:sldId id="390" r:id="rId101"/>
    <p:sldId id="481" r:id="rId102"/>
    <p:sldId id="391" r:id="rId103"/>
    <p:sldId id="308" r:id="rId104"/>
    <p:sldId id="282" r:id="rId105"/>
    <p:sldId id="321" r:id="rId106"/>
    <p:sldId id="450" r:id="rId107"/>
    <p:sldId id="449" r:id="rId108"/>
    <p:sldId id="452" r:id="rId109"/>
    <p:sldId id="451" r:id="rId110"/>
    <p:sldId id="292" r:id="rId111"/>
    <p:sldId id="482" r:id="rId112"/>
    <p:sldId id="316" r:id="rId113"/>
    <p:sldId id="483" r:id="rId114"/>
    <p:sldId id="484" r:id="rId115"/>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00FF"/>
    <a:srgbClr val="0066FF"/>
    <a:srgbClr val="FAF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20" y="-324"/>
      </p:cViewPr>
      <p:guideLst>
        <p:guide orient="horz" pos="2160"/>
        <p:guide pos="2880"/>
      </p:guideLst>
    </p:cSldViewPr>
  </p:slideViewPr>
  <p:notesTextViewPr>
    <p:cViewPr>
      <p:scale>
        <a:sx n="100" d="100"/>
        <a:sy n="100" d="100"/>
      </p:scale>
      <p:origin x="0" y="0"/>
    </p:cViewPr>
  </p:notesTextViewPr>
  <p:gridSpacing cx="360045" cy="36004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handoutMaster" Target="handoutMasters/handout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9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3270" y="0"/>
            <a:ext cx="2887913" cy="496888"/>
          </a:xfrm>
          <a:prstGeom prst="rect">
            <a:avLst/>
          </a:prstGeom>
        </p:spPr>
        <p:txBody>
          <a:bodyPr vert="horz" lIns="91440" tIns="45720" rIns="91440" bIns="45720" rtlCol="0"/>
          <a:lstStyle>
            <a:lvl1pPr algn="r">
              <a:defRPr sz="1200"/>
            </a:lvl1pPr>
          </a:lstStyle>
          <a:p>
            <a:fld id="{AAEAB4BD-C14F-4145-9B97-48B5EC9E8A55}" type="datetimeFigureOut">
              <a:rPr lang="en-GB" smtClean="0"/>
              <a:pPr/>
              <a:t>11/09/2015</a:t>
            </a:fld>
            <a:endParaRPr lang="en-GB"/>
          </a:p>
        </p:txBody>
      </p:sp>
      <p:sp>
        <p:nvSpPr>
          <p:cNvPr id="4" name="Footer Placeholder 3"/>
          <p:cNvSpPr>
            <a:spLocks noGrp="1"/>
          </p:cNvSpPr>
          <p:nvPr>
            <p:ph type="ftr" sz="quarter" idx="2"/>
          </p:nvPr>
        </p:nvSpPr>
        <p:spPr>
          <a:xfrm>
            <a:off x="0" y="9428164"/>
            <a:ext cx="2887913"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3270" y="9428164"/>
            <a:ext cx="2887913" cy="496887"/>
          </a:xfrm>
          <a:prstGeom prst="rect">
            <a:avLst/>
          </a:prstGeom>
        </p:spPr>
        <p:txBody>
          <a:bodyPr vert="horz" lIns="91440" tIns="45720" rIns="91440" bIns="45720" rtlCol="0" anchor="b"/>
          <a:lstStyle>
            <a:lvl1pPr algn="r">
              <a:defRPr sz="1200"/>
            </a:lvl1pPr>
          </a:lstStyle>
          <a:p>
            <a:fld id="{BE35D3A4-3EA3-403C-BDE0-5819D9536A52}" type="slidenum">
              <a:rPr lang="en-GB" smtClean="0"/>
              <a:pPr/>
              <a:t>‹#›</a:t>
            </a:fld>
            <a:endParaRPr lang="en-GB"/>
          </a:p>
        </p:txBody>
      </p:sp>
    </p:spTree>
    <p:extLst>
      <p:ext uri="{BB962C8B-B14F-4D97-AF65-F5344CB8AC3E}">
        <p14:creationId xmlns:p14="http://schemas.microsoft.com/office/powerpoint/2010/main" val="4146367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7186"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1" y="0"/>
            <a:ext cx="2887186" cy="496332"/>
          </a:xfrm>
          <a:prstGeom prst="rect">
            <a:avLst/>
          </a:prstGeom>
        </p:spPr>
        <p:txBody>
          <a:bodyPr vert="horz" lIns="91440" tIns="45720" rIns="91440" bIns="45720" rtlCol="0"/>
          <a:lstStyle>
            <a:lvl1pPr algn="r">
              <a:defRPr sz="1200"/>
            </a:lvl1pPr>
          </a:lstStyle>
          <a:p>
            <a:fld id="{5107150B-068E-4D55-83B4-E183602D2DE8}" type="datetimeFigureOut">
              <a:rPr lang="en-GB" smtClean="0"/>
              <a:pPr/>
              <a:t>11/09/2015</a:t>
            </a:fld>
            <a:endParaRPr lang="en-GB"/>
          </a:p>
        </p:txBody>
      </p:sp>
      <p:sp>
        <p:nvSpPr>
          <p:cNvPr id="4" name="Slide Image Placeholder 3"/>
          <p:cNvSpPr>
            <a:spLocks noGrp="1" noRot="1" noChangeAspect="1"/>
          </p:cNvSpPr>
          <p:nvPr>
            <p:ph type="sldImg" idx="2"/>
          </p:nvPr>
        </p:nvSpPr>
        <p:spPr>
          <a:xfrm>
            <a:off x="850900" y="744538"/>
            <a:ext cx="4960938"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15154"/>
            <a:ext cx="533019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3"/>
            <a:ext cx="2887186"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1" y="9428583"/>
            <a:ext cx="2887186" cy="496332"/>
          </a:xfrm>
          <a:prstGeom prst="rect">
            <a:avLst/>
          </a:prstGeom>
        </p:spPr>
        <p:txBody>
          <a:bodyPr vert="horz" lIns="91440" tIns="45720" rIns="91440" bIns="45720" rtlCol="0" anchor="b"/>
          <a:lstStyle>
            <a:lvl1pPr algn="r">
              <a:defRPr sz="1200"/>
            </a:lvl1pPr>
          </a:lstStyle>
          <a:p>
            <a:fld id="{E21CE35F-4205-46EF-B04D-7BEB27B89BDC}" type="slidenum">
              <a:rPr lang="en-GB" smtClean="0"/>
              <a:pPr/>
              <a:t>‹#›</a:t>
            </a:fld>
            <a:endParaRPr lang="en-GB"/>
          </a:p>
        </p:txBody>
      </p:sp>
    </p:spTree>
    <p:extLst>
      <p:ext uri="{BB962C8B-B14F-4D97-AF65-F5344CB8AC3E}">
        <p14:creationId xmlns:p14="http://schemas.microsoft.com/office/powerpoint/2010/main" val="317226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22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23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24</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Warthog hyena vulture marabou stork</a:t>
            </a:r>
            <a:r>
              <a:rPr lang="en-GB" baseline="0" dirty="0" smtClean="0"/>
              <a:t> wildebeest</a:t>
            </a:r>
            <a:endParaRPr lang="en-GB" dirty="0"/>
          </a:p>
        </p:txBody>
      </p:sp>
      <p:sp>
        <p:nvSpPr>
          <p:cNvPr id="4" name="Slide Number Placeholder 3"/>
          <p:cNvSpPr>
            <a:spLocks noGrp="1"/>
          </p:cNvSpPr>
          <p:nvPr>
            <p:ph type="sldNum" sz="quarter" idx="10"/>
          </p:nvPr>
        </p:nvSpPr>
        <p:spPr/>
        <p:txBody>
          <a:bodyPr/>
          <a:lstStyle/>
          <a:p>
            <a:fld id="{E21CE35F-4205-46EF-B04D-7BEB27B89BDC}" type="slidenum">
              <a:rPr lang="en-GB" smtClean="0"/>
              <a:pPr/>
              <a:t>25</a:t>
            </a:fld>
            <a:endParaRPr lang="en-GB"/>
          </a:p>
        </p:txBody>
      </p:sp>
    </p:spTree>
    <p:extLst>
      <p:ext uri="{BB962C8B-B14F-4D97-AF65-F5344CB8AC3E}">
        <p14:creationId xmlns:p14="http://schemas.microsoft.com/office/powerpoint/2010/main" val="666601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26</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examples of concrete imagery??</a:t>
            </a:r>
            <a:endParaRPr lang="en-US" dirty="0"/>
          </a:p>
        </p:txBody>
      </p:sp>
      <p:sp>
        <p:nvSpPr>
          <p:cNvPr id="4" name="Slide Number Placeholder 3"/>
          <p:cNvSpPr>
            <a:spLocks noGrp="1"/>
          </p:cNvSpPr>
          <p:nvPr>
            <p:ph type="sldNum" sz="quarter" idx="10"/>
          </p:nvPr>
        </p:nvSpPr>
        <p:spPr/>
        <p:txBody>
          <a:bodyPr/>
          <a:lstStyle/>
          <a:p>
            <a:fld id="{AE2F78F8-4579-5448-A9A9-B7FD1D8E181C}" type="slidenum">
              <a:rPr lang="en-US" smtClean="0"/>
              <a:pPr/>
              <a:t>27</a:t>
            </a:fld>
            <a:endParaRPr lang="en-US"/>
          </a:p>
        </p:txBody>
      </p:sp>
    </p:spTree>
    <p:extLst>
      <p:ext uri="{BB962C8B-B14F-4D97-AF65-F5344CB8AC3E}">
        <p14:creationId xmlns:p14="http://schemas.microsoft.com/office/powerpoint/2010/main" val="4289826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28</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29</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30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31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 is diagnosis important,</a:t>
            </a:r>
            <a:r>
              <a:rPr lang="en-GB" baseline="0" dirty="0" smtClean="0"/>
              <a:t> how does it fit in EBHC</a:t>
            </a:r>
            <a:endParaRPr lang="en-GB" dirty="0"/>
          </a:p>
        </p:txBody>
      </p:sp>
      <p:sp>
        <p:nvSpPr>
          <p:cNvPr id="4" name="Slide Number Placeholder 3"/>
          <p:cNvSpPr>
            <a:spLocks noGrp="1"/>
          </p:cNvSpPr>
          <p:nvPr>
            <p:ph type="sldNum" sz="quarter" idx="10"/>
          </p:nvPr>
        </p:nvSpPr>
        <p:spPr/>
        <p:txBody>
          <a:bodyPr/>
          <a:lstStyle/>
          <a:p>
            <a:fld id="{E21CE35F-4205-46EF-B04D-7BEB27B89BDC}" type="slidenum">
              <a:rPr lang="en-GB" smtClean="0"/>
              <a:pPr/>
              <a:t>4</a:t>
            </a:fld>
            <a:endParaRPr lang="en-GB"/>
          </a:p>
        </p:txBody>
      </p:sp>
    </p:spTree>
    <p:extLst>
      <p:ext uri="{BB962C8B-B14F-4D97-AF65-F5344CB8AC3E}">
        <p14:creationId xmlns:p14="http://schemas.microsoft.com/office/powerpoint/2010/main" val="3371455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32</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33</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35</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38</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39</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examples of concrete imagery??</a:t>
            </a:r>
            <a:endParaRPr lang="en-US" dirty="0"/>
          </a:p>
        </p:txBody>
      </p:sp>
      <p:sp>
        <p:nvSpPr>
          <p:cNvPr id="4" name="Slide Number Placeholder 3"/>
          <p:cNvSpPr>
            <a:spLocks noGrp="1"/>
          </p:cNvSpPr>
          <p:nvPr>
            <p:ph type="sldNum" sz="quarter" idx="10"/>
          </p:nvPr>
        </p:nvSpPr>
        <p:spPr/>
        <p:txBody>
          <a:bodyPr/>
          <a:lstStyle/>
          <a:p>
            <a:fld id="{AE2F78F8-4579-5448-A9A9-B7FD1D8E181C}" type="slidenum">
              <a:rPr lang="en-US" smtClean="0"/>
              <a:pPr/>
              <a:t>41</a:t>
            </a:fld>
            <a:endParaRPr lang="en-US"/>
          </a:p>
        </p:txBody>
      </p:sp>
    </p:spTree>
    <p:extLst>
      <p:ext uri="{BB962C8B-B14F-4D97-AF65-F5344CB8AC3E}">
        <p14:creationId xmlns:p14="http://schemas.microsoft.com/office/powerpoint/2010/main" val="4289826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43</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A2D0DCE-DB33-4A27-BD31-D316439A613E}" type="slidenum">
              <a:rPr lang="en-GB" smtClean="0"/>
              <a:pPr eaLnBrk="1" fontAlgn="base" hangingPunct="1">
                <a:spcBef>
                  <a:spcPct val="0"/>
                </a:spcBef>
                <a:spcAft>
                  <a:spcPct val="0"/>
                </a:spcAft>
              </a:pPr>
              <a:t>44</a:t>
            </a:fld>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CBA9641-C325-4513-9C05-13F5550D19A5}" type="slidenum">
              <a:rPr lang="en-GB" altLang="en-US" smtClean="0"/>
              <a:pPr eaLnBrk="1" fontAlgn="base" hangingPunct="1">
                <a:spcBef>
                  <a:spcPct val="0"/>
                </a:spcBef>
                <a:spcAft>
                  <a:spcPct val="0"/>
                </a:spcAft>
              </a:pPr>
              <a:t>46</a:t>
            </a:fld>
            <a:endParaRPr lang="en-GB"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21CE35F-4205-46EF-B04D-7BEB27B89BDC}" type="slidenum">
              <a:rPr lang="en-GB" smtClean="0"/>
              <a:pPr/>
              <a:t>47</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5</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A2D0DCE-DB33-4A27-BD31-D316439A613E}" type="slidenum">
              <a:rPr lang="en-GB" smtClean="0"/>
              <a:pPr eaLnBrk="1" fontAlgn="base" hangingPunct="1">
                <a:spcBef>
                  <a:spcPct val="0"/>
                </a:spcBef>
                <a:spcAft>
                  <a:spcPct val="0"/>
                </a:spcAft>
              </a:pPr>
              <a:t>48</a:t>
            </a:fld>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DE75C8A-7172-4647-B28F-8B5F4681A6BE}" type="slidenum">
              <a:rPr lang="en-GB" smtClean="0"/>
              <a:pPr eaLnBrk="1" fontAlgn="base" hangingPunct="1">
                <a:spcBef>
                  <a:spcPct val="0"/>
                </a:spcBef>
                <a:spcAft>
                  <a:spcPct val="0"/>
                </a:spcAft>
              </a:pPr>
              <a:t>49</a:t>
            </a:fld>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30C997AC-E2D9-4A0D-B7FB-AEABD8D8EB5C}" type="slidenum">
              <a:rPr lang="en-GB" smtClean="0"/>
              <a:pPr eaLnBrk="1" fontAlgn="base" hangingPunct="1">
                <a:spcBef>
                  <a:spcPct val="0"/>
                </a:spcBef>
                <a:spcAft>
                  <a:spcPct val="0"/>
                </a:spcAft>
              </a:pPr>
              <a:t>51</a:t>
            </a:fld>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028BE639-19CD-45FA-8641-144E21097873}" type="slidenum">
              <a:rPr lang="en-GB" smtClean="0"/>
              <a:pPr eaLnBrk="1" fontAlgn="base" hangingPunct="1">
                <a:spcBef>
                  <a:spcPct val="0"/>
                </a:spcBef>
                <a:spcAft>
                  <a:spcPct val="0"/>
                </a:spcAft>
              </a:pPr>
              <a:t>52</a:t>
            </a:fld>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7932A012-EE1D-429A-A61E-44BC41549D0D}" type="slidenum">
              <a:rPr lang="en-GB" smtClean="0"/>
              <a:pPr eaLnBrk="1" fontAlgn="base" hangingPunct="1">
                <a:spcBef>
                  <a:spcPct val="0"/>
                </a:spcBef>
                <a:spcAft>
                  <a:spcPct val="0"/>
                </a:spcAft>
              </a:pPr>
              <a:t>53</a:t>
            </a:fld>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1EC6133-CD40-45A0-8C1E-8EC4BE727276}" type="slidenum">
              <a:rPr lang="en-GB" smtClean="0"/>
              <a:pPr eaLnBrk="1" fontAlgn="base" hangingPunct="1">
                <a:spcBef>
                  <a:spcPct val="0"/>
                </a:spcBef>
                <a:spcAft>
                  <a:spcPct val="0"/>
                </a:spcAft>
              </a:pPr>
              <a:t>54</a:t>
            </a:fld>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3587C0A-4DA5-46B6-841A-33CFDD2998BF}" type="slidenum">
              <a:rPr lang="en-GB" smtClean="0"/>
              <a:pPr eaLnBrk="1" fontAlgn="base" hangingPunct="1">
                <a:spcBef>
                  <a:spcPct val="0"/>
                </a:spcBef>
                <a:spcAft>
                  <a:spcPct val="0"/>
                </a:spcAft>
              </a:pPr>
              <a:t>55</a:t>
            </a:fld>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2989FF03-26C4-4D37-BCF9-6691B59E4D5D}" type="slidenum">
              <a:rPr lang="en-GB" smtClean="0"/>
              <a:pPr eaLnBrk="1" fontAlgn="base" hangingPunct="1">
                <a:spcBef>
                  <a:spcPct val="0"/>
                </a:spcBef>
                <a:spcAft>
                  <a:spcPct val="0"/>
                </a:spcAft>
              </a:pPr>
              <a:t>58</a:t>
            </a:fld>
            <a:endParaRPr lang="en-GB"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208E3E34-E7B2-48BA-83CD-4A3D0061BD89}" type="slidenum">
              <a:rPr lang="en-GB" smtClean="0"/>
              <a:pPr eaLnBrk="1" fontAlgn="base" hangingPunct="1">
                <a:spcBef>
                  <a:spcPct val="0"/>
                </a:spcBef>
                <a:spcAft>
                  <a:spcPct val="0"/>
                </a:spcAft>
              </a:pPr>
              <a:t>59</a:t>
            </a:fld>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1081C5D-0526-4039-8DEA-0C22F79F92D3}" type="slidenum">
              <a:rPr lang="en-GB" smtClean="0"/>
              <a:pPr eaLnBrk="1" fontAlgn="base" hangingPunct="1">
                <a:spcBef>
                  <a:spcPct val="0"/>
                </a:spcBef>
                <a:spcAft>
                  <a:spcPct val="0"/>
                </a:spcAft>
              </a:pPr>
              <a:t>60</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Groups of 3, 10min, populate a timetable for</a:t>
            </a:r>
            <a:r>
              <a:rPr lang="en-GB" baseline="0" dirty="0" smtClean="0"/>
              <a:t> diagnostics module. What kind of things would you cover?</a:t>
            </a:r>
            <a:endParaRPr lang="en-GB" dirty="0"/>
          </a:p>
        </p:txBody>
      </p:sp>
      <p:sp>
        <p:nvSpPr>
          <p:cNvPr id="4" name="Slide Number Placeholder 3"/>
          <p:cNvSpPr>
            <a:spLocks noGrp="1"/>
          </p:cNvSpPr>
          <p:nvPr>
            <p:ph type="sldNum" sz="quarter" idx="10"/>
          </p:nvPr>
        </p:nvSpPr>
        <p:spPr/>
        <p:txBody>
          <a:bodyPr/>
          <a:lstStyle/>
          <a:p>
            <a:fld id="{E21CE35F-4205-46EF-B04D-7BEB27B89BDC}" type="slidenum">
              <a:rPr lang="en-GB" smtClean="0"/>
              <a:pPr/>
              <a:t>11</a:t>
            </a:fld>
            <a:endParaRPr lang="en-GB"/>
          </a:p>
        </p:txBody>
      </p:sp>
    </p:spTree>
    <p:extLst>
      <p:ext uri="{BB962C8B-B14F-4D97-AF65-F5344CB8AC3E}">
        <p14:creationId xmlns:p14="http://schemas.microsoft.com/office/powerpoint/2010/main" val="1167450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9C52398D-124B-44AD-88A2-D92C27F3A0B4}" type="slidenum">
              <a:rPr lang="en-GB" smtClean="0"/>
              <a:pPr eaLnBrk="1" fontAlgn="base" hangingPunct="1">
                <a:spcBef>
                  <a:spcPct val="0"/>
                </a:spcBef>
                <a:spcAft>
                  <a:spcPct val="0"/>
                </a:spcAft>
              </a:pPr>
              <a:t>61</a:t>
            </a:fld>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62</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5CB7F69C-5E9A-4FE9-B34B-83FE19114B51}" type="slidenum">
              <a:rPr lang="en-GB" smtClean="0"/>
              <a:pPr eaLnBrk="1" fontAlgn="base" hangingPunct="1">
                <a:spcBef>
                  <a:spcPct val="0"/>
                </a:spcBef>
                <a:spcAft>
                  <a:spcPct val="0"/>
                </a:spcAft>
              </a:pPr>
              <a:t>63</a:t>
            </a:fld>
            <a:endParaRPr lang="en-GB"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65</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21CE35F-4205-46EF-B04D-7BEB27B89BDC}" type="slidenum">
              <a:rPr lang="en-GB" smtClean="0"/>
              <a:pPr/>
              <a:t>67</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DE75C8A-7172-4647-B28F-8B5F4681A6BE}" type="slidenum">
              <a:rPr lang="en-GB" smtClean="0"/>
              <a:pPr eaLnBrk="1" fontAlgn="base" hangingPunct="1">
                <a:spcBef>
                  <a:spcPct val="0"/>
                </a:spcBef>
                <a:spcAft>
                  <a:spcPct val="0"/>
                </a:spcAft>
              </a:pPr>
              <a:t>68</a:t>
            </a:fld>
            <a:endParaRPr lang="en-GB"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028BE639-19CD-45FA-8641-144E21097873}" type="slidenum">
              <a:rPr lang="en-GB" smtClean="0"/>
              <a:pPr eaLnBrk="1" fontAlgn="base" hangingPunct="1">
                <a:spcBef>
                  <a:spcPct val="0"/>
                </a:spcBef>
                <a:spcAft>
                  <a:spcPct val="0"/>
                </a:spcAft>
              </a:pPr>
              <a:t>69</a:t>
            </a:fld>
            <a:endParaRPr lang="en-GB"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1EC6133-CD40-45A0-8C1E-8EC4BE727276}" type="slidenum">
              <a:rPr lang="en-GB" smtClean="0"/>
              <a:pPr eaLnBrk="1" fontAlgn="base" hangingPunct="1">
                <a:spcBef>
                  <a:spcPct val="0"/>
                </a:spcBef>
                <a:spcAft>
                  <a:spcPct val="0"/>
                </a:spcAft>
              </a:pPr>
              <a:t>70</a:t>
            </a:fld>
            <a:endParaRPr lang="en-GB"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3587C0A-4DA5-46B6-841A-33CFDD2998BF}" type="slidenum">
              <a:rPr lang="en-GB" smtClean="0"/>
              <a:pPr eaLnBrk="1" fontAlgn="base" hangingPunct="1">
                <a:spcBef>
                  <a:spcPct val="0"/>
                </a:spcBef>
                <a:spcAft>
                  <a:spcPct val="0"/>
                </a:spcAft>
              </a:pPr>
              <a:t>71</a:t>
            </a:fld>
            <a:endParaRPr lang="en-GB"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1081C5D-0526-4039-8DEA-0C22F79F92D3}" type="slidenum">
              <a:rPr lang="en-GB" smtClean="0"/>
              <a:pPr eaLnBrk="1" fontAlgn="base" hangingPunct="1">
                <a:spcBef>
                  <a:spcPct val="0"/>
                </a:spcBef>
                <a:spcAft>
                  <a:spcPct val="0"/>
                </a:spcAft>
              </a:pPr>
              <a:t>73</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15</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9C52398D-124B-44AD-88A2-D92C27F3A0B4}" type="slidenum">
              <a:rPr lang="en-GB" smtClean="0"/>
              <a:pPr eaLnBrk="1" fontAlgn="base" hangingPunct="1">
                <a:spcBef>
                  <a:spcPct val="0"/>
                </a:spcBef>
                <a:spcAft>
                  <a:spcPct val="0"/>
                </a:spcAft>
              </a:pPr>
              <a:t>74</a:t>
            </a:fld>
            <a:endParaRPr lang="en-GB"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75</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5CB7F69C-5E9A-4FE9-B34B-83FE19114B51}" type="slidenum">
              <a:rPr lang="en-GB" smtClean="0"/>
              <a:pPr eaLnBrk="1" fontAlgn="base" hangingPunct="1">
                <a:spcBef>
                  <a:spcPct val="0"/>
                </a:spcBef>
                <a:spcAft>
                  <a:spcPct val="0"/>
                </a:spcAft>
              </a:pPr>
              <a:t>76</a:t>
            </a:fld>
            <a:endParaRPr lang="en-GB"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79</a:t>
            </a:fld>
            <a:endParaRPr lang="en-GB"/>
          </a:p>
        </p:txBody>
      </p:sp>
    </p:spTree>
    <p:extLst>
      <p:ext uri="{BB962C8B-B14F-4D97-AF65-F5344CB8AC3E}">
        <p14:creationId xmlns:p14="http://schemas.microsoft.com/office/powerpoint/2010/main" val="20272114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21CE35F-4205-46EF-B04D-7BEB27B89BDC}" type="slidenum">
              <a:rPr lang="en-GB" smtClean="0"/>
              <a:pPr/>
              <a:t>80</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4A8943D-9B80-4714-AFC0-F89BF3F17462}" type="slidenum">
              <a:rPr lang="en-GB" smtClean="0"/>
              <a:pPr eaLnBrk="1" fontAlgn="base" hangingPunct="1">
                <a:spcBef>
                  <a:spcPct val="0"/>
                </a:spcBef>
                <a:spcAft>
                  <a:spcPct val="0"/>
                </a:spcAft>
              </a:pPr>
              <a:t>81</a:t>
            </a:fld>
            <a:endParaRPr lang="en-GB"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94E4C81-143F-42D3-B69C-9220E10E3C7F}" type="slidenum">
              <a:rPr lang="en-GB" smtClean="0"/>
              <a:pPr eaLnBrk="1" fontAlgn="base" hangingPunct="1">
                <a:spcBef>
                  <a:spcPct val="0"/>
                </a:spcBef>
                <a:spcAft>
                  <a:spcPct val="0"/>
                </a:spcAft>
              </a:pPr>
              <a:t>82</a:t>
            </a:fld>
            <a:endParaRPr lang="en-GB"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C8AFB24A-2DB8-482F-8294-E48B9BCAAF47}" type="slidenum">
              <a:rPr lang="en-GB" smtClean="0"/>
              <a:pPr eaLnBrk="1" fontAlgn="base" hangingPunct="1">
                <a:spcBef>
                  <a:spcPct val="0"/>
                </a:spcBef>
                <a:spcAft>
                  <a:spcPct val="0"/>
                </a:spcAft>
              </a:pPr>
              <a:t>83</a:t>
            </a:fld>
            <a:endParaRPr lang="en-GB"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5211BC9-9ADF-4416-9E52-CECC58FBDE41}" type="slidenum">
              <a:rPr lang="en-GB" smtClean="0"/>
              <a:pPr eaLnBrk="1" fontAlgn="base" hangingPunct="1">
                <a:spcBef>
                  <a:spcPct val="0"/>
                </a:spcBef>
                <a:spcAft>
                  <a:spcPct val="0"/>
                </a:spcAft>
              </a:pPr>
              <a:t>84</a:t>
            </a:fld>
            <a:endParaRPr lang="en-GB"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86</a:t>
            </a:fld>
            <a:endParaRPr lang="en-GB"/>
          </a:p>
        </p:txBody>
      </p:sp>
    </p:spTree>
    <p:extLst>
      <p:ext uri="{BB962C8B-B14F-4D97-AF65-F5344CB8AC3E}">
        <p14:creationId xmlns:p14="http://schemas.microsoft.com/office/powerpoint/2010/main" val="202721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60855" y="993291"/>
            <a:ext cx="3939671" cy="3402882"/>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16558" y="4725182"/>
            <a:ext cx="4635066" cy="3775757"/>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Fig 2 Strategies used by general practitioners in making an initial diagnosis. Bars indicate means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21CE35F-4205-46EF-B04D-7BEB27B89BDC}" type="slidenum">
              <a:rPr lang="en-GB" smtClean="0"/>
              <a:pPr/>
              <a:t>87</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4A8943D-9B80-4714-AFC0-F89BF3F17462}" type="slidenum">
              <a:rPr lang="en-GB" smtClean="0"/>
              <a:pPr eaLnBrk="1" fontAlgn="base" hangingPunct="1">
                <a:spcBef>
                  <a:spcPct val="0"/>
                </a:spcBef>
                <a:spcAft>
                  <a:spcPct val="0"/>
                </a:spcAft>
              </a:pPr>
              <a:t>88</a:t>
            </a:fld>
            <a:endParaRPr lang="en-GB"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94E4C81-143F-42D3-B69C-9220E10E3C7F}" type="slidenum">
              <a:rPr lang="en-GB" smtClean="0"/>
              <a:pPr eaLnBrk="1" fontAlgn="base" hangingPunct="1">
                <a:spcBef>
                  <a:spcPct val="0"/>
                </a:spcBef>
                <a:spcAft>
                  <a:spcPct val="0"/>
                </a:spcAft>
              </a:pPr>
              <a:t>89</a:t>
            </a:fld>
            <a:endParaRPr lang="en-GB"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C8AFB24A-2DB8-482F-8294-E48B9BCAAF47}" type="slidenum">
              <a:rPr lang="en-GB" smtClean="0"/>
              <a:pPr eaLnBrk="1" fontAlgn="base" hangingPunct="1">
                <a:spcBef>
                  <a:spcPct val="0"/>
                </a:spcBef>
                <a:spcAft>
                  <a:spcPct val="0"/>
                </a:spcAft>
              </a:pPr>
              <a:t>90</a:t>
            </a:fld>
            <a:endParaRPr lang="en-GB"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5211BC9-9ADF-4416-9E52-CECC58FBDE41}" type="slidenum">
              <a:rPr lang="en-GB" smtClean="0"/>
              <a:pPr eaLnBrk="1" fontAlgn="base" hangingPunct="1">
                <a:spcBef>
                  <a:spcPct val="0"/>
                </a:spcBef>
                <a:spcAft>
                  <a:spcPct val="0"/>
                </a:spcAft>
              </a:pPr>
              <a:t>91</a:t>
            </a:fld>
            <a:endParaRPr lang="en-GB"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D728FCD-7A89-42A9-A2BF-B3369A9E81D1}" type="slidenum">
              <a:rPr lang="en-GB" smtClean="0"/>
              <a:pPr eaLnBrk="1" fontAlgn="base" hangingPunct="1">
                <a:spcBef>
                  <a:spcPct val="0"/>
                </a:spcBef>
                <a:spcAft>
                  <a:spcPct val="0"/>
                </a:spcAft>
              </a:pPr>
              <a:t>93</a:t>
            </a:fld>
            <a:endParaRPr lang="en-GB"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9AE8CFB7-A6D2-412A-9B92-8B2D8E8C683A}" type="slidenum">
              <a:rPr lang="en-GB" smtClean="0"/>
              <a:pPr eaLnBrk="1" fontAlgn="base" hangingPunct="1">
                <a:spcBef>
                  <a:spcPct val="0"/>
                </a:spcBef>
                <a:spcAft>
                  <a:spcPct val="0"/>
                </a:spcAft>
              </a:pPr>
              <a:t>94</a:t>
            </a:fld>
            <a:endParaRPr lang="en-GB"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945969E0-8374-4FCF-9ABF-0D20448AC2F0}" type="slidenum">
              <a:rPr lang="en-GB" smtClean="0"/>
              <a:pPr eaLnBrk="1" fontAlgn="base" hangingPunct="1">
                <a:spcBef>
                  <a:spcPct val="0"/>
                </a:spcBef>
                <a:spcAft>
                  <a:spcPct val="0"/>
                </a:spcAft>
              </a:pPr>
              <a:t>95</a:t>
            </a:fld>
            <a:endParaRPr lang="en-GB"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3B8DE58A-78CD-4186-9EBF-2DE718A49749}" type="slidenum">
              <a:rPr lang="en-GB" smtClean="0"/>
              <a:pPr eaLnBrk="1" fontAlgn="base" hangingPunct="1">
                <a:spcBef>
                  <a:spcPct val="0"/>
                </a:spcBef>
                <a:spcAft>
                  <a:spcPct val="0"/>
                </a:spcAft>
              </a:pPr>
              <a:t>96</a:t>
            </a:fld>
            <a:endParaRPr lang="en-GB"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08928122-8F07-4245-AE76-E8CC68656A34}" type="slidenum">
              <a:rPr lang="en-GB" smtClean="0"/>
              <a:pPr eaLnBrk="1" fontAlgn="base" hangingPunct="1">
                <a:spcBef>
                  <a:spcPct val="0"/>
                </a:spcBef>
                <a:spcAft>
                  <a:spcPct val="0"/>
                </a:spcAft>
              </a:pPr>
              <a:t>97</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17</a:t>
            </a:fld>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314AD180-A629-4872-9EE8-80408D8B01A5}" type="slidenum">
              <a:rPr lang="en-GB" smtClean="0"/>
              <a:pPr eaLnBrk="1" fontAlgn="base" hangingPunct="1">
                <a:spcBef>
                  <a:spcPct val="0"/>
                </a:spcBef>
                <a:spcAft>
                  <a:spcPct val="0"/>
                </a:spcAft>
              </a:pPr>
              <a:t>98</a:t>
            </a:fld>
            <a:endParaRPr lang="en-GB"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7084F586-B858-4B0C-AE52-A449F24C6E7E}" type="slidenum">
              <a:rPr lang="en-GB" smtClean="0"/>
              <a:pPr eaLnBrk="1" fontAlgn="base" hangingPunct="1">
                <a:spcBef>
                  <a:spcPct val="0"/>
                </a:spcBef>
                <a:spcAft>
                  <a:spcPct val="0"/>
                </a:spcAft>
              </a:pPr>
              <a:t>101</a:t>
            </a:fld>
            <a:endParaRPr lang="en-GB"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102</a:t>
            </a:fld>
            <a:endParaRPr lang="en-GB"/>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103</a:t>
            </a:fld>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104</a:t>
            </a:fld>
            <a:endParaRPr lang="en-GB"/>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D728FCD-7A89-42A9-A2BF-B3369A9E81D1}" type="slidenum">
              <a:rPr lang="en-GB" smtClean="0"/>
              <a:pPr eaLnBrk="1" fontAlgn="base" hangingPunct="1">
                <a:spcBef>
                  <a:spcPct val="0"/>
                </a:spcBef>
                <a:spcAft>
                  <a:spcPct val="0"/>
                </a:spcAft>
              </a:pPr>
              <a:t>106</a:t>
            </a:fld>
            <a:endParaRPr lang="en-GB"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107</a:t>
            </a:fld>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108</a:t>
            </a:fld>
            <a:endParaRPr lang="en-GB"/>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109</a:t>
            </a:fld>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111</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18</a:t>
            </a:fld>
            <a:endParaRPr lang="en-GB"/>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64555D8-F29B-422D-85B0-0B4D2DE1A070}" type="slidenum">
              <a:rPr lang="en-GB" altLang="en-US" smtClean="0"/>
              <a:pPr eaLnBrk="1" fontAlgn="base" hangingPunct="1">
                <a:spcBef>
                  <a:spcPct val="0"/>
                </a:spcBef>
                <a:spcAft>
                  <a:spcPct val="0"/>
                </a:spcAft>
              </a:pPr>
              <a:t>113</a:t>
            </a:fld>
            <a:endParaRPr lang="en-GB"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21CE35F-4205-46EF-B04D-7BEB27B89BDC}" type="slidenum">
              <a:rPr lang="en-GB" smtClean="0"/>
              <a:pPr/>
              <a:t>20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24036F-5F89-4C4D-89A3-C967A8069973}"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F0092E-E745-4ACA-9ED8-5162C70D986F}"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AC6CFA-85E9-4E2C-A80E-CB54B4089E1C}"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EDE19F-7B57-4409-9E38-EDA8FA4892A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C6CFA-85E9-4E2C-A80E-CB54B4089E1C}" type="datetimeFigureOut">
              <a:rPr lang="en-GB" smtClean="0"/>
              <a:pPr/>
              <a:t>11/09/2015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DE19F-7B57-4409-9E38-EDA8FA4892A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4036F-5F89-4C4D-89A3-C967A8069973}" type="datetimeFigureOut">
              <a:rPr lang="en-GB" smtClean="0"/>
              <a:pPr/>
              <a:t>11/09/2015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0092E-E745-4ACA-9ED8-5162C70D986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2.png"/></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8.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1460" y="188595"/>
            <a:ext cx="8641080" cy="648081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24236" y="1988820"/>
            <a:ext cx="7753021" cy="2277547"/>
          </a:xfrm>
          <a:prstGeom prst="rect">
            <a:avLst/>
          </a:prstGeom>
          <a:noFill/>
        </p:spPr>
        <p:txBody>
          <a:bodyPr wrap="none" rtlCol="0">
            <a:spAutoFit/>
          </a:bodyPr>
          <a:lstStyle/>
          <a:p>
            <a:pPr algn="ctr"/>
            <a:r>
              <a:rPr lang="en-GB" sz="4000" b="1" dirty="0" smtClean="0"/>
              <a:t>Teaching Tips for Diagnostic Studies</a:t>
            </a:r>
          </a:p>
          <a:p>
            <a:pPr algn="ctr"/>
            <a:endParaRPr lang="en-GB" dirty="0" smtClean="0"/>
          </a:p>
          <a:p>
            <a:pPr algn="ctr"/>
            <a:r>
              <a:rPr lang="en-GB" sz="2400" b="1" i="1" dirty="0" smtClean="0"/>
              <a:t>Dr. Annette </a:t>
            </a:r>
            <a:r>
              <a:rPr lang="en-GB" sz="2400" b="1" i="1" dirty="0" err="1" smtClean="0"/>
              <a:t>Plüddemann</a:t>
            </a:r>
            <a:endParaRPr lang="en-GB" sz="2400" b="1" i="1" dirty="0" smtClean="0"/>
          </a:p>
          <a:p>
            <a:pPr algn="ctr"/>
            <a:endParaRPr lang="en-GB" sz="2400" i="1" dirty="0" smtClean="0"/>
          </a:p>
          <a:p>
            <a:pPr algn="ctr"/>
            <a:r>
              <a:rPr lang="en-GB" i="1" dirty="0" smtClean="0"/>
              <a:t>Nuffield Department of Primary Care Health Sciences</a:t>
            </a:r>
          </a:p>
          <a:p>
            <a:pPr algn="ctr"/>
            <a:r>
              <a:rPr lang="en-GB" i="1" dirty="0" smtClean="0"/>
              <a:t>Centre for Evidence-Based Medicine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2033169" y="4869180"/>
            <a:ext cx="902099" cy="90209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395" y="4885095"/>
            <a:ext cx="3571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084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352" t="22585" r="6265" b="23083"/>
          <a:stretch/>
        </p:blipFill>
        <p:spPr bwMode="auto">
          <a:xfrm>
            <a:off x="0" y="1140564"/>
            <a:ext cx="8747067" cy="470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554" t="31926" r="9696"/>
          <a:stretch/>
        </p:blipFill>
        <p:spPr bwMode="auto">
          <a:xfrm rot="20319342">
            <a:off x="1484888" y="787078"/>
            <a:ext cx="6190325" cy="499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252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77" t="6022" r="54807" b="3082"/>
          <a:stretch/>
        </p:blipFill>
        <p:spPr bwMode="auto">
          <a:xfrm>
            <a:off x="251460" y="656303"/>
            <a:ext cx="6120765" cy="577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336326" y="908685"/>
            <a:ext cx="8027669" cy="4342069"/>
            <a:chOff x="336326" y="908685"/>
            <a:chExt cx="8027669" cy="4342069"/>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290" t="23047" r="65000" b="43763"/>
            <a:stretch/>
          </p:blipFill>
          <p:spPr bwMode="auto">
            <a:xfrm>
              <a:off x="336326" y="908685"/>
              <a:ext cx="8027669" cy="434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1748044" y="3001617"/>
              <a:ext cx="1631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04" t="5037" r="54217" b="3768"/>
          <a:stretch/>
        </p:blipFill>
        <p:spPr bwMode="auto">
          <a:xfrm>
            <a:off x="404839" y="119270"/>
            <a:ext cx="7890641" cy="6311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2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888" y="852488"/>
            <a:ext cx="39481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1"/>
          <p:cNvSpPr>
            <a:spLocks noChangeArrowheads="1"/>
          </p:cNvSpPr>
          <p:nvPr/>
        </p:nvSpPr>
        <p:spPr bwMode="auto">
          <a:xfrm>
            <a:off x="5341938" y="5195888"/>
            <a:ext cx="1135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200"/>
              <a:t>www.xkcd.com</a:t>
            </a:r>
          </a:p>
        </p:txBody>
      </p:sp>
      <p:sp>
        <p:nvSpPr>
          <p:cNvPr id="11" name="Rectangle 10"/>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5181957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09696" y="1916113"/>
            <a:ext cx="3889375" cy="528637"/>
          </a:xfrm>
          <a:prstGeom prst="rect">
            <a:avLst/>
          </a:prstGeom>
          <a:solidFill>
            <a:schemeClr val="accent3">
              <a:lumMod val="60000"/>
              <a:lumOff val="40000"/>
            </a:schemeClr>
          </a:solidFill>
          <a:ln>
            <a:solidFill>
              <a:schemeClr val="accent3">
                <a:lumMod val="75000"/>
              </a:schemeClr>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GB" sz="2800" dirty="0">
                <a:latin typeface="Garamond" pitchFamily="18" charset="0"/>
              </a:rPr>
              <a:t>Are the results valid?</a:t>
            </a:r>
          </a:p>
        </p:txBody>
      </p:sp>
      <p:sp>
        <p:nvSpPr>
          <p:cNvPr id="6" name="Text Box 5"/>
          <p:cNvSpPr txBox="1">
            <a:spLocks noChangeArrowheads="1"/>
          </p:cNvSpPr>
          <p:nvPr/>
        </p:nvSpPr>
        <p:spPr bwMode="auto">
          <a:xfrm>
            <a:off x="409696" y="3378556"/>
            <a:ext cx="3889375" cy="528637"/>
          </a:xfrm>
          <a:prstGeom prst="rect">
            <a:avLst/>
          </a:prstGeom>
          <a:solidFill>
            <a:schemeClr val="accent6">
              <a:lumMod val="60000"/>
              <a:lumOff val="40000"/>
            </a:schemeClr>
          </a:solidFill>
          <a:ln>
            <a:solidFill>
              <a:schemeClr val="accent6">
                <a:lumMod val="75000"/>
              </a:schemeClr>
            </a:solidFill>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pPr>
            <a:r>
              <a:rPr lang="en-GB" sz="2800">
                <a:latin typeface="Garamond" pitchFamily="18" charset="0"/>
              </a:rPr>
              <a:t>What are the results?</a:t>
            </a:r>
          </a:p>
        </p:txBody>
      </p:sp>
      <p:sp>
        <p:nvSpPr>
          <p:cNvPr id="7" name="Text Box 6"/>
          <p:cNvSpPr txBox="1">
            <a:spLocks noChangeArrowheads="1"/>
          </p:cNvSpPr>
          <p:nvPr/>
        </p:nvSpPr>
        <p:spPr bwMode="auto">
          <a:xfrm>
            <a:off x="409696" y="4769562"/>
            <a:ext cx="3889375" cy="955675"/>
          </a:xfrm>
          <a:prstGeom prst="rect">
            <a:avLst/>
          </a:prstGeom>
          <a:solidFill>
            <a:schemeClr val="accent2">
              <a:lumMod val="60000"/>
              <a:lumOff val="40000"/>
            </a:schemeClr>
          </a:solidFill>
          <a:ln w="28575">
            <a:solidFill>
              <a:schemeClr val="accent2">
                <a:lumMod val="75000"/>
              </a:schemeClr>
            </a:solid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en-GB" sz="2800" dirty="0">
                <a:latin typeface="Garamond" pitchFamily="18" charset="0"/>
              </a:rPr>
              <a:t>Will they help me look after my patients?</a:t>
            </a:r>
          </a:p>
        </p:txBody>
      </p:sp>
      <p:sp>
        <p:nvSpPr>
          <p:cNvPr id="8" name="Line 7"/>
          <p:cNvSpPr>
            <a:spLocks noChangeShapeType="1"/>
          </p:cNvSpPr>
          <p:nvPr/>
        </p:nvSpPr>
        <p:spPr bwMode="auto">
          <a:xfrm>
            <a:off x="2354383" y="2479853"/>
            <a:ext cx="0" cy="863600"/>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9" name="Line 8"/>
          <p:cNvSpPr>
            <a:spLocks noChangeShapeType="1"/>
          </p:cNvSpPr>
          <p:nvPr/>
        </p:nvSpPr>
        <p:spPr bwMode="auto">
          <a:xfrm>
            <a:off x="2354383" y="3942296"/>
            <a:ext cx="0" cy="792163"/>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10" name="Text Box 9"/>
          <p:cNvSpPr txBox="1">
            <a:spLocks noChangeArrowheads="1"/>
          </p:cNvSpPr>
          <p:nvPr/>
        </p:nvSpPr>
        <p:spPr bwMode="auto">
          <a:xfrm>
            <a:off x="4427538" y="1125538"/>
            <a:ext cx="4355515" cy="1938992"/>
          </a:xfrm>
          <a:prstGeom prst="rect">
            <a:avLst/>
          </a:prstGeom>
          <a:solidFill>
            <a:schemeClr val="accent3">
              <a:lumMod val="20000"/>
              <a:lumOff val="80000"/>
            </a:schemeClr>
          </a:solidFill>
          <a:ln w="9525">
            <a:solidFill>
              <a:schemeClr val="accent3">
                <a:lumMod val="75000"/>
              </a:schemeClr>
            </a:solidFill>
            <a:miter lim="800000"/>
            <a:headEnd/>
            <a:tailEnd/>
          </a:ln>
        </p:spPr>
        <p:txBody>
          <a:bodyPr wrap="square">
            <a:spAutoFit/>
          </a:bodyPr>
          <a:lstStyle/>
          <a:p>
            <a:pPr>
              <a:spcBef>
                <a:spcPct val="50000"/>
              </a:spcBef>
              <a:buFontTx/>
              <a:buChar char="•"/>
            </a:pPr>
            <a:r>
              <a:rPr lang="en-GB" sz="2000">
                <a:latin typeface="Garamond" pitchFamily="18" charset="0"/>
              </a:rPr>
              <a:t>Appropriate spectrum of patients?</a:t>
            </a:r>
          </a:p>
          <a:p>
            <a:pPr>
              <a:spcBef>
                <a:spcPct val="50000"/>
              </a:spcBef>
              <a:buFontTx/>
              <a:buChar char="•"/>
            </a:pPr>
            <a:r>
              <a:rPr lang="en-GB" sz="2000">
                <a:latin typeface="Garamond" pitchFamily="18" charset="0"/>
              </a:rPr>
              <a:t>Does everyone get the gold standard?</a:t>
            </a:r>
          </a:p>
          <a:p>
            <a:pPr>
              <a:spcBef>
                <a:spcPct val="50000"/>
              </a:spcBef>
              <a:buFontTx/>
              <a:buChar char="•"/>
            </a:pPr>
            <a:r>
              <a:rPr lang="en-GB" sz="2000">
                <a:latin typeface="Garamond" pitchFamily="18" charset="0"/>
              </a:rPr>
              <a:t>Is there an independent, blind or objective comparison with the gold standard?</a:t>
            </a:r>
          </a:p>
        </p:txBody>
      </p:sp>
      <p:sp>
        <p:nvSpPr>
          <p:cNvPr id="14"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Appraising diagnostic tests</a:t>
            </a:r>
          </a:p>
        </p:txBody>
      </p:sp>
      <p:sp>
        <p:nvSpPr>
          <p:cNvPr id="15" name="Text Box 10"/>
          <p:cNvSpPr txBox="1">
            <a:spLocks noChangeArrowheads="1"/>
          </p:cNvSpPr>
          <p:nvPr/>
        </p:nvSpPr>
        <p:spPr bwMode="auto">
          <a:xfrm>
            <a:off x="4434747" y="3334269"/>
            <a:ext cx="4336273" cy="1323439"/>
          </a:xfrm>
          <a:prstGeom prst="rect">
            <a:avLst/>
          </a:prstGeom>
          <a:solidFill>
            <a:schemeClr val="accent6">
              <a:lumMod val="20000"/>
              <a:lumOff val="80000"/>
            </a:schemeClr>
          </a:solidFill>
          <a:ln w="9525">
            <a:solidFill>
              <a:srgbClr val="FF9900"/>
            </a:solidFill>
            <a:miter lim="800000"/>
            <a:headEnd/>
            <a:tailEnd/>
          </a:ln>
        </p:spPr>
        <p:txBody>
          <a:bodyPr wrap="square">
            <a:spAutoFit/>
          </a:bodyPr>
          <a:lstStyle/>
          <a:p>
            <a:pPr>
              <a:spcBef>
                <a:spcPct val="50000"/>
              </a:spcBef>
              <a:buFontTx/>
              <a:buChar char="•"/>
            </a:pPr>
            <a:r>
              <a:rPr lang="en-GB" sz="2000" dirty="0">
                <a:latin typeface="Garamond" pitchFamily="18" charset="0"/>
              </a:rPr>
              <a:t>Sensitivity, specificity</a:t>
            </a:r>
          </a:p>
          <a:p>
            <a:pPr>
              <a:spcBef>
                <a:spcPct val="50000"/>
              </a:spcBef>
              <a:buFontTx/>
              <a:buChar char="•"/>
            </a:pPr>
            <a:r>
              <a:rPr lang="en-GB" sz="2000" dirty="0">
                <a:latin typeface="Garamond" pitchFamily="18" charset="0"/>
              </a:rPr>
              <a:t>Likelihood </a:t>
            </a:r>
            <a:r>
              <a:rPr lang="en-GB" sz="2000" dirty="0" smtClean="0">
                <a:latin typeface="Garamond" pitchFamily="18" charset="0"/>
              </a:rPr>
              <a:t>ratios</a:t>
            </a:r>
          </a:p>
          <a:p>
            <a:pPr>
              <a:spcBef>
                <a:spcPct val="50000"/>
              </a:spcBef>
              <a:buFontTx/>
              <a:buChar char="•"/>
            </a:pPr>
            <a:r>
              <a:rPr lang="en-GB" sz="2000" dirty="0" smtClean="0">
                <a:latin typeface="Garamond" pitchFamily="18" charset="0"/>
              </a:rPr>
              <a:t>Positive and Negative Predictive Values </a:t>
            </a:r>
            <a:endParaRPr lang="en-GB" sz="2000" dirty="0">
              <a:latin typeface="Garamond" pitchFamily="18" charset="0"/>
            </a:endParaRPr>
          </a:p>
        </p:txBody>
      </p:sp>
      <p:sp>
        <p:nvSpPr>
          <p:cNvPr id="16" name="Text Box 11"/>
          <p:cNvSpPr txBox="1">
            <a:spLocks noChangeArrowheads="1"/>
          </p:cNvSpPr>
          <p:nvPr/>
        </p:nvSpPr>
        <p:spPr bwMode="auto">
          <a:xfrm>
            <a:off x="4450398" y="4765358"/>
            <a:ext cx="4319587" cy="1200329"/>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a:buFontTx/>
              <a:buChar char="•"/>
            </a:pPr>
            <a:r>
              <a:rPr lang="en-GB" sz="1800" b="0">
                <a:latin typeface="Garamond" pitchFamily="18" charset="0"/>
              </a:rPr>
              <a:t>Can I do the test in my setting?</a:t>
            </a:r>
          </a:p>
          <a:p>
            <a:pPr>
              <a:buFontTx/>
              <a:buChar char="•"/>
            </a:pPr>
            <a:r>
              <a:rPr lang="en-GB" sz="1800" b="0">
                <a:latin typeface="Garamond" pitchFamily="18" charset="0"/>
              </a:rPr>
              <a:t>Do results apply to the mix of patients I see?</a:t>
            </a:r>
          </a:p>
          <a:p>
            <a:pPr>
              <a:buFontTx/>
              <a:buChar char="•"/>
            </a:pPr>
            <a:r>
              <a:rPr lang="en-GB" sz="1800" b="0">
                <a:latin typeface="Garamond" pitchFamily="18" charset="0"/>
              </a:rPr>
              <a:t>Will the result change my management?</a:t>
            </a:r>
          </a:p>
          <a:p>
            <a:pPr>
              <a:buFontTx/>
              <a:buChar char="•"/>
            </a:pPr>
            <a:r>
              <a:rPr lang="en-GB" sz="1800" b="0">
                <a:latin typeface="Garamond" pitchFamily="18" charset="0"/>
              </a:rPr>
              <a:t>Costs to patient/health service?</a:t>
            </a:r>
          </a:p>
        </p:txBody>
      </p:sp>
      <p:sp>
        <p:nvSpPr>
          <p:cNvPr id="17" name="Rectangle 1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300038" y="1457643"/>
            <a:ext cx="8815387" cy="422433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Reproducibility of the test and interpretation in my setting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Do results apply to the mix of patients I see?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Will the results change my management?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Impact on outcomes that are important to patients?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Where does the test fit into the diagnostic strategy?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Costs to patient/health service?</a:t>
            </a:r>
          </a:p>
        </p:txBody>
      </p:sp>
      <p:sp>
        <p:nvSpPr>
          <p:cNvPr id="12"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rPr>
              <a:t>Will the test apply in my setting?</a:t>
            </a:r>
            <a:endParaRPr lang="en-GB" sz="3600" b="1" dirty="0" smtClean="0">
              <a:latin typeface="Garamond" pitchFamily="18" charset="0"/>
              <a:ea typeface="+mj-ea"/>
              <a:cs typeface="+mj-cs"/>
            </a:endParaRP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468442" y="1268730"/>
            <a:ext cx="3889375" cy="528637"/>
          </a:xfrm>
          <a:prstGeom prst="rect">
            <a:avLst/>
          </a:prstGeom>
          <a:solidFill>
            <a:schemeClr val="accent3">
              <a:lumMod val="60000"/>
              <a:lumOff val="40000"/>
            </a:schemeClr>
          </a:solidFill>
          <a:ln>
            <a:solidFill>
              <a:schemeClr val="accent3">
                <a:lumMod val="75000"/>
              </a:schemeClr>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GB" sz="2800" dirty="0">
                <a:latin typeface="Garamond" pitchFamily="18" charset="0"/>
              </a:rPr>
              <a:t>Are the results valid?</a:t>
            </a:r>
          </a:p>
        </p:txBody>
      </p:sp>
      <p:sp>
        <p:nvSpPr>
          <p:cNvPr id="3" name="Text Box 5"/>
          <p:cNvSpPr txBox="1">
            <a:spLocks noChangeArrowheads="1"/>
          </p:cNvSpPr>
          <p:nvPr/>
        </p:nvSpPr>
        <p:spPr bwMode="auto">
          <a:xfrm>
            <a:off x="2468442" y="2731173"/>
            <a:ext cx="3889375" cy="528637"/>
          </a:xfrm>
          <a:prstGeom prst="rect">
            <a:avLst/>
          </a:prstGeom>
          <a:solidFill>
            <a:schemeClr val="accent6">
              <a:lumMod val="60000"/>
              <a:lumOff val="40000"/>
            </a:schemeClr>
          </a:solidFill>
          <a:ln>
            <a:solidFill>
              <a:schemeClr val="accent6">
                <a:lumMod val="75000"/>
              </a:schemeClr>
            </a:solidFill>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pPr>
            <a:r>
              <a:rPr lang="en-GB" sz="2800">
                <a:latin typeface="Garamond" pitchFamily="18" charset="0"/>
              </a:rPr>
              <a:t>What are the results?</a:t>
            </a:r>
          </a:p>
        </p:txBody>
      </p:sp>
      <p:sp>
        <p:nvSpPr>
          <p:cNvPr id="4" name="Text Box 6"/>
          <p:cNvSpPr txBox="1">
            <a:spLocks noChangeArrowheads="1"/>
          </p:cNvSpPr>
          <p:nvPr/>
        </p:nvSpPr>
        <p:spPr bwMode="auto">
          <a:xfrm>
            <a:off x="2468442" y="4122179"/>
            <a:ext cx="3889375" cy="955675"/>
          </a:xfrm>
          <a:prstGeom prst="rect">
            <a:avLst/>
          </a:prstGeom>
          <a:solidFill>
            <a:schemeClr val="accent2">
              <a:lumMod val="60000"/>
              <a:lumOff val="40000"/>
            </a:schemeClr>
          </a:solidFill>
          <a:ln w="28575">
            <a:solidFill>
              <a:schemeClr val="accent2">
                <a:lumMod val="75000"/>
              </a:schemeClr>
            </a:solid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en-GB" sz="2800" dirty="0">
                <a:latin typeface="Garamond" pitchFamily="18" charset="0"/>
              </a:rPr>
              <a:t>Will they help me look after my patients?</a:t>
            </a:r>
          </a:p>
        </p:txBody>
      </p:sp>
      <p:sp>
        <p:nvSpPr>
          <p:cNvPr id="5" name="Line 7"/>
          <p:cNvSpPr>
            <a:spLocks noChangeShapeType="1"/>
          </p:cNvSpPr>
          <p:nvPr/>
        </p:nvSpPr>
        <p:spPr bwMode="auto">
          <a:xfrm>
            <a:off x="4413129" y="1832470"/>
            <a:ext cx="0" cy="863600"/>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6" name="Line 8"/>
          <p:cNvSpPr>
            <a:spLocks noChangeShapeType="1"/>
          </p:cNvSpPr>
          <p:nvPr/>
        </p:nvSpPr>
        <p:spPr bwMode="auto">
          <a:xfrm>
            <a:off x="4413129" y="3294913"/>
            <a:ext cx="0" cy="792163"/>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10"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7500"/>
          </a:bodyPr>
          <a:lstStyle/>
          <a:p>
            <a:pPr lvl="0" algn="ctr">
              <a:spcBef>
                <a:spcPct val="0"/>
              </a:spcBef>
            </a:pPr>
            <a:r>
              <a:rPr lang="en-GB" sz="2700" b="1" dirty="0" smtClean="0">
                <a:latin typeface="Garamond" pitchFamily="18" charset="0"/>
                <a:ea typeface="+mj-ea"/>
                <a:cs typeface="+mj-cs"/>
              </a:rPr>
              <a:t>What is the ONE thing I need to remember from today?</a:t>
            </a:r>
          </a:p>
        </p:txBody>
      </p:sp>
      <p:sp>
        <p:nvSpPr>
          <p:cNvPr id="11" name="TextBox 10"/>
          <p:cNvSpPr txBox="1"/>
          <p:nvPr/>
        </p:nvSpPr>
        <p:spPr>
          <a:xfrm>
            <a:off x="1048251" y="5159442"/>
            <a:ext cx="6984332" cy="954107"/>
          </a:xfrm>
          <a:prstGeom prst="rect">
            <a:avLst/>
          </a:prstGeom>
          <a:noFill/>
        </p:spPr>
        <p:txBody>
          <a:bodyPr wrap="square" rtlCol="0">
            <a:spAutoFit/>
          </a:bodyPr>
          <a:lstStyle/>
          <a:p>
            <a:pPr algn="ctr"/>
            <a:r>
              <a:rPr lang="en-GB" sz="2800" b="1" dirty="0" smtClean="0">
                <a:latin typeface="Garamond" pitchFamily="18" charset="0"/>
              </a:rPr>
              <a:t>Don’t believe everything you </a:t>
            </a:r>
            <a:r>
              <a:rPr lang="en-GB" sz="2800" b="1" smtClean="0">
                <a:latin typeface="Garamond" pitchFamily="18" charset="0"/>
              </a:rPr>
              <a:t>are told, </a:t>
            </a:r>
          </a:p>
          <a:p>
            <a:pPr algn="ctr"/>
            <a:r>
              <a:rPr lang="en-GB" sz="2800" b="1" smtClean="0">
                <a:latin typeface="Garamond" pitchFamily="18" charset="0"/>
              </a:rPr>
              <a:t>Ask </a:t>
            </a:r>
            <a:r>
              <a:rPr lang="en-GB" sz="2800" b="1" dirty="0" smtClean="0">
                <a:latin typeface="Garamond" pitchFamily="18" charset="0"/>
              </a:rPr>
              <a:t>for the Evidence!</a:t>
            </a:r>
            <a:endParaRPr lang="en-GB" sz="2800" b="1" dirty="0">
              <a:latin typeface="Garamond" pitchFamily="18" charset="0"/>
            </a:endParaRPr>
          </a:p>
        </p:txBody>
      </p:sp>
      <p:sp>
        <p:nvSpPr>
          <p:cNvPr id="12" name="Rectangle 11"/>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40" y="1338683"/>
            <a:ext cx="2219522" cy="322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7649" y="2908782"/>
            <a:ext cx="2460097" cy="523220"/>
          </a:xfrm>
          <a:prstGeom prst="rect">
            <a:avLst/>
          </a:prstGeom>
          <a:noFill/>
        </p:spPr>
        <p:txBody>
          <a:bodyPr wrap="none" rtlCol="0">
            <a:spAutoFit/>
          </a:bodyPr>
          <a:lstStyle/>
          <a:p>
            <a:r>
              <a:rPr lang="en-GB" sz="2800" dirty="0" smtClean="0">
                <a:latin typeface="Garamond" pitchFamily="18" charset="0"/>
              </a:rPr>
              <a:t>Teaching tips….</a:t>
            </a:r>
            <a:endParaRPr lang="en-GB" sz="2800" dirty="0">
              <a:latin typeface="Garamond" pitchFamily="18" charset="0"/>
            </a:endParaRP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163907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t="14063" r="69438" b="32912"/>
          <a:stretch>
            <a:fillRect/>
          </a:stretch>
        </p:blipFill>
        <p:spPr bwMode="auto">
          <a:xfrm>
            <a:off x="250825" y="188913"/>
            <a:ext cx="7453313"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84325" y="5340350"/>
            <a:ext cx="5989638" cy="584200"/>
          </a:xfrm>
          <a:prstGeom prst="rect">
            <a:avLst/>
          </a:prstGeom>
          <a:solidFill>
            <a:schemeClr val="accent6">
              <a:lumMod val="40000"/>
              <a:lumOff val="60000"/>
            </a:schemeClr>
          </a:solidFill>
        </p:spPr>
        <p:txBody>
          <a:bodyPr>
            <a:spAutoFit/>
          </a:bodyPr>
          <a:lstStyle/>
          <a:p>
            <a:pPr fontAlgn="auto">
              <a:spcBef>
                <a:spcPts val="0"/>
              </a:spcBef>
              <a:spcAft>
                <a:spcPts val="0"/>
              </a:spcAft>
              <a:defRPr/>
            </a:pPr>
            <a:r>
              <a:rPr lang="en-GB" sz="1600" dirty="0">
                <a:latin typeface="+mn-lt"/>
              </a:rPr>
              <a:t>The researchers detected autism with over 90% accuracy, the Journal of Neuroscience reports. </a:t>
            </a:r>
          </a:p>
        </p:txBody>
      </p:sp>
      <p:sp>
        <p:nvSpPr>
          <p:cNvPr id="7" name="Cloud Callout 6"/>
          <p:cNvSpPr/>
          <p:nvPr/>
        </p:nvSpPr>
        <p:spPr>
          <a:xfrm>
            <a:off x="2133863" y="1628775"/>
            <a:ext cx="43620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Bring it back to the beginning, reinforce…</a:t>
            </a:r>
            <a:endParaRPr lang="en-GB" sz="2400" dirty="0"/>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55569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300038" y="1457643"/>
            <a:ext cx="8815387" cy="422433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Reproducibility of the test and interpretation in my setting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Do results apply to the mix of patients I see?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Will the results change my management?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Impact on outcomes that are important to patients?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Where does the test fit into the diagnostic strategy?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Costs to patient/health service?</a:t>
            </a:r>
          </a:p>
        </p:txBody>
      </p:sp>
      <p:sp>
        <p:nvSpPr>
          <p:cNvPr id="12"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rPr>
              <a:t>Will the test apply in my setting?</a:t>
            </a:r>
            <a:endParaRPr lang="en-GB" sz="3600" b="1" dirty="0" smtClean="0">
              <a:latin typeface="Garamond" pitchFamily="18" charset="0"/>
              <a:ea typeface="+mj-ea"/>
              <a:cs typeface="+mj-cs"/>
            </a:endParaRPr>
          </a:p>
        </p:txBody>
      </p:sp>
      <p:sp>
        <p:nvSpPr>
          <p:cNvPr id="7" name="Cloud Callout 6"/>
          <p:cNvSpPr/>
          <p:nvPr/>
        </p:nvSpPr>
        <p:spPr>
          <a:xfrm>
            <a:off x="2133863" y="1628775"/>
            <a:ext cx="43620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There is more to diagnostics than accuracy!</a:t>
            </a:r>
            <a:endParaRPr lang="en-GB" sz="2400" dirty="0"/>
          </a:p>
        </p:txBody>
      </p:sp>
      <p:sp>
        <p:nvSpPr>
          <p:cNvPr id="8" name="Rectangle 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01525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468442" y="1268730"/>
            <a:ext cx="3889375" cy="528637"/>
          </a:xfrm>
          <a:prstGeom prst="rect">
            <a:avLst/>
          </a:prstGeom>
          <a:solidFill>
            <a:schemeClr val="accent3">
              <a:lumMod val="60000"/>
              <a:lumOff val="40000"/>
            </a:schemeClr>
          </a:solidFill>
          <a:ln>
            <a:solidFill>
              <a:schemeClr val="accent3">
                <a:lumMod val="75000"/>
              </a:schemeClr>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GB" sz="2800" dirty="0">
                <a:latin typeface="Garamond" pitchFamily="18" charset="0"/>
              </a:rPr>
              <a:t>Are the results valid?</a:t>
            </a:r>
          </a:p>
        </p:txBody>
      </p:sp>
      <p:sp>
        <p:nvSpPr>
          <p:cNvPr id="3" name="Text Box 5"/>
          <p:cNvSpPr txBox="1">
            <a:spLocks noChangeArrowheads="1"/>
          </p:cNvSpPr>
          <p:nvPr/>
        </p:nvSpPr>
        <p:spPr bwMode="auto">
          <a:xfrm>
            <a:off x="2468442" y="2731173"/>
            <a:ext cx="3889375" cy="528637"/>
          </a:xfrm>
          <a:prstGeom prst="rect">
            <a:avLst/>
          </a:prstGeom>
          <a:solidFill>
            <a:schemeClr val="accent6">
              <a:lumMod val="60000"/>
              <a:lumOff val="40000"/>
            </a:schemeClr>
          </a:solidFill>
          <a:ln>
            <a:solidFill>
              <a:schemeClr val="accent6">
                <a:lumMod val="75000"/>
              </a:schemeClr>
            </a:solidFill>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pPr>
            <a:r>
              <a:rPr lang="en-GB" sz="2800">
                <a:latin typeface="Garamond" pitchFamily="18" charset="0"/>
              </a:rPr>
              <a:t>What are the results?</a:t>
            </a:r>
          </a:p>
        </p:txBody>
      </p:sp>
      <p:sp>
        <p:nvSpPr>
          <p:cNvPr id="4" name="Text Box 6"/>
          <p:cNvSpPr txBox="1">
            <a:spLocks noChangeArrowheads="1"/>
          </p:cNvSpPr>
          <p:nvPr/>
        </p:nvSpPr>
        <p:spPr bwMode="auto">
          <a:xfrm>
            <a:off x="2468442" y="4122179"/>
            <a:ext cx="3889375" cy="955675"/>
          </a:xfrm>
          <a:prstGeom prst="rect">
            <a:avLst/>
          </a:prstGeom>
          <a:solidFill>
            <a:schemeClr val="accent2">
              <a:lumMod val="60000"/>
              <a:lumOff val="40000"/>
            </a:schemeClr>
          </a:solidFill>
          <a:ln w="28575">
            <a:solidFill>
              <a:schemeClr val="accent2">
                <a:lumMod val="75000"/>
              </a:schemeClr>
            </a:solid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en-GB" sz="2800" dirty="0">
                <a:latin typeface="Garamond" pitchFamily="18" charset="0"/>
              </a:rPr>
              <a:t>Will they help me look after my patients?</a:t>
            </a:r>
          </a:p>
        </p:txBody>
      </p:sp>
      <p:sp>
        <p:nvSpPr>
          <p:cNvPr id="5" name="Line 7"/>
          <p:cNvSpPr>
            <a:spLocks noChangeShapeType="1"/>
          </p:cNvSpPr>
          <p:nvPr/>
        </p:nvSpPr>
        <p:spPr bwMode="auto">
          <a:xfrm>
            <a:off x="4413129" y="1832470"/>
            <a:ext cx="0" cy="863600"/>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6" name="Line 8"/>
          <p:cNvSpPr>
            <a:spLocks noChangeShapeType="1"/>
          </p:cNvSpPr>
          <p:nvPr/>
        </p:nvSpPr>
        <p:spPr bwMode="auto">
          <a:xfrm>
            <a:off x="4413129" y="3294913"/>
            <a:ext cx="0" cy="792163"/>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10"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7500"/>
          </a:bodyPr>
          <a:lstStyle/>
          <a:p>
            <a:pPr lvl="0" algn="ctr">
              <a:spcBef>
                <a:spcPct val="0"/>
              </a:spcBef>
            </a:pPr>
            <a:r>
              <a:rPr lang="en-GB" sz="2700" b="1" dirty="0" smtClean="0">
                <a:latin typeface="Garamond" pitchFamily="18" charset="0"/>
                <a:ea typeface="+mj-ea"/>
                <a:cs typeface="+mj-cs"/>
              </a:rPr>
              <a:t>What is the ONE thing I need to remember from today?</a:t>
            </a:r>
          </a:p>
        </p:txBody>
      </p:sp>
      <p:sp>
        <p:nvSpPr>
          <p:cNvPr id="11" name="TextBox 10"/>
          <p:cNvSpPr txBox="1"/>
          <p:nvPr/>
        </p:nvSpPr>
        <p:spPr>
          <a:xfrm>
            <a:off x="1048251" y="5159442"/>
            <a:ext cx="6984332" cy="954107"/>
          </a:xfrm>
          <a:prstGeom prst="rect">
            <a:avLst/>
          </a:prstGeom>
          <a:noFill/>
        </p:spPr>
        <p:txBody>
          <a:bodyPr wrap="square" rtlCol="0">
            <a:spAutoFit/>
          </a:bodyPr>
          <a:lstStyle/>
          <a:p>
            <a:pPr algn="ctr"/>
            <a:r>
              <a:rPr lang="en-GB" sz="2800" b="1" dirty="0" smtClean="0">
                <a:latin typeface="Garamond" pitchFamily="18" charset="0"/>
              </a:rPr>
              <a:t>Don’t believe everything you </a:t>
            </a:r>
            <a:r>
              <a:rPr lang="en-GB" sz="2800" b="1" smtClean="0">
                <a:latin typeface="Garamond" pitchFamily="18" charset="0"/>
              </a:rPr>
              <a:t>are told, </a:t>
            </a:r>
          </a:p>
          <a:p>
            <a:pPr algn="ctr"/>
            <a:r>
              <a:rPr lang="en-GB" sz="2800" b="1" smtClean="0">
                <a:latin typeface="Garamond" pitchFamily="18" charset="0"/>
              </a:rPr>
              <a:t>Ask </a:t>
            </a:r>
            <a:r>
              <a:rPr lang="en-GB" sz="2800" b="1" dirty="0" smtClean="0">
                <a:latin typeface="Garamond" pitchFamily="18" charset="0"/>
              </a:rPr>
              <a:t>for the Evidence!</a:t>
            </a:r>
            <a:endParaRPr lang="en-GB" sz="2800" b="1" dirty="0">
              <a:latin typeface="Garamond" pitchFamily="18" charset="0"/>
            </a:endParaRPr>
          </a:p>
        </p:txBody>
      </p:sp>
      <p:sp>
        <p:nvSpPr>
          <p:cNvPr id="12" name="Cloud Callout 11"/>
          <p:cNvSpPr/>
          <p:nvPr/>
        </p:nvSpPr>
        <p:spPr>
          <a:xfrm>
            <a:off x="2133863" y="1628775"/>
            <a:ext cx="43620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Take home message!</a:t>
            </a:r>
            <a:endParaRPr lang="en-GB" sz="2400" dirty="0"/>
          </a:p>
        </p:txBody>
      </p:sp>
      <p:sp>
        <p:nvSpPr>
          <p:cNvPr id="13" name="Rectangle 12"/>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44171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41F-LtFsNqL"/>
          <p:cNvPicPr>
            <a:picLocks noChangeAspect="1" noChangeArrowheads="1"/>
          </p:cNvPicPr>
          <p:nvPr/>
        </p:nvPicPr>
        <p:blipFill>
          <a:blip r:embed="rId3" cstate="print"/>
          <a:srcRect l="16758" r="14174"/>
          <a:stretch>
            <a:fillRect/>
          </a:stretch>
        </p:blipFill>
        <p:spPr bwMode="auto">
          <a:xfrm>
            <a:off x="415958" y="1135451"/>
            <a:ext cx="926603" cy="1341579"/>
          </a:xfrm>
          <a:prstGeom prst="rect">
            <a:avLst/>
          </a:prstGeom>
          <a:noFill/>
        </p:spPr>
      </p:pic>
      <p:pic>
        <p:nvPicPr>
          <p:cNvPr id="103426" name="Picture 2"/>
          <p:cNvPicPr>
            <a:picLocks noChangeAspect="1" noChangeArrowheads="1"/>
          </p:cNvPicPr>
          <p:nvPr/>
        </p:nvPicPr>
        <p:blipFill>
          <a:blip r:embed="rId4" cstate="print"/>
          <a:srcRect l="17667" t="13294" r="25000"/>
          <a:stretch>
            <a:fillRect/>
          </a:stretch>
        </p:blipFill>
        <p:spPr bwMode="auto">
          <a:xfrm>
            <a:off x="438268" y="4529725"/>
            <a:ext cx="938673" cy="1419590"/>
          </a:xfrm>
          <a:prstGeom prst="rect">
            <a:avLst/>
          </a:prstGeom>
          <a:noFill/>
          <a:ln w="9525">
            <a:noFill/>
            <a:miter lim="800000"/>
            <a:headEnd/>
            <a:tailEnd/>
          </a:ln>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571" t="12989" r="28198"/>
          <a:stretch/>
        </p:blipFill>
        <p:spPr bwMode="auto">
          <a:xfrm>
            <a:off x="4596835" y="1377650"/>
            <a:ext cx="1065434" cy="1883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94934" y="4053824"/>
            <a:ext cx="2520315" cy="923330"/>
          </a:xfrm>
          <a:prstGeom prst="rect">
            <a:avLst/>
          </a:prstGeom>
        </p:spPr>
        <p:txBody>
          <a:bodyPr wrap="square">
            <a:spAutoFit/>
          </a:bodyPr>
          <a:lstStyle/>
          <a:p>
            <a:r>
              <a:rPr lang="en-GB" dirty="0" smtClean="0"/>
              <a:t>The </a:t>
            </a:r>
            <a:r>
              <a:rPr lang="en-GB" dirty="0"/>
              <a:t>Diagnostic Process. John </a:t>
            </a:r>
            <a:r>
              <a:rPr lang="en-GB" dirty="0" err="1"/>
              <a:t>Balla</a:t>
            </a:r>
            <a:r>
              <a:rPr lang="en-GB" dirty="0"/>
              <a:t>. </a:t>
            </a:r>
            <a:endParaRPr lang="en-GB" dirty="0" smtClean="0"/>
          </a:p>
          <a:p>
            <a:r>
              <a:rPr lang="en-GB" dirty="0" smtClean="0"/>
              <a:t>Cambridge Univ. Press</a:t>
            </a:r>
            <a:endParaRPr lang="en-GB" dirty="0"/>
          </a:p>
        </p:txBody>
      </p:sp>
      <p:sp>
        <p:nvSpPr>
          <p:cNvPr id="3" name="Rectangle 2"/>
          <p:cNvSpPr/>
          <p:nvPr/>
        </p:nvSpPr>
        <p:spPr>
          <a:xfrm>
            <a:off x="5739152" y="1418561"/>
            <a:ext cx="2793343" cy="923330"/>
          </a:xfrm>
          <a:prstGeom prst="rect">
            <a:avLst/>
          </a:prstGeom>
        </p:spPr>
        <p:txBody>
          <a:bodyPr wrap="square">
            <a:spAutoFit/>
          </a:bodyPr>
          <a:lstStyle/>
          <a:p>
            <a:r>
              <a:rPr lang="en-GB" dirty="0"/>
              <a:t>Diagnostic Tests Toolkit. Thompson &amp; Van den </a:t>
            </a:r>
            <a:r>
              <a:rPr lang="en-GB" dirty="0" err="1"/>
              <a:t>Bruel</a:t>
            </a:r>
            <a:r>
              <a:rPr lang="en-GB" dirty="0"/>
              <a:t>. Wiley-Blackwell.</a:t>
            </a:r>
          </a:p>
        </p:txBody>
      </p:sp>
      <p:sp>
        <p:nvSpPr>
          <p:cNvPr id="5" name="Rectangle 4"/>
          <p:cNvSpPr/>
          <p:nvPr/>
        </p:nvSpPr>
        <p:spPr>
          <a:xfrm>
            <a:off x="1570448" y="4494411"/>
            <a:ext cx="2606704" cy="1200329"/>
          </a:xfrm>
          <a:prstGeom prst="rect">
            <a:avLst/>
          </a:prstGeom>
        </p:spPr>
        <p:txBody>
          <a:bodyPr wrap="square">
            <a:spAutoFit/>
          </a:bodyPr>
          <a:lstStyle/>
          <a:p>
            <a:r>
              <a:rPr lang="en-GB" dirty="0"/>
              <a:t>Evidence base of Clinical Diagnosis. </a:t>
            </a:r>
            <a:endParaRPr lang="en-GB" dirty="0" smtClean="0"/>
          </a:p>
          <a:p>
            <a:r>
              <a:rPr lang="en-GB" dirty="0" err="1" smtClean="0"/>
              <a:t>Knottnerus</a:t>
            </a:r>
            <a:r>
              <a:rPr lang="en-GB" dirty="0" smtClean="0"/>
              <a:t> </a:t>
            </a:r>
            <a:r>
              <a:rPr lang="en-GB" dirty="0"/>
              <a:t>&amp; </a:t>
            </a:r>
            <a:r>
              <a:rPr lang="en-GB" dirty="0" err="1"/>
              <a:t>Buntinx</a:t>
            </a:r>
            <a:r>
              <a:rPr lang="en-GB" dirty="0"/>
              <a:t>. </a:t>
            </a:r>
            <a:endParaRPr lang="en-GB" dirty="0" smtClean="0"/>
          </a:p>
          <a:p>
            <a:r>
              <a:rPr lang="en-GB" dirty="0" smtClean="0"/>
              <a:t>Wiley-Blackwell</a:t>
            </a:r>
            <a:endParaRPr lang="en-GB" dirty="0"/>
          </a:p>
        </p:txBody>
      </p:sp>
      <p:sp>
        <p:nvSpPr>
          <p:cNvPr id="7" name="Rectangle 6"/>
          <p:cNvSpPr/>
          <p:nvPr/>
        </p:nvSpPr>
        <p:spPr>
          <a:xfrm>
            <a:off x="1468810" y="1135451"/>
            <a:ext cx="2010639" cy="1200329"/>
          </a:xfrm>
          <a:prstGeom prst="rect">
            <a:avLst/>
          </a:prstGeom>
        </p:spPr>
        <p:txBody>
          <a:bodyPr wrap="square">
            <a:spAutoFit/>
          </a:bodyPr>
          <a:lstStyle/>
          <a:p>
            <a:r>
              <a:rPr lang="en-GB" dirty="0"/>
              <a:t>Evidence based Physical Diagnosis. Steven McGee. Saunders</a:t>
            </a:r>
          </a:p>
        </p:txBody>
      </p:sp>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945" t="14044" r="22220" b="3461"/>
          <a:stretch/>
        </p:blipFill>
        <p:spPr bwMode="auto">
          <a:xfrm>
            <a:off x="331807" y="2734692"/>
            <a:ext cx="1151597" cy="156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691639" y="2825071"/>
            <a:ext cx="2485513" cy="1200329"/>
          </a:xfrm>
          <a:prstGeom prst="rect">
            <a:avLst/>
          </a:prstGeom>
        </p:spPr>
        <p:txBody>
          <a:bodyPr wrap="square">
            <a:spAutoFit/>
          </a:bodyPr>
          <a:lstStyle/>
          <a:p>
            <a:r>
              <a:rPr lang="en-GB" dirty="0"/>
              <a:t>Evidence-based Diagnosis</a:t>
            </a:r>
            <a:r>
              <a:rPr lang="en-GB" dirty="0" smtClean="0"/>
              <a:t>.</a:t>
            </a:r>
          </a:p>
          <a:p>
            <a:r>
              <a:rPr lang="en-GB" dirty="0" smtClean="0"/>
              <a:t>Newman </a:t>
            </a:r>
            <a:r>
              <a:rPr lang="en-GB" dirty="0"/>
              <a:t>&amp; </a:t>
            </a:r>
            <a:r>
              <a:rPr lang="en-GB" dirty="0" smtClean="0"/>
              <a:t>Kohn</a:t>
            </a:r>
            <a:r>
              <a:rPr lang="en-GB" dirty="0"/>
              <a:t>. Cambridge </a:t>
            </a:r>
            <a:r>
              <a:rPr lang="en-GB" dirty="0" smtClean="0"/>
              <a:t>Univ. </a:t>
            </a:r>
            <a:r>
              <a:rPr lang="en-GB" dirty="0"/>
              <a:t>Press</a:t>
            </a:r>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9952" y="4025400"/>
            <a:ext cx="1219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7500"/>
          </a:bodyPr>
          <a:lstStyle/>
          <a:p>
            <a:pPr lvl="0" algn="ctr">
              <a:spcBef>
                <a:spcPct val="0"/>
              </a:spcBef>
            </a:pPr>
            <a:r>
              <a:rPr lang="en-GB" sz="2700" b="1" dirty="0">
                <a:latin typeface="Garamond" pitchFamily="18" charset="0"/>
                <a:ea typeface="+mj-ea"/>
                <a:cs typeface="+mj-cs"/>
              </a:rPr>
              <a:t>Useful </a:t>
            </a:r>
            <a:r>
              <a:rPr lang="en-GB" sz="2700" b="1" dirty="0" smtClean="0">
                <a:latin typeface="Garamond" pitchFamily="18" charset="0"/>
                <a:ea typeface="+mj-ea"/>
                <a:cs typeface="+mj-cs"/>
              </a:rPr>
              <a:t>books on </a:t>
            </a:r>
            <a:r>
              <a:rPr lang="en-GB" sz="2700" b="1" dirty="0">
                <a:latin typeface="Garamond" pitchFamily="18" charset="0"/>
                <a:ea typeface="+mj-ea"/>
                <a:cs typeface="+mj-cs"/>
              </a:rPr>
              <a:t>diagnostics</a:t>
            </a:r>
          </a:p>
        </p:txBody>
      </p:sp>
      <p:sp>
        <p:nvSpPr>
          <p:cNvPr id="16" name="Rectangle 1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4310968"/>
              </p:ext>
            </p:extLst>
          </p:nvPr>
        </p:nvGraphicFramePr>
        <p:xfrm>
          <a:off x="971550" y="1023297"/>
          <a:ext cx="7200899" cy="4319679"/>
        </p:xfrm>
        <a:graphic>
          <a:graphicData uri="http://schemas.openxmlformats.org/drawingml/2006/table">
            <a:tbl>
              <a:tblPr firstRow="1" firstCol="1" bandRow="1">
                <a:tableStyleId>{5C22544A-7EE6-4342-B048-85BDC9FD1C3A}</a:tableStyleId>
              </a:tblPr>
              <a:tblGrid>
                <a:gridCol w="1033931"/>
                <a:gridCol w="1221707"/>
                <a:gridCol w="1220927"/>
                <a:gridCol w="1301180"/>
                <a:gridCol w="1242743"/>
                <a:gridCol w="1180411"/>
              </a:tblGrid>
              <a:tr h="273667">
                <a:tc>
                  <a:txBody>
                    <a:bodyPr/>
                    <a:lstStyle/>
                    <a:p>
                      <a:pPr>
                        <a:spcAft>
                          <a:spcPts val="0"/>
                        </a:spcAft>
                      </a:pPr>
                      <a:r>
                        <a:rPr lang="en-GB" sz="1000" dirty="0">
                          <a:effectLst/>
                        </a:rPr>
                        <a:t> </a:t>
                      </a:r>
                      <a:endParaRPr lang="en-GB" sz="1000" dirty="0">
                        <a:effectLst/>
                        <a:latin typeface="CG Times"/>
                        <a:ea typeface="Times New Roman"/>
                        <a:cs typeface="Times New Roman"/>
                      </a:endParaRPr>
                    </a:p>
                  </a:txBody>
                  <a:tcPr marL="51431" marR="51431" marT="0" marB="0"/>
                </a:tc>
                <a:tc>
                  <a:txBody>
                    <a:bodyPr/>
                    <a:lstStyle/>
                    <a:p>
                      <a:pPr>
                        <a:spcAft>
                          <a:spcPts val="0"/>
                        </a:spcAft>
                      </a:pPr>
                      <a:r>
                        <a:rPr lang="en-GB" sz="1000" dirty="0" smtClean="0">
                          <a:effectLst/>
                        </a:rPr>
                        <a:t>Monday</a:t>
                      </a:r>
                      <a:endParaRPr lang="en-GB" sz="1000" dirty="0">
                        <a:effectLst/>
                        <a:latin typeface="CG Times"/>
                        <a:ea typeface="Times New Roman"/>
                        <a:cs typeface="Times New Roman"/>
                      </a:endParaRPr>
                    </a:p>
                  </a:txBody>
                  <a:tcPr marL="51431" marR="51431" marT="0" marB="0"/>
                </a:tc>
                <a:tc>
                  <a:txBody>
                    <a:bodyPr/>
                    <a:lstStyle/>
                    <a:p>
                      <a:pPr>
                        <a:spcAft>
                          <a:spcPts val="0"/>
                        </a:spcAft>
                      </a:pPr>
                      <a:r>
                        <a:rPr lang="en-GB" sz="1000" dirty="0" smtClean="0">
                          <a:effectLst/>
                        </a:rPr>
                        <a:t>Tuesday</a:t>
                      </a:r>
                      <a:endParaRPr lang="en-GB" sz="1000" dirty="0">
                        <a:effectLst/>
                        <a:latin typeface="CG Times"/>
                        <a:ea typeface="Times New Roman"/>
                        <a:cs typeface="Times New Roman"/>
                      </a:endParaRPr>
                    </a:p>
                  </a:txBody>
                  <a:tcPr marL="51431" marR="51431" marT="0" marB="0"/>
                </a:tc>
                <a:tc>
                  <a:txBody>
                    <a:bodyPr/>
                    <a:lstStyle/>
                    <a:p>
                      <a:pPr>
                        <a:spcAft>
                          <a:spcPts val="0"/>
                        </a:spcAft>
                      </a:pPr>
                      <a:r>
                        <a:rPr lang="en-GB" sz="1000" dirty="0" smtClean="0">
                          <a:effectLst/>
                        </a:rPr>
                        <a:t>Wednesday</a:t>
                      </a:r>
                      <a:endParaRPr lang="en-GB" sz="1000" dirty="0">
                        <a:effectLst/>
                        <a:latin typeface="CG Times"/>
                        <a:ea typeface="Times New Roman"/>
                        <a:cs typeface="Times New Roman"/>
                      </a:endParaRPr>
                    </a:p>
                  </a:txBody>
                  <a:tcPr marL="51431" marR="51431" marT="0" marB="0"/>
                </a:tc>
                <a:tc>
                  <a:txBody>
                    <a:bodyPr/>
                    <a:lstStyle/>
                    <a:p>
                      <a:pPr>
                        <a:spcAft>
                          <a:spcPts val="0"/>
                        </a:spcAft>
                      </a:pPr>
                      <a:r>
                        <a:rPr lang="en-GB" sz="1000" dirty="0" smtClean="0">
                          <a:effectLst/>
                        </a:rPr>
                        <a:t>Thursday</a:t>
                      </a:r>
                      <a:endParaRPr lang="en-GB" sz="1000" dirty="0">
                        <a:effectLst/>
                        <a:latin typeface="CG Times"/>
                        <a:ea typeface="Times New Roman"/>
                        <a:cs typeface="Times New Roman"/>
                      </a:endParaRPr>
                    </a:p>
                  </a:txBody>
                  <a:tcPr marL="51431" marR="51431" marT="0" marB="0"/>
                </a:tc>
                <a:tc>
                  <a:txBody>
                    <a:bodyPr/>
                    <a:lstStyle/>
                    <a:p>
                      <a:pPr>
                        <a:spcAft>
                          <a:spcPts val="0"/>
                        </a:spcAft>
                      </a:pPr>
                      <a:r>
                        <a:rPr lang="en-GB" sz="1000" dirty="0" smtClean="0">
                          <a:effectLst/>
                        </a:rPr>
                        <a:t>Friday</a:t>
                      </a:r>
                      <a:endParaRPr lang="en-GB" sz="1000" dirty="0">
                        <a:effectLst/>
                        <a:latin typeface="CG Times"/>
                        <a:ea typeface="Times New Roman"/>
                        <a:cs typeface="Times New Roman"/>
                      </a:endParaRPr>
                    </a:p>
                  </a:txBody>
                  <a:tcPr marL="51431" marR="51431" marT="0" marB="0"/>
                </a:tc>
              </a:tr>
              <a:tr h="136834">
                <a:tc>
                  <a:txBody>
                    <a:bodyPr/>
                    <a:lstStyle/>
                    <a:p>
                      <a:pPr>
                        <a:spcAft>
                          <a:spcPts val="0"/>
                        </a:spcAft>
                      </a:pPr>
                      <a:r>
                        <a:rPr lang="en-GB" sz="1000">
                          <a:effectLst/>
                        </a:rPr>
                        <a:t> </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 </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 </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 </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 </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 </a:t>
                      </a:r>
                      <a:endParaRPr lang="en-GB" sz="1000">
                        <a:effectLst/>
                        <a:latin typeface="CG Times"/>
                        <a:ea typeface="Times New Roman"/>
                        <a:cs typeface="Times New Roman"/>
                      </a:endParaRPr>
                    </a:p>
                  </a:txBody>
                  <a:tcPr marL="51431" marR="51431" marT="0" marB="0"/>
                </a:tc>
              </a:tr>
              <a:tr h="136834">
                <a:tc>
                  <a:txBody>
                    <a:bodyPr/>
                    <a:lstStyle/>
                    <a:p>
                      <a:pPr>
                        <a:spcAft>
                          <a:spcPts val="0"/>
                        </a:spcAft>
                      </a:pPr>
                      <a:r>
                        <a:rPr lang="en-GB" sz="1000">
                          <a:effectLst/>
                        </a:rPr>
                        <a:t>8.30</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Registration</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Registration</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Registration</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Registration</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Registration</a:t>
                      </a:r>
                      <a:endParaRPr lang="en-GB" sz="1000">
                        <a:effectLst/>
                        <a:latin typeface="CG Times"/>
                        <a:ea typeface="Times New Roman"/>
                        <a:cs typeface="Times New Roman"/>
                      </a:endParaRPr>
                    </a:p>
                  </a:txBody>
                  <a:tcPr marL="51431" marR="51431" marT="0" marB="0"/>
                </a:tc>
              </a:tr>
              <a:tr h="821003">
                <a:tc>
                  <a:txBody>
                    <a:bodyPr/>
                    <a:lstStyle/>
                    <a:p>
                      <a:pPr>
                        <a:spcAft>
                          <a:spcPts val="0"/>
                        </a:spcAft>
                      </a:pPr>
                      <a:r>
                        <a:rPr lang="en-GB" sz="1000">
                          <a:effectLst/>
                        </a:rPr>
                        <a:t>9.00-10.30</a:t>
                      </a:r>
                      <a:endParaRPr lang="en-GB" sz="1000">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endParaRPr>
                    </a:p>
                  </a:txBody>
                  <a:tcPr marL="51431" marR="51431" marT="0" marB="0"/>
                </a:tc>
              </a:tr>
              <a:tr h="136834">
                <a:tc>
                  <a:txBody>
                    <a:bodyPr/>
                    <a:lstStyle/>
                    <a:p>
                      <a:pPr>
                        <a:spcAft>
                          <a:spcPts val="0"/>
                        </a:spcAft>
                      </a:pPr>
                      <a:r>
                        <a:rPr lang="en-GB" sz="1000">
                          <a:effectLst/>
                        </a:rPr>
                        <a:t>10.30-11.00</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r>
              <a:tr h="821003">
                <a:tc>
                  <a:txBody>
                    <a:bodyPr/>
                    <a:lstStyle/>
                    <a:p>
                      <a:pPr>
                        <a:spcAft>
                          <a:spcPts val="0"/>
                        </a:spcAft>
                      </a:pPr>
                      <a:r>
                        <a:rPr lang="en-GB" sz="1000">
                          <a:effectLst/>
                        </a:rPr>
                        <a:t>11.00-12.30</a:t>
                      </a:r>
                      <a:endParaRPr lang="en-GB" sz="1000">
                        <a:effectLst/>
                        <a:latin typeface="CG Times"/>
                        <a:ea typeface="Times New Roman"/>
                        <a:cs typeface="Times New Roman"/>
                      </a:endParaRPr>
                    </a:p>
                  </a:txBody>
                  <a:tcPr marL="51431" marR="51431" marT="0" marB="0"/>
                </a:tc>
                <a:tc>
                  <a:txBody>
                    <a:bodyPr/>
                    <a:lstStyle/>
                    <a:p>
                      <a:pPr>
                        <a:spcAft>
                          <a:spcPts val="0"/>
                        </a:spcAft>
                      </a:pPr>
                      <a:endParaRPr lang="en-GB" sz="1000" dirty="0">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r>
              <a:tr h="136834">
                <a:tc>
                  <a:txBody>
                    <a:bodyPr/>
                    <a:lstStyle/>
                    <a:p>
                      <a:pPr>
                        <a:spcAft>
                          <a:spcPts val="0"/>
                        </a:spcAft>
                      </a:pPr>
                      <a:r>
                        <a:rPr lang="en-GB" sz="1000">
                          <a:effectLst/>
                        </a:rPr>
                        <a:t>12.30-13.30</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Lunch</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Lunch</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Lunch</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Lunch</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Lunch</a:t>
                      </a:r>
                      <a:endParaRPr lang="en-GB" sz="1000">
                        <a:effectLst/>
                        <a:latin typeface="CG Times"/>
                        <a:ea typeface="Times New Roman"/>
                        <a:cs typeface="Times New Roman"/>
                      </a:endParaRPr>
                    </a:p>
                  </a:txBody>
                  <a:tcPr marL="51431" marR="51431" marT="0" marB="0"/>
                </a:tc>
              </a:tr>
              <a:tr h="821003">
                <a:tc>
                  <a:txBody>
                    <a:bodyPr/>
                    <a:lstStyle/>
                    <a:p>
                      <a:pPr>
                        <a:spcAft>
                          <a:spcPts val="0"/>
                        </a:spcAft>
                      </a:pPr>
                      <a:r>
                        <a:rPr lang="en-GB" sz="1000">
                          <a:effectLst/>
                        </a:rPr>
                        <a:t>13.30-15.00</a:t>
                      </a:r>
                      <a:endParaRPr lang="en-GB" sz="1000">
                        <a:effectLst/>
                        <a:latin typeface="CG Times"/>
                        <a:ea typeface="Times New Roman"/>
                        <a:cs typeface="Times New Roman"/>
                      </a:endParaRPr>
                    </a:p>
                  </a:txBody>
                  <a:tcPr marL="51431" marR="51431" marT="0" marB="0"/>
                </a:tc>
                <a:tc>
                  <a:txBody>
                    <a:bodyPr/>
                    <a:lstStyle/>
                    <a:p>
                      <a:pPr>
                        <a:spcAft>
                          <a:spcPts val="0"/>
                        </a:spcAft>
                      </a:pPr>
                      <a:endParaRPr lang="en-GB" sz="1000" dirty="0">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effectLst/>
                        <a:latin typeface="CG Times"/>
                        <a:ea typeface="Times New Roman"/>
                        <a:cs typeface="Times New Roman"/>
                      </a:endParaRPr>
                    </a:p>
                  </a:txBody>
                  <a:tcPr marL="51431" marR="51431" marT="0" marB="0"/>
                </a:tc>
              </a:tr>
              <a:tr h="136834">
                <a:tc>
                  <a:txBody>
                    <a:bodyPr/>
                    <a:lstStyle/>
                    <a:p>
                      <a:pPr>
                        <a:spcAft>
                          <a:spcPts val="0"/>
                        </a:spcAft>
                      </a:pPr>
                      <a:r>
                        <a:rPr lang="en-GB" sz="1000">
                          <a:effectLst/>
                        </a:rPr>
                        <a:t>15.00-15.30</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c>
                  <a:txBody>
                    <a:bodyPr/>
                    <a:lstStyle/>
                    <a:p>
                      <a:pPr>
                        <a:spcAft>
                          <a:spcPts val="0"/>
                        </a:spcAft>
                      </a:pPr>
                      <a:r>
                        <a:rPr lang="en-GB" sz="1000">
                          <a:effectLst/>
                        </a:rPr>
                        <a:t>Coffee</a:t>
                      </a:r>
                      <a:endParaRPr lang="en-GB" sz="1000">
                        <a:effectLst/>
                        <a:latin typeface="CG Times"/>
                        <a:ea typeface="Times New Roman"/>
                        <a:cs typeface="Times New Roman"/>
                      </a:endParaRPr>
                    </a:p>
                  </a:txBody>
                  <a:tcPr marL="51431" marR="51431" marT="0" marB="0"/>
                </a:tc>
              </a:tr>
              <a:tr h="821003">
                <a:tc>
                  <a:txBody>
                    <a:bodyPr/>
                    <a:lstStyle/>
                    <a:p>
                      <a:pPr>
                        <a:spcAft>
                          <a:spcPts val="0"/>
                        </a:spcAft>
                      </a:pPr>
                      <a:r>
                        <a:rPr lang="en-GB" sz="1000">
                          <a:effectLst/>
                        </a:rPr>
                        <a:t>15.30-17.00</a:t>
                      </a:r>
                      <a:endParaRPr lang="en-GB" sz="1000">
                        <a:effectLst/>
                        <a:latin typeface="CG Times"/>
                        <a:ea typeface="Times New Roman"/>
                        <a:cs typeface="Times New Roman"/>
                      </a:endParaRPr>
                    </a:p>
                  </a:txBody>
                  <a:tcPr marL="51431" marR="51431" marT="0" marB="0"/>
                </a:tc>
                <a:tc>
                  <a:txBody>
                    <a:bodyPr/>
                    <a:lstStyle/>
                    <a:p>
                      <a:pPr>
                        <a:spcAft>
                          <a:spcPts val="0"/>
                        </a:spcAft>
                      </a:pPr>
                      <a:endParaRPr lang="en-GB" sz="1000" dirty="0">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effectLst/>
                        <a:latin typeface="CG Times"/>
                        <a:ea typeface="Times New Roman"/>
                        <a:cs typeface="Times New Roman"/>
                      </a:endParaRPr>
                    </a:p>
                  </a:txBody>
                  <a:tcPr marL="51431" marR="51431" marT="0" marB="0"/>
                </a:tc>
                <a:tc>
                  <a:txBody>
                    <a:bodyPr/>
                    <a:lstStyle/>
                    <a:p>
                      <a:pPr>
                        <a:spcAft>
                          <a:spcPts val="0"/>
                        </a:spcAft>
                      </a:pPr>
                      <a:endParaRPr lang="en-GB" sz="1000" dirty="0">
                        <a:solidFill>
                          <a:srgbClr val="00B0F0"/>
                        </a:solidFill>
                        <a:effectLst/>
                        <a:latin typeface="CG Times"/>
                        <a:ea typeface="Times New Roman"/>
                        <a:cs typeface="Times New Roman"/>
                      </a:endParaRPr>
                    </a:p>
                  </a:txBody>
                  <a:tcPr marL="51431" marR="51431" marT="0" marB="0"/>
                </a:tc>
                <a:tc>
                  <a:txBody>
                    <a:bodyPr/>
                    <a:lstStyle/>
                    <a:p>
                      <a:pPr>
                        <a:spcAft>
                          <a:spcPts val="0"/>
                        </a:spcAft>
                      </a:pPr>
                      <a:endParaRPr lang="en-GB" sz="1000" dirty="0">
                        <a:effectLst/>
                        <a:latin typeface="CG Times"/>
                        <a:ea typeface="Times New Roman"/>
                        <a:cs typeface="Times New Roman"/>
                      </a:endParaRPr>
                    </a:p>
                  </a:txBody>
                  <a:tcPr marL="51431" marR="51431" marT="0" marB="0"/>
                </a:tc>
              </a:tr>
            </a:tbl>
          </a:graphicData>
        </a:graphic>
      </p:graphicFrame>
      <p:sp>
        <p:nvSpPr>
          <p:cNvPr id="6" name="Rectangle 2"/>
          <p:cNvSpPr txBox="1">
            <a:spLocks noChangeArrowheads="1"/>
          </p:cNvSpPr>
          <p:nvPr/>
        </p:nvSpPr>
        <p:spPr>
          <a:xfrm>
            <a:off x="252248" y="188595"/>
            <a:ext cx="8640292" cy="767080"/>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3600" b="1" noProof="0" dirty="0" smtClean="0">
                <a:latin typeface="Garamond" pitchFamily="18" charset="0"/>
                <a:ea typeface="+mj-ea"/>
                <a:cs typeface="+mj-cs"/>
              </a:rPr>
              <a:t>Module Timetable</a:t>
            </a:r>
            <a:endParaRPr kumimoji="0" lang="en-GB" sz="3600" b="1"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5903176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548" y="986580"/>
            <a:ext cx="7560945" cy="5355312"/>
          </a:xfrm>
          <a:prstGeom prst="rect">
            <a:avLst/>
          </a:prstGeom>
        </p:spPr>
        <p:txBody>
          <a:bodyPr wrap="square">
            <a:spAutoFit/>
          </a:bodyPr>
          <a:lstStyle/>
          <a:p>
            <a:pPr marL="285750" indent="-285750">
              <a:buFont typeface="Arial" pitchFamily="34" charset="0"/>
              <a:buChar char="•"/>
            </a:pPr>
            <a:r>
              <a:rPr lang="en-GB" dirty="0" err="1" smtClean="0">
                <a:latin typeface="Garamond" pitchFamily="18" charset="0"/>
              </a:rPr>
              <a:t>Bossuyt</a:t>
            </a:r>
            <a:r>
              <a:rPr lang="en-GB" dirty="0">
                <a:latin typeface="Garamond" pitchFamily="18" charset="0"/>
              </a:rPr>
              <a:t>. Additional patient outcomes and pathways in evaluations of testing. Med </a:t>
            </a:r>
            <a:r>
              <a:rPr lang="en-GB" dirty="0" err="1">
                <a:latin typeface="Garamond" pitchFamily="18" charset="0"/>
              </a:rPr>
              <a:t>Decis</a:t>
            </a:r>
            <a:r>
              <a:rPr lang="en-GB" dirty="0">
                <a:latin typeface="Garamond" pitchFamily="18" charset="0"/>
              </a:rPr>
              <a:t> Making 2009</a:t>
            </a:r>
          </a:p>
          <a:p>
            <a:pPr marL="285750" indent="-285750">
              <a:buFont typeface="Arial" pitchFamily="34" charset="0"/>
              <a:buChar char="•"/>
            </a:pPr>
            <a:r>
              <a:rPr lang="en-GB" dirty="0" smtClean="0">
                <a:latin typeface="Garamond" pitchFamily="18" charset="0"/>
              </a:rPr>
              <a:t>Heneghan </a:t>
            </a:r>
            <a:r>
              <a:rPr lang="en-GB" dirty="0">
                <a:latin typeface="Garamond" pitchFamily="18" charset="0"/>
              </a:rPr>
              <a:t>et al. Diagnostic strategies used in primary care. BMJ 2009</a:t>
            </a:r>
          </a:p>
          <a:p>
            <a:pPr marL="285750" indent="-285750">
              <a:buFont typeface="Arial" pitchFamily="34" charset="0"/>
              <a:buChar char="•"/>
            </a:pPr>
            <a:r>
              <a:rPr lang="en-GB" dirty="0" err="1" smtClean="0">
                <a:latin typeface="Garamond" pitchFamily="18" charset="0"/>
              </a:rPr>
              <a:t>Ferrante</a:t>
            </a:r>
            <a:r>
              <a:rPr lang="en-GB" dirty="0" smtClean="0">
                <a:latin typeface="Garamond" pitchFamily="18" charset="0"/>
              </a:rPr>
              <a:t> </a:t>
            </a:r>
            <a:r>
              <a:rPr lang="en-GB" dirty="0">
                <a:latin typeface="Garamond" pitchFamily="18" charset="0"/>
              </a:rPr>
              <a:t>di </a:t>
            </a:r>
            <a:r>
              <a:rPr lang="en-GB" dirty="0" err="1">
                <a:latin typeface="Garamond" pitchFamily="18" charset="0"/>
              </a:rPr>
              <a:t>Ruffano</a:t>
            </a:r>
            <a:r>
              <a:rPr lang="en-GB" dirty="0">
                <a:latin typeface="Garamond" pitchFamily="18" charset="0"/>
              </a:rPr>
              <a:t>. Assessing the value of diagnostic tests: a framework for designing and evaluating trials. BMJ 2012</a:t>
            </a:r>
          </a:p>
          <a:p>
            <a:pPr marL="285750" indent="-285750">
              <a:buFont typeface="Arial" pitchFamily="34" charset="0"/>
              <a:buChar char="•"/>
            </a:pPr>
            <a:r>
              <a:rPr lang="en-GB" dirty="0" smtClean="0">
                <a:latin typeface="Garamond" pitchFamily="18" charset="0"/>
              </a:rPr>
              <a:t>Mallett </a:t>
            </a:r>
            <a:r>
              <a:rPr lang="en-GB" dirty="0">
                <a:latin typeface="Garamond" pitchFamily="18" charset="0"/>
              </a:rPr>
              <a:t>et al. Interpreting diagnostic accuracy studies for patient care. BMJ 2012</a:t>
            </a:r>
          </a:p>
          <a:p>
            <a:pPr marL="285750" indent="-285750">
              <a:buFont typeface="Arial" pitchFamily="34" charset="0"/>
              <a:buChar char="•"/>
            </a:pPr>
            <a:r>
              <a:rPr lang="en-GB" dirty="0" err="1" smtClean="0">
                <a:latin typeface="Garamond" pitchFamily="18" charset="0"/>
              </a:rPr>
              <a:t>Bossuyt</a:t>
            </a:r>
            <a:r>
              <a:rPr lang="en-GB" dirty="0" smtClean="0">
                <a:latin typeface="Garamond" pitchFamily="18" charset="0"/>
              </a:rPr>
              <a:t> </a:t>
            </a:r>
            <a:r>
              <a:rPr lang="en-GB" dirty="0">
                <a:latin typeface="Garamond" pitchFamily="18" charset="0"/>
              </a:rPr>
              <a:t>et al. STARD initiative. Ann </a:t>
            </a:r>
            <a:r>
              <a:rPr lang="en-GB" dirty="0" err="1">
                <a:latin typeface="Garamond" pitchFamily="18" charset="0"/>
              </a:rPr>
              <a:t>Int</a:t>
            </a:r>
            <a:r>
              <a:rPr lang="en-GB" dirty="0">
                <a:latin typeface="Garamond" pitchFamily="18" charset="0"/>
              </a:rPr>
              <a:t> Med 2003</a:t>
            </a:r>
          </a:p>
          <a:p>
            <a:pPr marL="285750" indent="-285750">
              <a:buFont typeface="Arial" pitchFamily="34" charset="0"/>
              <a:buChar char="•"/>
            </a:pPr>
            <a:r>
              <a:rPr lang="en-GB" dirty="0" smtClean="0">
                <a:latin typeface="Garamond" pitchFamily="18" charset="0"/>
              </a:rPr>
              <a:t>Lord </a:t>
            </a:r>
            <a:r>
              <a:rPr lang="en-GB" dirty="0">
                <a:latin typeface="Garamond" pitchFamily="18" charset="0"/>
              </a:rPr>
              <a:t>et al. Using </a:t>
            </a:r>
            <a:r>
              <a:rPr lang="en-GB" dirty="0" err="1">
                <a:latin typeface="Garamond" pitchFamily="18" charset="0"/>
              </a:rPr>
              <a:t>priniciples</a:t>
            </a:r>
            <a:r>
              <a:rPr lang="en-GB" dirty="0">
                <a:latin typeface="Garamond" pitchFamily="18" charset="0"/>
              </a:rPr>
              <a:t> of RCT design to guide test evaluation. Med </a:t>
            </a:r>
            <a:r>
              <a:rPr lang="en-GB" dirty="0" err="1">
                <a:latin typeface="Garamond" pitchFamily="18" charset="0"/>
              </a:rPr>
              <a:t>Decis</a:t>
            </a:r>
            <a:r>
              <a:rPr lang="en-GB" dirty="0">
                <a:latin typeface="Garamond" pitchFamily="18" charset="0"/>
              </a:rPr>
              <a:t> Making 2009</a:t>
            </a:r>
          </a:p>
          <a:p>
            <a:pPr marL="285750" indent="-285750">
              <a:buFont typeface="Arial" pitchFamily="34" charset="0"/>
              <a:buChar char="•"/>
            </a:pPr>
            <a:r>
              <a:rPr lang="en-GB" dirty="0" err="1" smtClean="0">
                <a:latin typeface="Garamond" pitchFamily="18" charset="0"/>
              </a:rPr>
              <a:t>Rutjes</a:t>
            </a:r>
            <a:r>
              <a:rPr lang="en-GB" dirty="0" smtClean="0">
                <a:latin typeface="Garamond" pitchFamily="18" charset="0"/>
              </a:rPr>
              <a:t> </a:t>
            </a:r>
            <a:r>
              <a:rPr lang="en-GB" dirty="0">
                <a:latin typeface="Garamond" pitchFamily="18" charset="0"/>
              </a:rPr>
              <a:t>et al. Evidence of bias and variation in diagnostic accuracy studies. CMAJ 2006</a:t>
            </a:r>
          </a:p>
          <a:p>
            <a:pPr marL="285750" indent="-285750">
              <a:buFont typeface="Arial" pitchFamily="34" charset="0"/>
              <a:buChar char="•"/>
            </a:pPr>
            <a:r>
              <a:rPr lang="en-GB" dirty="0" err="1" smtClean="0">
                <a:latin typeface="Garamond" pitchFamily="18" charset="0"/>
              </a:rPr>
              <a:t>Lijmer</a:t>
            </a:r>
            <a:r>
              <a:rPr lang="en-GB" dirty="0" smtClean="0">
                <a:latin typeface="Garamond" pitchFamily="18" charset="0"/>
              </a:rPr>
              <a:t> </a:t>
            </a:r>
            <a:r>
              <a:rPr lang="en-GB" dirty="0">
                <a:latin typeface="Garamond" pitchFamily="18" charset="0"/>
              </a:rPr>
              <a:t>et al. Proposals for phased evaluation of medical tests. Med </a:t>
            </a:r>
            <a:r>
              <a:rPr lang="en-GB" dirty="0" err="1">
                <a:latin typeface="Garamond" pitchFamily="18" charset="0"/>
              </a:rPr>
              <a:t>Decis</a:t>
            </a:r>
            <a:r>
              <a:rPr lang="en-GB" dirty="0">
                <a:latin typeface="Garamond" pitchFamily="18" charset="0"/>
              </a:rPr>
              <a:t> Making 2009</a:t>
            </a:r>
          </a:p>
          <a:p>
            <a:pPr marL="285750" indent="-285750">
              <a:buFont typeface="Arial" pitchFamily="34" charset="0"/>
              <a:buChar char="•"/>
            </a:pPr>
            <a:r>
              <a:rPr lang="en-GB" dirty="0" smtClean="0">
                <a:latin typeface="Garamond" pitchFamily="18" charset="0"/>
              </a:rPr>
              <a:t>Whiting </a:t>
            </a:r>
            <a:r>
              <a:rPr lang="en-GB" dirty="0">
                <a:latin typeface="Garamond" pitchFamily="18" charset="0"/>
              </a:rPr>
              <a:t>et al. QUADAS-2: revised tool for quality assessment of diagnostic accuracy studies. Ann </a:t>
            </a:r>
            <a:r>
              <a:rPr lang="en-GB" dirty="0" err="1">
                <a:latin typeface="Garamond" pitchFamily="18" charset="0"/>
              </a:rPr>
              <a:t>Int</a:t>
            </a:r>
            <a:r>
              <a:rPr lang="en-GB" dirty="0">
                <a:latin typeface="Garamond" pitchFamily="18" charset="0"/>
              </a:rPr>
              <a:t> Med </a:t>
            </a:r>
            <a:r>
              <a:rPr lang="en-GB" dirty="0" smtClean="0">
                <a:latin typeface="Garamond" pitchFamily="18" charset="0"/>
              </a:rPr>
              <a:t>2011</a:t>
            </a:r>
          </a:p>
          <a:p>
            <a:pPr marL="285750" indent="-285750">
              <a:buFont typeface="Arial" pitchFamily="34" charset="0"/>
              <a:buChar char="•"/>
            </a:pPr>
            <a:r>
              <a:rPr lang="en-GB" altLang="en-US" dirty="0">
                <a:latin typeface="Garamond" pitchFamily="18" charset="0"/>
              </a:rPr>
              <a:t>Halligan S, Altman DG, Mallett S. Disadvantages of using the area under the receiver operating characteristic curve to assess imaging tests: A discussion and proposal for an alternative approach. </a:t>
            </a:r>
            <a:r>
              <a:rPr lang="en-GB" altLang="en-US" dirty="0" err="1">
                <a:latin typeface="Garamond" pitchFamily="18" charset="0"/>
              </a:rPr>
              <a:t>Eur</a:t>
            </a:r>
            <a:r>
              <a:rPr lang="en-GB" altLang="en-US" dirty="0">
                <a:latin typeface="Garamond" pitchFamily="18" charset="0"/>
              </a:rPr>
              <a:t> </a:t>
            </a:r>
            <a:r>
              <a:rPr lang="en-GB" altLang="en-US" dirty="0" err="1">
                <a:latin typeface="Garamond" pitchFamily="18" charset="0"/>
              </a:rPr>
              <a:t>Radiol</a:t>
            </a:r>
            <a:r>
              <a:rPr lang="en-GB" altLang="en-US" dirty="0">
                <a:latin typeface="Garamond" pitchFamily="18" charset="0"/>
              </a:rPr>
              <a:t>. 2015</a:t>
            </a:r>
          </a:p>
          <a:p>
            <a:pPr marL="285750" indent="-285750">
              <a:buFont typeface="Arial" pitchFamily="34" charset="0"/>
              <a:buChar char="•"/>
            </a:pPr>
            <a:endParaRPr lang="en-GB" dirty="0">
              <a:latin typeface="Garamond" pitchFamily="18" charset="0"/>
            </a:endParaRPr>
          </a:p>
        </p:txBody>
      </p:sp>
      <p:sp>
        <p:nvSpPr>
          <p:cNvPr id="3" name="Rectangle 2"/>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7500"/>
          </a:bodyPr>
          <a:lstStyle/>
          <a:p>
            <a:pPr lvl="0" algn="ctr">
              <a:spcBef>
                <a:spcPct val="0"/>
              </a:spcBef>
            </a:pPr>
            <a:r>
              <a:rPr lang="en-GB" sz="2700" b="1" dirty="0">
                <a:latin typeface="Garamond" pitchFamily="18" charset="0"/>
                <a:ea typeface="+mj-ea"/>
                <a:cs typeface="+mj-cs"/>
              </a:rPr>
              <a:t>Useful journal articles on diagnostics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42526457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611188" y="908050"/>
            <a:ext cx="85328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p>
          <a:p>
            <a:pPr eaLnBrk="1" hangingPunct="1">
              <a:spcBef>
                <a:spcPct val="0"/>
              </a:spcBef>
              <a:buFontTx/>
              <a:buNone/>
            </a:pPr>
            <a:r>
              <a:rPr lang="en-GB" altLang="en-US" sz="1800" b="1">
                <a:solidFill>
                  <a:schemeClr val="accent1"/>
                </a:solidFill>
              </a:rPr>
              <a:t>LR               Interpretation</a:t>
            </a:r>
          </a:p>
          <a:p>
            <a:pPr eaLnBrk="1" hangingPunct="1">
              <a:spcBef>
                <a:spcPct val="0"/>
              </a:spcBef>
              <a:buFontTx/>
              <a:buNone/>
            </a:pPr>
            <a:r>
              <a:rPr lang="en-GB" altLang="en-US" sz="1800"/>
              <a:t> </a:t>
            </a:r>
          </a:p>
          <a:p>
            <a:pPr eaLnBrk="1" hangingPunct="1">
              <a:spcBef>
                <a:spcPct val="0"/>
              </a:spcBef>
              <a:buFontTx/>
              <a:buNone/>
            </a:pPr>
            <a:r>
              <a:rPr lang="en-GB" altLang="en-US" sz="1800"/>
              <a:t>&gt; 10            Large and often conclusive increase in the likelihood of disease</a:t>
            </a:r>
          </a:p>
          <a:p>
            <a:pPr eaLnBrk="1" hangingPunct="1">
              <a:spcBef>
                <a:spcPct val="0"/>
              </a:spcBef>
              <a:buFontTx/>
              <a:buNone/>
            </a:pPr>
            <a:r>
              <a:rPr lang="en-GB" altLang="en-US" sz="1800"/>
              <a:t> 5 – 10        Moderate increase in the likelihood of disease</a:t>
            </a:r>
          </a:p>
          <a:p>
            <a:pPr eaLnBrk="1" hangingPunct="1">
              <a:spcBef>
                <a:spcPct val="0"/>
              </a:spcBef>
              <a:buFontTx/>
              <a:buNone/>
            </a:pPr>
            <a:r>
              <a:rPr lang="en-GB" altLang="en-US" sz="1800"/>
              <a:t> 2 – 5          Small increase in the likelihood of disease</a:t>
            </a:r>
          </a:p>
          <a:p>
            <a:pPr eaLnBrk="1" hangingPunct="1">
              <a:spcBef>
                <a:spcPct val="0"/>
              </a:spcBef>
              <a:buFontTx/>
              <a:buNone/>
            </a:pPr>
            <a:r>
              <a:rPr lang="en-GB" altLang="en-US" sz="1800"/>
              <a:t> 1 – 2          Minimal increase in the likelihood of disease</a:t>
            </a:r>
          </a:p>
          <a:p>
            <a:pPr eaLnBrk="1" hangingPunct="1">
              <a:spcBef>
                <a:spcPct val="0"/>
              </a:spcBef>
              <a:buFontTx/>
              <a:buNone/>
            </a:pPr>
            <a:r>
              <a:rPr lang="en-GB" altLang="en-US" sz="1800"/>
              <a:t> </a:t>
            </a:r>
          </a:p>
          <a:p>
            <a:pPr eaLnBrk="1" hangingPunct="1">
              <a:spcBef>
                <a:spcPct val="0"/>
              </a:spcBef>
              <a:buFontTx/>
              <a:buNone/>
            </a:pPr>
            <a:r>
              <a:rPr lang="en-GB" altLang="en-US" sz="1800">
                <a:solidFill>
                  <a:srgbClr val="C00000"/>
                </a:solidFill>
              </a:rPr>
              <a:t>1                 No change in the likelihood of disease</a:t>
            </a:r>
          </a:p>
          <a:p>
            <a:pPr eaLnBrk="1" hangingPunct="1">
              <a:spcBef>
                <a:spcPct val="0"/>
              </a:spcBef>
              <a:buFontTx/>
              <a:buNone/>
            </a:pPr>
            <a:r>
              <a:rPr lang="en-GB" altLang="en-US" sz="1800"/>
              <a:t> </a:t>
            </a:r>
          </a:p>
          <a:p>
            <a:pPr eaLnBrk="1" hangingPunct="1">
              <a:spcBef>
                <a:spcPct val="0"/>
              </a:spcBef>
              <a:buFontTx/>
              <a:buNone/>
            </a:pPr>
            <a:r>
              <a:rPr lang="en-GB" altLang="en-US" sz="1800"/>
              <a:t>0.5 - 1.0     Minimal decrease in the likelihood of disease</a:t>
            </a:r>
          </a:p>
          <a:p>
            <a:pPr eaLnBrk="1" hangingPunct="1">
              <a:spcBef>
                <a:spcPct val="0"/>
              </a:spcBef>
              <a:buFontTx/>
              <a:buNone/>
            </a:pPr>
            <a:r>
              <a:rPr lang="en-GB" altLang="en-US" sz="1800"/>
              <a:t>0.2 - 0.5     Small decrease in the likelihood of disease</a:t>
            </a:r>
          </a:p>
          <a:p>
            <a:pPr eaLnBrk="1" hangingPunct="1">
              <a:spcBef>
                <a:spcPct val="0"/>
              </a:spcBef>
              <a:buFontTx/>
              <a:buNone/>
            </a:pPr>
            <a:r>
              <a:rPr lang="en-GB" altLang="en-US" sz="1800"/>
              <a:t>0.1 - 0.2     Moderate decrease in the likelihood of disease</a:t>
            </a:r>
          </a:p>
          <a:p>
            <a:pPr eaLnBrk="1" hangingPunct="1">
              <a:spcBef>
                <a:spcPct val="0"/>
              </a:spcBef>
              <a:buFontTx/>
              <a:buNone/>
            </a:pPr>
            <a:r>
              <a:rPr lang="en-GB" altLang="en-US" sz="1800"/>
              <a:t> &lt; 0.1          Large and often conclusive decrease in the likelihood of disease</a:t>
            </a:r>
          </a:p>
          <a:p>
            <a:pPr eaLnBrk="1" hangingPunct="1">
              <a:spcBef>
                <a:spcPct val="0"/>
              </a:spcBef>
              <a:buFontTx/>
              <a:buNone/>
            </a:pPr>
            <a:r>
              <a:rPr lang="en-GB" altLang="en-US" sz="1800"/>
              <a:t> </a:t>
            </a:r>
          </a:p>
        </p:txBody>
      </p:sp>
      <p:sp>
        <p:nvSpPr>
          <p:cNvPr id="6" name="Rectangle 5"/>
          <p:cNvSpPr/>
          <p:nvPr/>
        </p:nvSpPr>
        <p:spPr>
          <a:xfrm>
            <a:off x="250825" y="188913"/>
            <a:ext cx="8642350" cy="6480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63492"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5981700"/>
            <a:ext cx="1441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263525" y="430213"/>
            <a:ext cx="8618538" cy="560387"/>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Likelihood Ratio</a:t>
            </a:r>
          </a:p>
        </p:txBody>
      </p:sp>
    </p:spTree>
    <p:extLst>
      <p:ext uri="{BB962C8B-B14F-4D97-AF65-F5344CB8AC3E}">
        <p14:creationId xmlns:p14="http://schemas.microsoft.com/office/powerpoint/2010/main" val="15330288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9"/>
          <p:cNvSpPr txBox="1">
            <a:spLocks noChangeArrowheads="1"/>
          </p:cNvSpPr>
          <p:nvPr/>
        </p:nvSpPr>
        <p:spPr bwMode="auto">
          <a:xfrm>
            <a:off x="1331913" y="2251075"/>
            <a:ext cx="30241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600">
                <a:latin typeface="Tahoma" pitchFamily="34" charset="0"/>
              </a:rPr>
              <a:t>Disease </a:t>
            </a:r>
          </a:p>
        </p:txBody>
      </p:sp>
      <p:sp>
        <p:nvSpPr>
          <p:cNvPr id="5" name="Text Box 10"/>
          <p:cNvSpPr txBox="1">
            <a:spLocks noChangeArrowheads="1"/>
          </p:cNvSpPr>
          <p:nvPr/>
        </p:nvSpPr>
        <p:spPr bwMode="auto">
          <a:xfrm>
            <a:off x="477838" y="3368675"/>
            <a:ext cx="1008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defRPr/>
            </a:pPr>
            <a:r>
              <a:rPr lang="en-GB" sz="1600" dirty="0" smtClean="0">
                <a:latin typeface="Tahoma" pitchFamily="34" charset="0"/>
              </a:rPr>
              <a:t>Test</a:t>
            </a:r>
            <a:r>
              <a:rPr lang="en-GB" sz="1050" dirty="0" smtClean="0">
                <a:latin typeface="Tahoma" pitchFamily="34" charset="0"/>
              </a:rPr>
              <a:t> </a:t>
            </a:r>
          </a:p>
        </p:txBody>
      </p:sp>
      <p:sp>
        <p:nvSpPr>
          <p:cNvPr id="64516" name="Rectangle 11"/>
          <p:cNvSpPr>
            <a:spLocks noChangeArrowheads="1"/>
          </p:cNvSpPr>
          <p:nvPr/>
        </p:nvSpPr>
        <p:spPr bwMode="auto">
          <a:xfrm>
            <a:off x="2100263" y="23082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64517" name="Rectangle 12"/>
          <p:cNvSpPr>
            <a:spLocks noChangeArrowheads="1"/>
          </p:cNvSpPr>
          <p:nvPr/>
        </p:nvSpPr>
        <p:spPr bwMode="auto">
          <a:xfrm>
            <a:off x="3211513" y="2301875"/>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64518" name="Rectangle 13"/>
          <p:cNvSpPr>
            <a:spLocks noChangeArrowheads="1"/>
          </p:cNvSpPr>
          <p:nvPr/>
        </p:nvSpPr>
        <p:spPr bwMode="auto">
          <a:xfrm>
            <a:off x="981075" y="2878138"/>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64519" name="Rectangle 14"/>
          <p:cNvSpPr>
            <a:spLocks noChangeArrowheads="1"/>
          </p:cNvSpPr>
          <p:nvPr/>
        </p:nvSpPr>
        <p:spPr bwMode="auto">
          <a:xfrm>
            <a:off x="981075" y="4011613"/>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grpSp>
        <p:nvGrpSpPr>
          <p:cNvPr id="64520" name="Group 28"/>
          <p:cNvGrpSpPr>
            <a:grpSpLocks/>
          </p:cNvGrpSpPr>
          <p:nvPr/>
        </p:nvGrpSpPr>
        <p:grpSpPr bwMode="auto">
          <a:xfrm>
            <a:off x="1544638" y="2644775"/>
            <a:ext cx="2519362" cy="2187575"/>
            <a:chOff x="1893570" y="2682849"/>
            <a:chExt cx="1809750" cy="1570038"/>
          </a:xfrm>
        </p:grpSpPr>
        <p:sp>
          <p:nvSpPr>
            <p:cNvPr id="2" name="Line 7"/>
            <p:cNvSpPr>
              <a:spLocks noChangeShapeType="1"/>
            </p:cNvSpPr>
            <p:nvPr/>
          </p:nvSpPr>
          <p:spPr bwMode="auto">
            <a:xfrm>
              <a:off x="1902693" y="3454196"/>
              <a:ext cx="180062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defRPr/>
              </a:pPr>
              <a:endParaRPr lang="en-GB" sz="1050"/>
            </a:p>
          </p:txBody>
        </p:sp>
        <p:sp>
          <p:nvSpPr>
            <p:cNvPr id="3" name="Line 8"/>
            <p:cNvSpPr>
              <a:spLocks noChangeShapeType="1"/>
            </p:cNvSpPr>
            <p:nvPr/>
          </p:nvSpPr>
          <p:spPr bwMode="auto">
            <a:xfrm>
              <a:off x="2767085" y="2694243"/>
              <a:ext cx="1140" cy="15586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defRPr/>
              </a:pPr>
              <a:endParaRPr lang="en-GB" sz="1050"/>
            </a:p>
          </p:txBody>
        </p:sp>
        <p:sp>
          <p:nvSpPr>
            <p:cNvPr id="64535" name="Text Box 18"/>
            <p:cNvSpPr txBox="1">
              <a:spLocks noChangeArrowheads="1"/>
            </p:cNvSpPr>
            <p:nvPr/>
          </p:nvSpPr>
          <p:spPr bwMode="auto">
            <a:xfrm>
              <a:off x="1947545" y="2682849"/>
              <a:ext cx="855663" cy="60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400" b="1">
                  <a:latin typeface="Times New Roman" pitchFamily="18" charset="0"/>
                </a:rPr>
                <a:t>a</a:t>
              </a:r>
            </a:p>
            <a:p>
              <a:pPr algn="ctr" eaLnBrk="1" hangingPunct="1">
                <a:spcBef>
                  <a:spcPct val="50000"/>
                </a:spcBef>
                <a:buFontTx/>
                <a:buNone/>
              </a:pPr>
              <a:r>
                <a:rPr lang="en-GB" altLang="en-US" sz="1400" b="1">
                  <a:latin typeface="Times New Roman" pitchFamily="18" charset="0"/>
                </a:rPr>
                <a:t>True positives</a:t>
              </a:r>
            </a:p>
          </p:txBody>
        </p:sp>
        <p:sp>
          <p:nvSpPr>
            <p:cNvPr id="64536" name="Text Box 19"/>
            <p:cNvSpPr txBox="1">
              <a:spLocks noChangeArrowheads="1"/>
            </p:cNvSpPr>
            <p:nvPr/>
          </p:nvSpPr>
          <p:spPr bwMode="auto">
            <a:xfrm>
              <a:off x="1999301" y="3497237"/>
              <a:ext cx="767393" cy="60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400" b="1">
                  <a:latin typeface="Times New Roman" pitchFamily="18" charset="0"/>
                </a:rPr>
                <a:t>c</a:t>
              </a:r>
            </a:p>
            <a:p>
              <a:pPr algn="ctr" eaLnBrk="1" hangingPunct="1">
                <a:spcBef>
                  <a:spcPct val="50000"/>
                </a:spcBef>
                <a:buFontTx/>
                <a:buNone/>
              </a:pPr>
              <a:r>
                <a:rPr lang="en-GB" altLang="en-US" sz="1400" b="1">
                  <a:latin typeface="Times New Roman" pitchFamily="18" charset="0"/>
                </a:rPr>
                <a:t>False negatives</a:t>
              </a:r>
            </a:p>
          </p:txBody>
        </p:sp>
        <p:sp>
          <p:nvSpPr>
            <p:cNvPr id="64537" name="Text Box 15"/>
            <p:cNvSpPr txBox="1">
              <a:spLocks noChangeArrowheads="1"/>
            </p:cNvSpPr>
            <p:nvPr/>
          </p:nvSpPr>
          <p:spPr bwMode="auto">
            <a:xfrm>
              <a:off x="2766695" y="2682849"/>
              <a:ext cx="866775" cy="6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400" b="1">
                  <a:latin typeface="Times New Roman" pitchFamily="18" charset="0"/>
                </a:rPr>
                <a:t>b</a:t>
              </a:r>
            </a:p>
            <a:p>
              <a:pPr algn="ctr" eaLnBrk="1" hangingPunct="1">
                <a:spcBef>
                  <a:spcPct val="50000"/>
                </a:spcBef>
                <a:buFontTx/>
                <a:buNone/>
              </a:pPr>
              <a:r>
                <a:rPr lang="en-GB" altLang="en-US" sz="1600" b="1">
                  <a:latin typeface="Times New Roman" pitchFamily="18" charset="0"/>
                </a:rPr>
                <a:t> False positives</a:t>
              </a:r>
            </a:p>
          </p:txBody>
        </p:sp>
        <p:sp>
          <p:nvSpPr>
            <p:cNvPr id="64538" name="Text Box 16"/>
            <p:cNvSpPr txBox="1">
              <a:spLocks noChangeArrowheads="1"/>
            </p:cNvSpPr>
            <p:nvPr/>
          </p:nvSpPr>
          <p:spPr bwMode="auto">
            <a:xfrm>
              <a:off x="2828608" y="3497237"/>
              <a:ext cx="830262" cy="60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400" b="1">
                  <a:latin typeface="Times New Roman" pitchFamily="18" charset="0"/>
                </a:rPr>
                <a:t>d</a:t>
              </a:r>
            </a:p>
            <a:p>
              <a:pPr algn="ctr" eaLnBrk="1" hangingPunct="1">
                <a:spcBef>
                  <a:spcPct val="50000"/>
                </a:spcBef>
                <a:buFontTx/>
                <a:buNone/>
              </a:pPr>
              <a:r>
                <a:rPr lang="en-GB" altLang="en-US" sz="1400" b="1">
                  <a:latin typeface="Times New Roman" pitchFamily="18" charset="0"/>
                </a:rPr>
                <a:t>True negatives</a:t>
              </a:r>
            </a:p>
          </p:txBody>
        </p:sp>
        <p:sp>
          <p:nvSpPr>
            <p:cNvPr id="15" name="Rectangle 14"/>
            <p:cNvSpPr/>
            <p:nvPr/>
          </p:nvSpPr>
          <p:spPr>
            <a:xfrm>
              <a:off x="1893570" y="2694243"/>
              <a:ext cx="1800627" cy="15392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6" name="Rectangle 15"/>
          <p:cNvSpPr/>
          <p:nvPr/>
        </p:nvSpPr>
        <p:spPr>
          <a:xfrm>
            <a:off x="250825" y="188913"/>
            <a:ext cx="8642350" cy="6480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Rectangle 2"/>
          <p:cNvSpPr txBox="1">
            <a:spLocks noChangeArrowheads="1"/>
          </p:cNvSpPr>
          <p:nvPr/>
        </p:nvSpPr>
        <p:spPr>
          <a:xfrm>
            <a:off x="263525" y="430213"/>
            <a:ext cx="8618538" cy="560387"/>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Diagnostic Odds Ratio</a:t>
            </a:r>
          </a:p>
        </p:txBody>
      </p:sp>
      <p:sp>
        <p:nvSpPr>
          <p:cNvPr id="64525" name="TextBox 19"/>
          <p:cNvSpPr txBox="1">
            <a:spLocks noChangeArrowheads="1"/>
          </p:cNvSpPr>
          <p:nvPr/>
        </p:nvSpPr>
        <p:spPr bwMode="auto">
          <a:xfrm>
            <a:off x="542925" y="1304925"/>
            <a:ext cx="7910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Ratio of the odds of the test being positive if the person has the disease relative to the odds of the test being positive if the person does not have the disease</a:t>
            </a:r>
          </a:p>
        </p:txBody>
      </p:sp>
      <p:sp>
        <p:nvSpPr>
          <p:cNvPr id="64526" name="TextBox 20"/>
          <p:cNvSpPr txBox="1">
            <a:spLocks noChangeArrowheads="1"/>
          </p:cNvSpPr>
          <p:nvPr/>
        </p:nvSpPr>
        <p:spPr bwMode="auto">
          <a:xfrm>
            <a:off x="4845050" y="2965450"/>
            <a:ext cx="47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a/c</a:t>
            </a:r>
          </a:p>
        </p:txBody>
      </p:sp>
      <p:sp>
        <p:nvSpPr>
          <p:cNvPr id="64527" name="TextBox 21"/>
          <p:cNvSpPr txBox="1">
            <a:spLocks noChangeArrowheads="1"/>
          </p:cNvSpPr>
          <p:nvPr/>
        </p:nvSpPr>
        <p:spPr bwMode="auto">
          <a:xfrm>
            <a:off x="4845050" y="3368675"/>
            <a:ext cx="51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b/d</a:t>
            </a:r>
          </a:p>
        </p:txBody>
      </p:sp>
      <p:cxnSp>
        <p:nvCxnSpPr>
          <p:cNvPr id="24" name="Straight Connector 23"/>
          <p:cNvCxnSpPr/>
          <p:nvPr/>
        </p:nvCxnSpPr>
        <p:spPr>
          <a:xfrm>
            <a:off x="4641850" y="3333750"/>
            <a:ext cx="936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529" name="TextBox 24"/>
          <p:cNvSpPr txBox="1">
            <a:spLocks noChangeArrowheads="1"/>
          </p:cNvSpPr>
          <p:nvPr/>
        </p:nvSpPr>
        <p:spPr bwMode="auto">
          <a:xfrm>
            <a:off x="5913438" y="3128963"/>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a:t>
            </a:r>
          </a:p>
        </p:txBody>
      </p:sp>
      <p:sp>
        <p:nvSpPr>
          <p:cNvPr id="64530" name="TextBox 25"/>
          <p:cNvSpPr txBox="1">
            <a:spLocks noChangeArrowheads="1"/>
          </p:cNvSpPr>
          <p:nvPr/>
        </p:nvSpPr>
        <p:spPr bwMode="auto">
          <a:xfrm>
            <a:off x="6719888" y="2965450"/>
            <a:ext cx="644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a x d</a:t>
            </a:r>
          </a:p>
        </p:txBody>
      </p:sp>
      <p:sp>
        <p:nvSpPr>
          <p:cNvPr id="64531" name="TextBox 26"/>
          <p:cNvSpPr txBox="1">
            <a:spLocks noChangeArrowheads="1"/>
          </p:cNvSpPr>
          <p:nvPr/>
        </p:nvSpPr>
        <p:spPr bwMode="auto">
          <a:xfrm>
            <a:off x="6719888" y="3368675"/>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b x c</a:t>
            </a:r>
          </a:p>
        </p:txBody>
      </p:sp>
      <p:cxnSp>
        <p:nvCxnSpPr>
          <p:cNvPr id="28" name="Straight Connector 27"/>
          <p:cNvCxnSpPr/>
          <p:nvPr/>
        </p:nvCxnSpPr>
        <p:spPr>
          <a:xfrm>
            <a:off x="6516688" y="3333750"/>
            <a:ext cx="9350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486088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
        <p:nvSpPr>
          <p:cNvPr id="7" name="Rectangle 2"/>
          <p:cNvSpPr txBox="1">
            <a:spLocks noChangeArrowheads="1"/>
          </p:cNvSpPr>
          <p:nvPr/>
        </p:nvSpPr>
        <p:spPr>
          <a:xfrm>
            <a:off x="252248" y="188595"/>
            <a:ext cx="8640292" cy="767080"/>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3600" b="1" noProof="0" dirty="0" smtClean="0">
                <a:latin typeface="Garamond" pitchFamily="18" charset="0"/>
                <a:ea typeface="+mj-ea"/>
                <a:cs typeface="+mj-cs"/>
              </a:rPr>
              <a:t>Module Timetable</a:t>
            </a:r>
            <a:endParaRPr kumimoji="0" lang="en-GB" sz="3600" b="1"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graphicFrame>
        <p:nvGraphicFramePr>
          <p:cNvPr id="4" name="Table 3"/>
          <p:cNvGraphicFramePr>
            <a:graphicFrameLocks noGrp="1"/>
          </p:cNvGraphicFramePr>
          <p:nvPr>
            <p:extLst>
              <p:ext uri="{D42A27DB-BD31-4B8C-83A1-F6EECF244321}">
                <p14:modId xmlns:p14="http://schemas.microsoft.com/office/powerpoint/2010/main" val="2966240700"/>
              </p:ext>
            </p:extLst>
          </p:nvPr>
        </p:nvGraphicFramePr>
        <p:xfrm>
          <a:off x="1691640" y="773458"/>
          <a:ext cx="6480809" cy="5969763"/>
        </p:xfrm>
        <a:graphic>
          <a:graphicData uri="http://schemas.openxmlformats.org/drawingml/2006/table">
            <a:tbl>
              <a:tblPr firstRow="1" firstCol="1" bandRow="1">
                <a:tableStyleId>{5C22544A-7EE6-4342-B048-85BDC9FD1C3A}</a:tableStyleId>
              </a:tblPr>
              <a:tblGrid>
                <a:gridCol w="912306"/>
                <a:gridCol w="1092524"/>
                <a:gridCol w="1143011"/>
                <a:gridCol w="1159141"/>
                <a:gridCol w="1113561"/>
                <a:gridCol w="1060266"/>
              </a:tblGrid>
              <a:tr h="346186">
                <a:tc>
                  <a:txBody>
                    <a:bodyPr/>
                    <a:lstStyle/>
                    <a:p>
                      <a:pPr>
                        <a:lnSpc>
                          <a:spcPct val="115000"/>
                        </a:lnSpc>
                        <a:spcAft>
                          <a:spcPts val="0"/>
                        </a:spcAft>
                      </a:pPr>
                      <a:r>
                        <a:rPr lang="en-GB" sz="1000" dirty="0">
                          <a:effectLst/>
                        </a:rPr>
                        <a:t> </a:t>
                      </a:r>
                    </a:p>
                    <a:p>
                      <a:pPr>
                        <a:lnSpc>
                          <a:spcPct val="115000"/>
                        </a:lnSpc>
                        <a:spcAft>
                          <a:spcPts val="0"/>
                        </a:spcAft>
                      </a:pPr>
                      <a:r>
                        <a:rPr lang="en-GB" sz="1000" dirty="0">
                          <a:effectLst/>
                        </a:rPr>
                        <a:t> </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Monday </a:t>
                      </a:r>
                      <a:r>
                        <a:rPr lang="en-GB" sz="1000" dirty="0" smtClean="0">
                          <a:effectLst/>
                        </a:rPr>
                        <a:t>26 January</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Tuesday </a:t>
                      </a:r>
                      <a:r>
                        <a:rPr lang="en-GB" sz="1000" dirty="0" smtClean="0">
                          <a:effectLst/>
                        </a:rPr>
                        <a:t>27  </a:t>
                      </a:r>
                      <a:r>
                        <a:rPr lang="en-GB" sz="1000" dirty="0">
                          <a:effectLst/>
                        </a:rPr>
                        <a:t>January</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Wednesday </a:t>
                      </a:r>
                      <a:r>
                        <a:rPr lang="en-GB" sz="1000" dirty="0" smtClean="0">
                          <a:effectLst/>
                        </a:rPr>
                        <a:t>28 </a:t>
                      </a:r>
                      <a:r>
                        <a:rPr lang="en-GB" sz="1000" dirty="0">
                          <a:effectLst/>
                        </a:rPr>
                        <a:t>January</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Thursday </a:t>
                      </a:r>
                      <a:r>
                        <a:rPr lang="en-GB" sz="1000" dirty="0" smtClean="0">
                          <a:effectLst/>
                        </a:rPr>
                        <a:t>29 </a:t>
                      </a:r>
                      <a:r>
                        <a:rPr lang="en-GB" sz="1000" dirty="0">
                          <a:effectLst/>
                        </a:rPr>
                        <a:t>January</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Friday </a:t>
                      </a:r>
                      <a:r>
                        <a:rPr lang="en-GB" sz="1000" dirty="0" smtClean="0">
                          <a:effectLst/>
                        </a:rPr>
                        <a:t>30 </a:t>
                      </a:r>
                      <a:r>
                        <a:rPr lang="en-GB" sz="1000" dirty="0">
                          <a:effectLst/>
                        </a:rPr>
                        <a:t>January</a:t>
                      </a:r>
                      <a:endParaRPr lang="en-GB" sz="1000" dirty="0">
                        <a:effectLst/>
                        <a:latin typeface="Calibri"/>
                        <a:ea typeface="Times New Roman"/>
                        <a:cs typeface="Times New Roman"/>
                      </a:endParaRPr>
                    </a:p>
                  </a:txBody>
                  <a:tcPr marL="41283" marR="41283" marT="0" marB="0"/>
                </a:tc>
              </a:tr>
              <a:tr h="173093">
                <a:tc>
                  <a:txBody>
                    <a:bodyPr/>
                    <a:lstStyle/>
                    <a:p>
                      <a:pPr>
                        <a:lnSpc>
                          <a:spcPct val="115000"/>
                        </a:lnSpc>
                        <a:spcAft>
                          <a:spcPts val="0"/>
                        </a:spcAft>
                      </a:pPr>
                      <a:r>
                        <a:rPr lang="en-GB" sz="1000">
                          <a:effectLst/>
                        </a:rPr>
                        <a:t>8.30</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Registration</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Registration</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Registration</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Registration</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Registration</a:t>
                      </a:r>
                      <a:endParaRPr lang="en-GB" sz="1000">
                        <a:effectLst/>
                        <a:latin typeface="Calibri"/>
                        <a:ea typeface="Times New Roman"/>
                        <a:cs typeface="Times New Roman"/>
                      </a:endParaRPr>
                    </a:p>
                  </a:txBody>
                  <a:tcPr marL="41283" marR="41283" marT="0" marB="0"/>
                </a:tc>
              </a:tr>
              <a:tr h="1028399">
                <a:tc>
                  <a:txBody>
                    <a:bodyPr/>
                    <a:lstStyle/>
                    <a:p>
                      <a:pPr>
                        <a:lnSpc>
                          <a:spcPct val="115000"/>
                        </a:lnSpc>
                        <a:spcAft>
                          <a:spcPts val="0"/>
                        </a:spcAft>
                      </a:pPr>
                      <a:r>
                        <a:rPr lang="en-GB" sz="1000" dirty="0">
                          <a:effectLst/>
                        </a:rPr>
                        <a:t>9.00-10.30</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Introduction</a:t>
                      </a:r>
                    </a:p>
                    <a:p>
                      <a:pPr>
                        <a:lnSpc>
                          <a:spcPct val="115000"/>
                        </a:lnSpc>
                        <a:spcAft>
                          <a:spcPts val="0"/>
                        </a:spcAft>
                      </a:pPr>
                      <a:r>
                        <a:rPr lang="en-GB" sz="1000" dirty="0">
                          <a:solidFill>
                            <a:schemeClr val="accent5">
                              <a:lumMod val="75000"/>
                            </a:schemeClr>
                          </a:solidFill>
                          <a:effectLst/>
                        </a:rPr>
                        <a:t>Carl Heneghan</a:t>
                      </a:r>
                    </a:p>
                    <a:p>
                      <a:pPr>
                        <a:lnSpc>
                          <a:spcPct val="115000"/>
                        </a:lnSpc>
                        <a:spcAft>
                          <a:spcPts val="0"/>
                        </a:spcAft>
                      </a:pPr>
                      <a:r>
                        <a:rPr lang="en-GB" sz="1000" dirty="0">
                          <a:solidFill>
                            <a:schemeClr val="accent5">
                              <a:lumMod val="75000"/>
                            </a:schemeClr>
                          </a:solidFill>
                          <a:effectLst/>
                        </a:rPr>
                        <a:t>Annette </a:t>
                      </a:r>
                      <a:r>
                        <a:rPr lang="en-GB" sz="1000" dirty="0" err="1">
                          <a:solidFill>
                            <a:schemeClr val="accent5">
                              <a:lumMod val="75000"/>
                            </a:schemeClr>
                          </a:solidFill>
                          <a:effectLst/>
                        </a:rPr>
                        <a:t>Plüddemann</a:t>
                      </a: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Diagnostic studies – the numbers </a:t>
                      </a:r>
                    </a:p>
                    <a:p>
                      <a:pPr>
                        <a:lnSpc>
                          <a:spcPct val="115000"/>
                        </a:lnSpc>
                        <a:spcAft>
                          <a:spcPts val="0"/>
                        </a:spcAft>
                      </a:pPr>
                      <a:r>
                        <a:rPr lang="en-GB" sz="1000" dirty="0">
                          <a:solidFill>
                            <a:schemeClr val="accent5">
                              <a:lumMod val="75000"/>
                            </a:schemeClr>
                          </a:solidFill>
                          <a:effectLst/>
                        </a:rPr>
                        <a:t>Annette </a:t>
                      </a:r>
                      <a:r>
                        <a:rPr lang="en-GB" sz="1000" dirty="0" err="1">
                          <a:solidFill>
                            <a:schemeClr val="accent5">
                              <a:lumMod val="75000"/>
                            </a:schemeClr>
                          </a:solidFill>
                          <a:effectLst/>
                        </a:rPr>
                        <a:t>Plüddemann</a:t>
                      </a:r>
                      <a:r>
                        <a:rPr lang="en-GB" sz="1000" dirty="0">
                          <a:solidFill>
                            <a:schemeClr val="accent5">
                              <a:lumMod val="75000"/>
                            </a:schemeClr>
                          </a:solidFill>
                          <a:effectLst/>
                        </a:rPr>
                        <a:t> </a:t>
                      </a:r>
                    </a:p>
                    <a:p>
                      <a:pPr>
                        <a:lnSpc>
                          <a:spcPct val="115000"/>
                        </a:lnSpc>
                        <a:spcAft>
                          <a:spcPts val="0"/>
                        </a:spcAft>
                      </a:pPr>
                      <a:r>
                        <a:rPr lang="en-GB" sz="1000" dirty="0">
                          <a:effectLst/>
                        </a:rPr>
                        <a:t> </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Visualising and presenting diagnostic accuracy studies</a:t>
                      </a:r>
                    </a:p>
                    <a:p>
                      <a:pPr>
                        <a:lnSpc>
                          <a:spcPct val="115000"/>
                        </a:lnSpc>
                        <a:spcAft>
                          <a:spcPts val="0"/>
                        </a:spcAft>
                      </a:pPr>
                      <a:r>
                        <a:rPr lang="en-GB" sz="1000" dirty="0" smtClean="0">
                          <a:solidFill>
                            <a:schemeClr val="accent5">
                              <a:lumMod val="75000"/>
                            </a:schemeClr>
                          </a:solidFill>
                          <a:effectLst/>
                        </a:rPr>
                        <a:t>Rafael </a:t>
                      </a:r>
                      <a:r>
                        <a:rPr lang="en-GB" sz="1000" dirty="0" err="1" smtClean="0">
                          <a:solidFill>
                            <a:schemeClr val="accent5">
                              <a:lumMod val="75000"/>
                            </a:schemeClr>
                          </a:solidFill>
                          <a:effectLst/>
                        </a:rPr>
                        <a:t>Perera</a:t>
                      </a:r>
                      <a:endParaRPr lang="en-GB" sz="1000" dirty="0">
                        <a:solidFill>
                          <a:schemeClr val="accent5">
                            <a:lumMod val="75000"/>
                          </a:schemeClr>
                        </a:solidFill>
                        <a:effectLst/>
                      </a:endParaRPr>
                    </a:p>
                    <a:p>
                      <a:pPr>
                        <a:lnSpc>
                          <a:spcPct val="115000"/>
                        </a:lnSpc>
                        <a:spcAft>
                          <a:spcPts val="0"/>
                        </a:spcAft>
                      </a:pPr>
                      <a:r>
                        <a:rPr lang="en-GB" sz="1000" dirty="0">
                          <a:effectLst/>
                        </a:rPr>
                        <a:t> </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smtClean="0">
                          <a:effectLst/>
                        </a:rPr>
                        <a:t>Screening</a:t>
                      </a:r>
                    </a:p>
                    <a:p>
                      <a:pPr>
                        <a:lnSpc>
                          <a:spcPct val="115000"/>
                        </a:lnSpc>
                        <a:spcAft>
                          <a:spcPts val="0"/>
                        </a:spcAft>
                      </a:pPr>
                      <a:r>
                        <a:rPr lang="en-GB" sz="1000" dirty="0" smtClean="0">
                          <a:solidFill>
                            <a:schemeClr val="accent5">
                              <a:lumMod val="75000"/>
                            </a:schemeClr>
                          </a:solidFill>
                          <a:effectLst/>
                        </a:rPr>
                        <a:t>Paul </a:t>
                      </a:r>
                      <a:r>
                        <a:rPr lang="en-GB" sz="1000" dirty="0" err="1" smtClean="0">
                          <a:solidFill>
                            <a:schemeClr val="accent5">
                              <a:lumMod val="75000"/>
                            </a:schemeClr>
                          </a:solidFill>
                          <a:effectLst/>
                        </a:rPr>
                        <a:t>Hewitson</a:t>
                      </a:r>
                      <a:endParaRPr lang="en-GB" sz="1000" dirty="0" smtClean="0">
                        <a:solidFill>
                          <a:schemeClr val="accent5">
                            <a:lumMod val="75000"/>
                          </a:schemeClr>
                        </a:solidFill>
                        <a:effectLst/>
                        <a:latin typeface="+mn-lt"/>
                        <a:ea typeface="Times New Roman"/>
                        <a:cs typeface="Times New Roman"/>
                      </a:endParaRPr>
                    </a:p>
                    <a:p>
                      <a:pPr>
                        <a:lnSpc>
                          <a:spcPct val="115000"/>
                        </a:lnSpc>
                        <a:spcAft>
                          <a:spcPts val="0"/>
                        </a:spcAft>
                      </a:pP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Rational monitoring</a:t>
                      </a:r>
                    </a:p>
                    <a:p>
                      <a:pPr>
                        <a:lnSpc>
                          <a:spcPct val="115000"/>
                        </a:lnSpc>
                        <a:spcAft>
                          <a:spcPts val="0"/>
                        </a:spcAft>
                      </a:pPr>
                      <a:r>
                        <a:rPr lang="en-GB" sz="1000" dirty="0">
                          <a:solidFill>
                            <a:schemeClr val="accent5">
                              <a:lumMod val="75000"/>
                            </a:schemeClr>
                          </a:solidFill>
                          <a:effectLst/>
                        </a:rPr>
                        <a:t>Jason Oke and Richard Stevens </a:t>
                      </a:r>
                    </a:p>
                  </a:txBody>
                  <a:tcPr marL="41283" marR="41283" marT="0" marB="0"/>
                </a:tc>
              </a:tr>
              <a:tr h="256580">
                <a:tc>
                  <a:txBody>
                    <a:bodyPr/>
                    <a:lstStyle/>
                    <a:p>
                      <a:pPr>
                        <a:lnSpc>
                          <a:spcPct val="115000"/>
                        </a:lnSpc>
                        <a:spcAft>
                          <a:spcPts val="0"/>
                        </a:spcAft>
                      </a:pPr>
                      <a:r>
                        <a:rPr lang="en-GB" sz="1000">
                          <a:effectLst/>
                        </a:rPr>
                        <a:t>10.30-11.00</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r>
              <a:tr h="785199">
                <a:tc>
                  <a:txBody>
                    <a:bodyPr/>
                    <a:lstStyle/>
                    <a:p>
                      <a:pPr>
                        <a:lnSpc>
                          <a:spcPct val="115000"/>
                        </a:lnSpc>
                        <a:spcAft>
                          <a:spcPts val="0"/>
                        </a:spcAft>
                      </a:pPr>
                      <a:r>
                        <a:rPr lang="en-GB" sz="1000">
                          <a:effectLst/>
                        </a:rPr>
                        <a:t>11.00-12.30</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Diagnostic study design</a:t>
                      </a:r>
                    </a:p>
                    <a:p>
                      <a:pPr>
                        <a:lnSpc>
                          <a:spcPct val="115000"/>
                        </a:lnSpc>
                        <a:spcAft>
                          <a:spcPts val="0"/>
                        </a:spcAft>
                      </a:pPr>
                      <a:r>
                        <a:rPr lang="en-GB" sz="1000" dirty="0">
                          <a:solidFill>
                            <a:schemeClr val="accent5">
                              <a:lumMod val="75000"/>
                            </a:schemeClr>
                          </a:solidFill>
                          <a:effectLst/>
                        </a:rPr>
                        <a:t>Ann Van den </a:t>
                      </a:r>
                      <a:r>
                        <a:rPr lang="en-GB" sz="1000" dirty="0" err="1">
                          <a:solidFill>
                            <a:schemeClr val="accent5">
                              <a:lumMod val="75000"/>
                            </a:schemeClr>
                          </a:solidFill>
                          <a:effectLst/>
                        </a:rPr>
                        <a:t>Bruel</a:t>
                      </a: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Sample size calculations</a:t>
                      </a:r>
                    </a:p>
                    <a:p>
                      <a:pPr>
                        <a:lnSpc>
                          <a:spcPct val="115000"/>
                        </a:lnSpc>
                        <a:spcAft>
                          <a:spcPts val="0"/>
                        </a:spcAft>
                      </a:pPr>
                      <a:r>
                        <a:rPr lang="en-GB" sz="1000" dirty="0">
                          <a:solidFill>
                            <a:schemeClr val="accent5">
                              <a:lumMod val="75000"/>
                            </a:schemeClr>
                          </a:solidFill>
                          <a:effectLst/>
                        </a:rPr>
                        <a:t>Richard Stevens</a:t>
                      </a: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smtClean="0">
                          <a:effectLst/>
                        </a:rPr>
                        <a:t>Multiple tests </a:t>
                      </a:r>
                    </a:p>
                    <a:p>
                      <a:pPr>
                        <a:lnSpc>
                          <a:spcPct val="115000"/>
                        </a:lnSpc>
                        <a:spcAft>
                          <a:spcPts val="0"/>
                        </a:spcAft>
                      </a:pPr>
                      <a:r>
                        <a:rPr lang="en-GB" sz="1000" dirty="0" smtClean="0">
                          <a:solidFill>
                            <a:schemeClr val="accent5">
                              <a:lumMod val="75000"/>
                            </a:schemeClr>
                          </a:solidFill>
                          <a:effectLst/>
                        </a:rPr>
                        <a:t>Ann Van den </a:t>
                      </a:r>
                      <a:r>
                        <a:rPr lang="en-GB" sz="1000" dirty="0" err="1" smtClean="0">
                          <a:solidFill>
                            <a:schemeClr val="accent5">
                              <a:lumMod val="75000"/>
                            </a:schemeClr>
                          </a:solidFill>
                          <a:effectLst/>
                        </a:rPr>
                        <a:t>Bruel</a:t>
                      </a:r>
                      <a:endParaRPr lang="en-GB" sz="1000" dirty="0" smtClean="0">
                        <a:solidFill>
                          <a:schemeClr val="accent5">
                            <a:lumMod val="75000"/>
                          </a:schemeClr>
                        </a:solidFill>
                        <a:effectLst/>
                        <a:latin typeface="+mn-lt"/>
                        <a:ea typeface="Times New Roman"/>
                        <a:cs typeface="Times New Roman"/>
                      </a:endParaRPr>
                    </a:p>
                    <a:p>
                      <a:pPr>
                        <a:lnSpc>
                          <a:spcPct val="115000"/>
                        </a:lnSpc>
                        <a:spcAft>
                          <a:spcPts val="0"/>
                        </a:spcAft>
                      </a:pP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err="1" smtClean="0">
                          <a:effectLst/>
                        </a:rPr>
                        <a:t>Overdiagnosis</a:t>
                      </a:r>
                      <a:endParaRPr lang="en-GB" sz="1000" dirty="0" smtClean="0">
                        <a:effectLst/>
                      </a:endParaRPr>
                    </a:p>
                    <a:p>
                      <a:pPr>
                        <a:lnSpc>
                          <a:spcPct val="115000"/>
                        </a:lnSpc>
                        <a:spcAft>
                          <a:spcPts val="0"/>
                        </a:spcAft>
                      </a:pPr>
                      <a:r>
                        <a:rPr lang="en-GB" sz="1000" dirty="0" smtClean="0">
                          <a:solidFill>
                            <a:schemeClr val="accent5">
                              <a:lumMod val="75000"/>
                            </a:schemeClr>
                          </a:solidFill>
                          <a:effectLst/>
                        </a:rPr>
                        <a:t>Jason Oke</a:t>
                      </a:r>
                      <a:endParaRPr lang="en-GB" sz="1000" dirty="0" smtClean="0">
                        <a:solidFill>
                          <a:schemeClr val="accent5">
                            <a:lumMod val="75000"/>
                          </a:schemeClr>
                        </a:solidFill>
                        <a:effectLst/>
                        <a:latin typeface="+mn-lt"/>
                        <a:ea typeface="Times New Roman"/>
                        <a:cs typeface="Times New Roman"/>
                      </a:endParaRPr>
                    </a:p>
                    <a:p>
                      <a:pPr>
                        <a:lnSpc>
                          <a:spcPct val="115000"/>
                        </a:lnSpc>
                        <a:spcAft>
                          <a:spcPts val="0"/>
                        </a:spcAft>
                      </a:pP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Rational monitoring</a:t>
                      </a:r>
                    </a:p>
                    <a:p>
                      <a:pPr>
                        <a:lnSpc>
                          <a:spcPct val="115000"/>
                        </a:lnSpc>
                        <a:spcAft>
                          <a:spcPts val="0"/>
                        </a:spcAft>
                      </a:pPr>
                      <a:r>
                        <a:rPr lang="en-GB" sz="1000" dirty="0">
                          <a:solidFill>
                            <a:schemeClr val="accent5">
                              <a:lumMod val="75000"/>
                            </a:schemeClr>
                          </a:solidFill>
                          <a:effectLst/>
                        </a:rPr>
                        <a:t>Jason </a:t>
                      </a:r>
                      <a:r>
                        <a:rPr lang="en-GB" sz="1000" dirty="0" err="1">
                          <a:solidFill>
                            <a:schemeClr val="accent5">
                              <a:lumMod val="75000"/>
                            </a:schemeClr>
                          </a:solidFill>
                          <a:effectLst/>
                        </a:rPr>
                        <a:t>Oke</a:t>
                      </a:r>
                      <a:r>
                        <a:rPr lang="en-GB" sz="1000" dirty="0">
                          <a:solidFill>
                            <a:schemeClr val="accent5">
                              <a:lumMod val="75000"/>
                            </a:schemeClr>
                          </a:solidFill>
                          <a:effectLst/>
                        </a:rPr>
                        <a:t> and Richard Stevens </a:t>
                      </a:r>
                      <a:endParaRPr lang="en-GB" sz="1000" dirty="0">
                        <a:solidFill>
                          <a:schemeClr val="accent5">
                            <a:lumMod val="75000"/>
                          </a:schemeClr>
                        </a:solidFill>
                        <a:effectLst/>
                        <a:latin typeface="Calibri"/>
                        <a:ea typeface="Times New Roman"/>
                        <a:cs typeface="Times New Roman"/>
                      </a:endParaRPr>
                    </a:p>
                  </a:txBody>
                  <a:tcPr marL="41283" marR="41283" marT="0" marB="0"/>
                </a:tc>
              </a:tr>
              <a:tr h="256580">
                <a:tc>
                  <a:txBody>
                    <a:bodyPr/>
                    <a:lstStyle/>
                    <a:p>
                      <a:pPr>
                        <a:lnSpc>
                          <a:spcPct val="115000"/>
                        </a:lnSpc>
                        <a:spcAft>
                          <a:spcPts val="0"/>
                        </a:spcAft>
                      </a:pPr>
                      <a:r>
                        <a:rPr lang="en-GB" sz="1000">
                          <a:effectLst/>
                        </a:rPr>
                        <a:t>12.30-13.30</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Lunch</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Lunch</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Lunch</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Lunch</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Lunch</a:t>
                      </a:r>
                      <a:endParaRPr lang="en-GB" sz="1000">
                        <a:effectLst/>
                        <a:latin typeface="Calibri"/>
                        <a:ea typeface="Times New Roman"/>
                        <a:cs typeface="Times New Roman"/>
                      </a:endParaRPr>
                    </a:p>
                  </a:txBody>
                  <a:tcPr marL="41283" marR="41283" marT="0" marB="0"/>
                </a:tc>
              </a:tr>
              <a:tr h="855306">
                <a:tc>
                  <a:txBody>
                    <a:bodyPr/>
                    <a:lstStyle/>
                    <a:p>
                      <a:pPr>
                        <a:lnSpc>
                          <a:spcPct val="115000"/>
                        </a:lnSpc>
                        <a:spcAft>
                          <a:spcPts val="0"/>
                        </a:spcAft>
                      </a:pPr>
                      <a:r>
                        <a:rPr lang="en-GB" sz="1000">
                          <a:effectLst/>
                        </a:rPr>
                        <a:t>13.30-15.00</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Searching skills</a:t>
                      </a:r>
                    </a:p>
                    <a:p>
                      <a:pPr>
                        <a:lnSpc>
                          <a:spcPct val="115000"/>
                        </a:lnSpc>
                        <a:spcAft>
                          <a:spcPts val="0"/>
                        </a:spcAft>
                      </a:pPr>
                      <a:r>
                        <a:rPr lang="en-GB" sz="1000" dirty="0">
                          <a:solidFill>
                            <a:schemeClr val="accent5">
                              <a:lumMod val="75000"/>
                            </a:schemeClr>
                          </a:solidFill>
                          <a:effectLst/>
                        </a:rPr>
                        <a:t>Nia Roberts</a:t>
                      </a:r>
                    </a:p>
                    <a:p>
                      <a:pPr>
                        <a:lnSpc>
                          <a:spcPct val="115000"/>
                        </a:lnSpc>
                        <a:spcAft>
                          <a:spcPts val="0"/>
                        </a:spcAft>
                      </a:pPr>
                      <a:r>
                        <a:rPr lang="en-GB" sz="1000" dirty="0">
                          <a:effectLst/>
                        </a:rPr>
                        <a:t> </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Appraisal workshop</a:t>
                      </a:r>
                    </a:p>
                    <a:p>
                      <a:pPr>
                        <a:lnSpc>
                          <a:spcPct val="115000"/>
                        </a:lnSpc>
                        <a:spcAft>
                          <a:spcPts val="0"/>
                        </a:spcAft>
                      </a:pPr>
                      <a:r>
                        <a:rPr lang="en-GB" sz="1000" dirty="0">
                          <a:solidFill>
                            <a:schemeClr val="accent5">
                              <a:lumMod val="75000"/>
                            </a:schemeClr>
                          </a:solidFill>
                          <a:effectLst/>
                        </a:rPr>
                        <a:t>Ann Van den </a:t>
                      </a:r>
                      <a:r>
                        <a:rPr lang="en-GB" sz="1000" dirty="0" err="1">
                          <a:solidFill>
                            <a:schemeClr val="accent5">
                              <a:lumMod val="75000"/>
                            </a:schemeClr>
                          </a:solidFill>
                          <a:effectLst/>
                        </a:rPr>
                        <a:t>Bruel</a:t>
                      </a:r>
                      <a:r>
                        <a:rPr lang="en-GB" sz="1000" dirty="0">
                          <a:solidFill>
                            <a:schemeClr val="accent5">
                              <a:lumMod val="75000"/>
                            </a:schemeClr>
                          </a:solidFill>
                          <a:effectLst/>
                        </a:rPr>
                        <a:t> </a:t>
                      </a:r>
                    </a:p>
                    <a:p>
                      <a:pPr>
                        <a:lnSpc>
                          <a:spcPct val="115000"/>
                        </a:lnSpc>
                        <a:spcAft>
                          <a:spcPts val="0"/>
                        </a:spcAft>
                      </a:pPr>
                      <a:r>
                        <a:rPr lang="en-GB" sz="1000" dirty="0">
                          <a:effectLst/>
                        </a:rPr>
                        <a:t> </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smtClean="0">
                          <a:effectLst/>
                        </a:rPr>
                        <a:t>Systematic reviews of diagnostic studies</a:t>
                      </a:r>
                    </a:p>
                    <a:p>
                      <a:pPr>
                        <a:lnSpc>
                          <a:spcPct val="115000"/>
                        </a:lnSpc>
                        <a:spcAft>
                          <a:spcPts val="0"/>
                        </a:spcAft>
                      </a:pPr>
                      <a:r>
                        <a:rPr lang="en-GB" sz="1000" dirty="0" smtClean="0">
                          <a:solidFill>
                            <a:schemeClr val="accent5">
                              <a:lumMod val="75000"/>
                            </a:schemeClr>
                          </a:solidFill>
                          <a:effectLst/>
                        </a:rPr>
                        <a:t>Clare Bankhead</a:t>
                      </a:r>
                      <a:endParaRPr lang="en-GB" sz="1000" dirty="0" smtClean="0">
                        <a:solidFill>
                          <a:schemeClr val="accent5">
                            <a:lumMod val="75000"/>
                          </a:schemeClr>
                        </a:solidFill>
                        <a:effectLst/>
                        <a:latin typeface="+mn-lt"/>
                        <a:ea typeface="Times New Roman"/>
                        <a:cs typeface="Times New Roman"/>
                      </a:endParaRPr>
                    </a:p>
                    <a:p>
                      <a:pPr>
                        <a:lnSpc>
                          <a:spcPct val="115000"/>
                        </a:lnSpc>
                        <a:spcAft>
                          <a:spcPts val="0"/>
                        </a:spcAft>
                      </a:pP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err="1" smtClean="0">
                          <a:effectLst/>
                        </a:rPr>
                        <a:t>Evidence-based</a:t>
                      </a:r>
                      <a:r>
                        <a:rPr lang="en-GB" sz="1000" dirty="0" smtClean="0">
                          <a:effectLst/>
                        </a:rPr>
                        <a:t> diagnostics for practice (including Q&amp;A) </a:t>
                      </a:r>
                      <a:r>
                        <a:rPr lang="en-GB" sz="1000" dirty="0" smtClean="0">
                          <a:solidFill>
                            <a:schemeClr val="accent5">
                              <a:lumMod val="75000"/>
                            </a:schemeClr>
                          </a:solidFill>
                          <a:effectLst/>
                        </a:rPr>
                        <a:t>Carl Heneghan </a:t>
                      </a: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Student presentations </a:t>
                      </a:r>
                      <a:endParaRPr lang="en-GB" sz="1000" dirty="0">
                        <a:effectLst/>
                        <a:latin typeface="Calibri"/>
                        <a:ea typeface="Times New Roman"/>
                        <a:cs typeface="Times New Roman"/>
                      </a:endParaRPr>
                    </a:p>
                  </a:txBody>
                  <a:tcPr marL="41283" marR="41283" marT="0" marB="0"/>
                </a:tc>
              </a:tr>
              <a:tr h="256580">
                <a:tc>
                  <a:txBody>
                    <a:bodyPr/>
                    <a:lstStyle/>
                    <a:p>
                      <a:pPr>
                        <a:lnSpc>
                          <a:spcPct val="115000"/>
                        </a:lnSpc>
                        <a:spcAft>
                          <a:spcPts val="0"/>
                        </a:spcAft>
                      </a:pPr>
                      <a:r>
                        <a:rPr lang="en-GB" sz="1000">
                          <a:effectLst/>
                        </a:rPr>
                        <a:t>15.00-15.30</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Coffee</a:t>
                      </a:r>
                      <a:endParaRPr lang="en-GB" sz="1000">
                        <a:effectLst/>
                        <a:latin typeface="Calibri"/>
                        <a:ea typeface="Times New Roman"/>
                        <a:cs typeface="Times New Roman"/>
                      </a:endParaRPr>
                    </a:p>
                  </a:txBody>
                  <a:tcPr marL="41283" marR="41283" marT="0" marB="0"/>
                </a:tc>
              </a:tr>
              <a:tr h="1028399">
                <a:tc>
                  <a:txBody>
                    <a:bodyPr/>
                    <a:lstStyle/>
                    <a:p>
                      <a:pPr>
                        <a:lnSpc>
                          <a:spcPct val="115000"/>
                        </a:lnSpc>
                        <a:spcAft>
                          <a:spcPts val="0"/>
                        </a:spcAft>
                      </a:pPr>
                      <a:r>
                        <a:rPr lang="en-GB" sz="1000">
                          <a:effectLst/>
                        </a:rPr>
                        <a:t>15.30-17.00</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Own search </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Intermediate, indeterminate and uninterpretable results</a:t>
                      </a:r>
                    </a:p>
                    <a:p>
                      <a:pPr>
                        <a:lnSpc>
                          <a:spcPct val="115000"/>
                        </a:lnSpc>
                        <a:spcAft>
                          <a:spcPts val="0"/>
                        </a:spcAft>
                      </a:pPr>
                      <a:r>
                        <a:rPr lang="en-GB" sz="1000" dirty="0">
                          <a:solidFill>
                            <a:schemeClr val="accent5">
                              <a:lumMod val="75000"/>
                            </a:schemeClr>
                          </a:solidFill>
                          <a:effectLst/>
                        </a:rPr>
                        <a:t>Beth Shinkins</a:t>
                      </a: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smtClean="0">
                          <a:effectLst/>
                        </a:rPr>
                        <a:t>Systematic reviews of diagnostic studies (2)</a:t>
                      </a:r>
                    </a:p>
                    <a:p>
                      <a:pPr>
                        <a:lnSpc>
                          <a:spcPct val="115000"/>
                        </a:lnSpc>
                        <a:spcAft>
                          <a:spcPts val="0"/>
                        </a:spcAft>
                      </a:pPr>
                      <a:r>
                        <a:rPr lang="en-GB" sz="1000" dirty="0" smtClean="0">
                          <a:solidFill>
                            <a:schemeClr val="accent5">
                              <a:lumMod val="75000"/>
                            </a:schemeClr>
                          </a:solidFill>
                          <a:effectLst/>
                        </a:rPr>
                        <a:t>Clare Bankhead</a:t>
                      </a:r>
                      <a:endParaRPr lang="en-GB" sz="1000" dirty="0" smtClean="0">
                        <a:solidFill>
                          <a:schemeClr val="accent5">
                            <a:lumMod val="75000"/>
                          </a:schemeClr>
                        </a:solidFill>
                        <a:effectLst/>
                        <a:latin typeface="+mn-lt"/>
                        <a:ea typeface="Times New Roman"/>
                        <a:cs typeface="Times New Roman"/>
                      </a:endParaRPr>
                    </a:p>
                    <a:p>
                      <a:pPr>
                        <a:lnSpc>
                          <a:spcPct val="115000"/>
                        </a:lnSpc>
                        <a:spcAft>
                          <a:spcPts val="0"/>
                        </a:spcAft>
                      </a:pP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smtClean="0">
                          <a:effectLst/>
                        </a:rPr>
                        <a:t>Using evidence to support the business case for a diagnostic test </a:t>
                      </a:r>
                      <a:r>
                        <a:rPr lang="en-GB" sz="1000" dirty="0" smtClean="0">
                          <a:solidFill>
                            <a:schemeClr val="accent5">
                              <a:lumMod val="75000"/>
                            </a:schemeClr>
                          </a:solidFill>
                          <a:effectLst/>
                        </a:rPr>
                        <a:t>Chris Price</a:t>
                      </a:r>
                      <a:endParaRPr lang="en-GB" sz="1000" dirty="0" smtClean="0">
                        <a:solidFill>
                          <a:schemeClr val="accent5">
                            <a:lumMod val="75000"/>
                          </a:schemeClr>
                        </a:solidFill>
                        <a:effectLst/>
                        <a:latin typeface="+mn-lt"/>
                        <a:ea typeface="Times New Roman"/>
                        <a:cs typeface="Times New Roman"/>
                      </a:endParaRPr>
                    </a:p>
                    <a:p>
                      <a:pPr>
                        <a:lnSpc>
                          <a:spcPct val="115000"/>
                        </a:lnSpc>
                        <a:spcAft>
                          <a:spcPts val="0"/>
                        </a:spcAft>
                      </a:pPr>
                      <a:endParaRPr lang="en-GB" sz="1000" dirty="0">
                        <a:solidFill>
                          <a:schemeClr val="accent5">
                            <a:lumMod val="75000"/>
                          </a:schemeClr>
                        </a:solidFill>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Evaluation and finish by 4.30</a:t>
                      </a:r>
                      <a:endParaRPr lang="en-GB" sz="1000">
                        <a:effectLst/>
                        <a:latin typeface="Calibri"/>
                        <a:ea typeface="Times New Roman"/>
                        <a:cs typeface="Times New Roman"/>
                      </a:endParaRPr>
                    </a:p>
                  </a:txBody>
                  <a:tcPr marL="41283" marR="41283" marT="0" marB="0"/>
                </a:tc>
              </a:tr>
              <a:tr h="520889">
                <a:tc>
                  <a:txBody>
                    <a:bodyPr/>
                    <a:lstStyle/>
                    <a:p>
                      <a:pPr>
                        <a:lnSpc>
                          <a:spcPct val="115000"/>
                        </a:lnSpc>
                        <a:spcAft>
                          <a:spcPts val="0"/>
                        </a:spcAft>
                      </a:pPr>
                      <a:r>
                        <a:rPr lang="en-GB" sz="1000">
                          <a:effectLst/>
                        </a:rPr>
                        <a:t>18.00-19.00</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Invited guest speaker</a:t>
                      </a:r>
                      <a:r>
                        <a:rPr lang="en-GB" sz="1000" dirty="0" smtClean="0">
                          <a:effectLst/>
                        </a:rPr>
                        <a:t>:</a:t>
                      </a:r>
                      <a:endParaRPr lang="en-GB" sz="1000" dirty="0">
                        <a:effectLst/>
                      </a:endParaRPr>
                    </a:p>
                  </a:txBody>
                  <a:tcPr marL="41283" marR="41283" marT="0" marB="0"/>
                </a:tc>
                <a:tc>
                  <a:txBody>
                    <a:bodyPr/>
                    <a:lstStyle/>
                    <a:p>
                      <a:pPr>
                        <a:lnSpc>
                          <a:spcPct val="115000"/>
                        </a:lnSpc>
                        <a:spcAft>
                          <a:spcPts val="0"/>
                        </a:spcAft>
                      </a:pPr>
                      <a:r>
                        <a:rPr lang="en-GB" sz="1000">
                          <a:effectLst/>
                        </a:rPr>
                        <a:t> </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 </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 </a:t>
                      </a:r>
                      <a:endParaRPr lang="en-GB" sz="100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a:effectLst/>
                        </a:rPr>
                        <a:t> </a:t>
                      </a:r>
                      <a:endParaRPr lang="en-GB" sz="1000">
                        <a:effectLst/>
                        <a:latin typeface="Calibri"/>
                        <a:ea typeface="Times New Roman"/>
                        <a:cs typeface="Times New Roman"/>
                      </a:endParaRPr>
                    </a:p>
                  </a:txBody>
                  <a:tcPr marL="41283" marR="41283" marT="0" marB="0"/>
                </a:tc>
              </a:tr>
              <a:tr h="388735">
                <a:tc>
                  <a:txBody>
                    <a:bodyPr/>
                    <a:lstStyle/>
                    <a:p>
                      <a:pPr>
                        <a:lnSpc>
                          <a:spcPct val="115000"/>
                        </a:lnSpc>
                        <a:spcAft>
                          <a:spcPts val="0"/>
                        </a:spcAft>
                      </a:pPr>
                      <a:r>
                        <a:rPr lang="en-GB" sz="1000" dirty="0">
                          <a:effectLst/>
                        </a:rPr>
                        <a:t>19.00</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Drinks reception, </a:t>
                      </a:r>
                      <a:r>
                        <a:rPr lang="en-GB" sz="1000" dirty="0" err="1">
                          <a:effectLst/>
                        </a:rPr>
                        <a:t>Rewley</a:t>
                      </a:r>
                      <a:r>
                        <a:rPr lang="en-GB" sz="1000" dirty="0">
                          <a:effectLst/>
                        </a:rPr>
                        <a:t> House</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 </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 </a:t>
                      </a: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endParaRPr lang="en-GB" sz="1000" dirty="0">
                        <a:effectLst/>
                        <a:latin typeface="Calibri"/>
                        <a:ea typeface="Times New Roman"/>
                        <a:cs typeface="Times New Roman"/>
                      </a:endParaRPr>
                    </a:p>
                  </a:txBody>
                  <a:tcPr marL="41283" marR="41283" marT="0" marB="0"/>
                </a:tc>
                <a:tc>
                  <a:txBody>
                    <a:bodyPr/>
                    <a:lstStyle/>
                    <a:p>
                      <a:pPr>
                        <a:lnSpc>
                          <a:spcPct val="115000"/>
                        </a:lnSpc>
                        <a:spcAft>
                          <a:spcPts val="0"/>
                        </a:spcAft>
                      </a:pPr>
                      <a:r>
                        <a:rPr lang="en-GB" sz="1000" dirty="0">
                          <a:effectLst/>
                        </a:rPr>
                        <a:t> </a:t>
                      </a:r>
                      <a:endParaRPr lang="en-GB" sz="1000" dirty="0">
                        <a:effectLst/>
                        <a:latin typeface="Calibri"/>
                        <a:ea typeface="Times New Roman"/>
                        <a:cs typeface="Times New Roman"/>
                      </a:endParaRPr>
                    </a:p>
                  </a:txBody>
                  <a:tcPr marL="41283" marR="41283" marT="0" marB="0"/>
                </a:tc>
              </a:tr>
            </a:tbl>
          </a:graphicData>
        </a:graphic>
      </p:graphicFrame>
    </p:spTree>
    <p:extLst>
      <p:ext uri="{BB962C8B-B14F-4D97-AF65-F5344CB8AC3E}">
        <p14:creationId xmlns:p14="http://schemas.microsoft.com/office/powerpoint/2010/main" val="1752630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11617" y="2301875"/>
            <a:ext cx="6120766" cy="1127125"/>
          </a:xfrm>
          <a:solidFill>
            <a:schemeClr val="tx2">
              <a:lumMod val="20000"/>
              <a:lumOff val="80000"/>
            </a:schemeClr>
          </a:solidFill>
          <a:ln>
            <a:solidFill>
              <a:schemeClr val="tx2">
                <a:lumMod val="60000"/>
                <a:lumOff val="40000"/>
              </a:schemeClr>
            </a:solidFill>
          </a:ln>
        </p:spPr>
        <p:txBody>
          <a:bodyPr>
            <a:normAutofit fontScale="90000"/>
          </a:bodyPr>
          <a:lstStyle/>
          <a:p>
            <a:r>
              <a:rPr lang="en-AU" sz="3600" b="1" dirty="0" smtClean="0">
                <a:latin typeface="Garamond" pitchFamily="18" charset="0"/>
              </a:rPr>
              <a:t>Diagnostic strategies and what tests are used for</a:t>
            </a:r>
            <a:endParaRPr lang="en-GB" sz="3600" b="1" dirty="0" smtClean="0">
              <a:latin typeface="Garamond" pitchFamily="18" charset="0"/>
            </a:endParaRP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071487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2248" y="501650"/>
            <a:ext cx="8618483" cy="559895"/>
          </a:xfrm>
          <a:solidFill>
            <a:schemeClr val="tx2">
              <a:lumMod val="20000"/>
              <a:lumOff val="80000"/>
            </a:schemeClr>
          </a:solidFill>
          <a:ln>
            <a:solidFill>
              <a:schemeClr val="tx2">
                <a:lumMod val="60000"/>
                <a:lumOff val="40000"/>
              </a:schemeClr>
            </a:solidFill>
          </a:ln>
        </p:spPr>
        <p:txBody>
          <a:bodyPr>
            <a:normAutofit fontScale="90000"/>
          </a:bodyPr>
          <a:lstStyle/>
          <a:p>
            <a:pPr eaLnBrk="1" hangingPunct="1"/>
            <a:r>
              <a:rPr lang="en-AU" sz="3600" b="1" dirty="0" smtClean="0">
                <a:latin typeface="Garamond" pitchFamily="18" charset="0"/>
              </a:rPr>
              <a:t>How do clinicians make diagnoses?</a:t>
            </a:r>
            <a:endParaRPr lang="en-GB" sz="3600" b="1" dirty="0" smtClean="0">
              <a:latin typeface="Garamond" pitchFamily="18" charset="0"/>
            </a:endParaRPr>
          </a:p>
        </p:txBody>
      </p:sp>
      <p:sp>
        <p:nvSpPr>
          <p:cNvPr id="11" name="Rectangle 3"/>
          <p:cNvSpPr txBox="1">
            <a:spLocks noChangeArrowheads="1"/>
          </p:cNvSpPr>
          <p:nvPr/>
        </p:nvSpPr>
        <p:spPr>
          <a:xfrm>
            <a:off x="499485" y="2708910"/>
            <a:ext cx="6952875" cy="259109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latin typeface="Garamond" pitchFamily="18" charset="0"/>
              </a:rPr>
              <a:t>Aim: identify types and frequency of diagnostic strategies used in primary care</a:t>
            </a:r>
          </a:p>
          <a:p>
            <a:pPr lvl="1"/>
            <a:r>
              <a:rPr lang="en-GB" sz="2400" dirty="0" smtClean="0">
                <a:latin typeface="Garamond" pitchFamily="18" charset="0"/>
              </a:rPr>
              <a:t>6 GPs collected and recorded strategies used on 300 patients. </a:t>
            </a:r>
          </a:p>
          <a:p>
            <a:pPr>
              <a:buFont typeface="Wingdings" pitchFamily="2" charset="2"/>
              <a:buNone/>
            </a:pPr>
            <a:endParaRPr lang="en-GB" sz="1800" dirty="0" smtClean="0">
              <a:latin typeface="Garamond" pitchFamily="18" charset="0"/>
            </a:endParaRPr>
          </a:p>
          <a:p>
            <a:pPr>
              <a:buFont typeface="Wingdings" pitchFamily="2" charset="2"/>
              <a:buNone/>
            </a:pPr>
            <a:r>
              <a:rPr lang="en-GB" sz="1800" dirty="0" smtClean="0">
                <a:latin typeface="Garamond" pitchFamily="18" charset="0"/>
              </a:rPr>
              <a:t>(Diagnostic strategies used in primary care. </a:t>
            </a:r>
            <a:r>
              <a:rPr lang="en-GB" sz="1800" dirty="0" err="1" smtClean="0">
                <a:latin typeface="Garamond" pitchFamily="18" charset="0"/>
              </a:rPr>
              <a:t>Heneghan</a:t>
            </a:r>
            <a:r>
              <a:rPr lang="en-GB" sz="1800" dirty="0" smtClean="0">
                <a:latin typeface="Garamond" pitchFamily="18" charset="0"/>
              </a:rPr>
              <a:t>, et al,. </a:t>
            </a:r>
            <a:r>
              <a:rPr lang="en-GB" sz="1800" i="1" dirty="0" smtClean="0">
                <a:latin typeface="Garamond" pitchFamily="18" charset="0"/>
              </a:rPr>
              <a:t>BMJ 2009. 20;338:b946</a:t>
            </a:r>
            <a:r>
              <a:rPr lang="en-GB" sz="1800" dirty="0" smtClean="0">
                <a:latin typeface="Garamond" pitchFamily="18" charset="0"/>
              </a:rPr>
              <a:t>2009)</a:t>
            </a:r>
          </a:p>
          <a:p>
            <a:endParaRPr lang="en-US" sz="1800" dirty="0" smtClean="0">
              <a:latin typeface="Garamond" pitchFamily="18" charset="0"/>
            </a:endParaRPr>
          </a:p>
          <a:p>
            <a:pPr marL="0" indent="0">
              <a:buNone/>
            </a:pPr>
            <a:endParaRPr lang="en-GB" dirty="0" smtClean="0">
              <a:latin typeface="Garamond" pitchFamily="18" charset="0"/>
            </a:endParaRPr>
          </a:p>
        </p:txBody>
      </p:sp>
      <p:pic>
        <p:nvPicPr>
          <p:cNvPr id="12" name="Picture 5" descr="9"/>
          <p:cNvPicPr>
            <a:picLocks noChangeAspect="1" noChangeArrowheads="1"/>
          </p:cNvPicPr>
          <p:nvPr/>
        </p:nvPicPr>
        <p:blipFill>
          <a:blip r:embed="rId2" cstate="print"/>
          <a:srcRect/>
          <a:stretch>
            <a:fillRect/>
          </a:stretch>
        </p:blipFill>
        <p:spPr bwMode="auto">
          <a:xfrm>
            <a:off x="7000197" y="4762055"/>
            <a:ext cx="1765883" cy="1806922"/>
          </a:xfrm>
          <a:prstGeom prst="rect">
            <a:avLst/>
          </a:prstGeom>
          <a:noFill/>
          <a:ln w="9525">
            <a:noFill/>
            <a:miter lim="800000"/>
            <a:headEnd/>
            <a:tailEnd/>
          </a:ln>
        </p:spPr>
      </p:pic>
      <p:sp>
        <p:nvSpPr>
          <p:cNvPr id="13" name="Rectangle 3"/>
          <p:cNvSpPr txBox="1">
            <a:spLocks noChangeArrowheads="1"/>
          </p:cNvSpPr>
          <p:nvPr/>
        </p:nvSpPr>
        <p:spPr>
          <a:xfrm>
            <a:off x="651885" y="1268730"/>
            <a:ext cx="8033010" cy="10801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latin typeface="Garamond" pitchFamily="18" charset="0"/>
              </a:rPr>
              <a:t>Patient history…examination…differential diagnosis…final diagnosis</a:t>
            </a:r>
            <a:endParaRPr lang="en-US" sz="1800" dirty="0" smtClean="0">
              <a:latin typeface="Garamond" pitchFamily="18" charset="0"/>
            </a:endParaRPr>
          </a:p>
          <a:p>
            <a:pPr marL="0" indent="0">
              <a:buNone/>
            </a:pPr>
            <a:endParaRPr lang="en-GB" dirty="0" smtClean="0">
              <a:latin typeface="Garamond" pitchFamily="18" charset="0"/>
            </a:endParaRPr>
          </a:p>
        </p:txBody>
      </p:sp>
      <p:sp>
        <p:nvSpPr>
          <p:cNvPr id="10" name="Rectangle 9"/>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5828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spect="1" noChangeArrowheads="1" noTextEdit="1"/>
          </p:cNvSpPr>
          <p:nvPr/>
        </p:nvSpPr>
        <p:spPr bwMode="auto">
          <a:xfrm>
            <a:off x="863918" y="2448309"/>
            <a:ext cx="5486400" cy="1943100"/>
          </a:xfrm>
          <a:prstGeom prst="rect">
            <a:avLst/>
          </a:prstGeom>
          <a:noFill/>
          <a:ln w="9525">
            <a:noFill/>
            <a:miter lim="800000"/>
            <a:headEnd/>
            <a:tailEnd/>
          </a:ln>
        </p:spPr>
        <p:txBody>
          <a:bodyPr/>
          <a:lstStyle/>
          <a:p>
            <a:endParaRPr lang="en-US">
              <a:latin typeface="Garamond" pitchFamily="18" charset="0"/>
            </a:endParaRPr>
          </a:p>
        </p:txBody>
      </p:sp>
      <p:sp>
        <p:nvSpPr>
          <p:cNvPr id="3" name="Text Box 3"/>
          <p:cNvSpPr txBox="1">
            <a:spLocks noChangeArrowheads="1"/>
          </p:cNvSpPr>
          <p:nvPr/>
        </p:nvSpPr>
        <p:spPr bwMode="auto">
          <a:xfrm>
            <a:off x="2411731" y="3056321"/>
            <a:ext cx="1951037" cy="1392238"/>
          </a:xfrm>
          <a:prstGeom prst="rect">
            <a:avLst/>
          </a:prstGeom>
          <a:solidFill>
            <a:schemeClr val="accent5">
              <a:lumMod val="40000"/>
              <a:lumOff val="60000"/>
            </a:schemeClr>
          </a:solidFill>
          <a:ln w="9525">
            <a:solidFill>
              <a:srgbClr val="000000"/>
            </a:solidFill>
            <a:miter lim="800000"/>
            <a:headEnd/>
            <a:tailEnd/>
          </a:ln>
        </p:spPr>
        <p:txBody>
          <a:bodyPr tIns="154800"/>
          <a:lstStyle/>
          <a:p>
            <a:pPr algn="ctr"/>
            <a:r>
              <a:rPr lang="en-GB" sz="1800" b="0">
                <a:solidFill>
                  <a:srgbClr val="000000"/>
                </a:solidFill>
                <a:latin typeface="Garamond" pitchFamily="18" charset="0"/>
                <a:cs typeface="Times New Roman" pitchFamily="18" charset="0"/>
              </a:rPr>
              <a:t>Refinement of the diagnostic causes</a:t>
            </a:r>
            <a:endParaRPr lang="en-GB" sz="1800" b="0">
              <a:solidFill>
                <a:srgbClr val="000000"/>
              </a:solidFill>
              <a:latin typeface="Garamond" pitchFamily="18" charset="0"/>
            </a:endParaRPr>
          </a:p>
        </p:txBody>
      </p:sp>
      <p:sp>
        <p:nvSpPr>
          <p:cNvPr id="4" name="Line 4"/>
          <p:cNvSpPr>
            <a:spLocks noChangeShapeType="1"/>
          </p:cNvSpPr>
          <p:nvPr/>
        </p:nvSpPr>
        <p:spPr bwMode="auto">
          <a:xfrm>
            <a:off x="3348356" y="2768984"/>
            <a:ext cx="0" cy="300037"/>
          </a:xfrm>
          <a:prstGeom prst="line">
            <a:avLst/>
          </a:prstGeom>
          <a:noFill/>
          <a:ln w="9525">
            <a:solidFill>
              <a:schemeClr val="tx1"/>
            </a:solidFill>
            <a:round/>
            <a:headEnd/>
            <a:tailEnd type="triangle" w="med" len="med"/>
          </a:ln>
        </p:spPr>
        <p:txBody>
          <a:bodyPr/>
          <a:lstStyle/>
          <a:p>
            <a:endParaRPr lang="en-US">
              <a:latin typeface="Garamond" pitchFamily="18" charset="0"/>
            </a:endParaRPr>
          </a:p>
        </p:txBody>
      </p:sp>
      <p:sp>
        <p:nvSpPr>
          <p:cNvPr id="5" name="Line 5"/>
          <p:cNvSpPr>
            <a:spLocks noChangeShapeType="1"/>
          </p:cNvSpPr>
          <p:nvPr/>
        </p:nvSpPr>
        <p:spPr bwMode="auto">
          <a:xfrm flipH="1">
            <a:off x="1906906" y="2192721"/>
            <a:ext cx="530225" cy="0"/>
          </a:xfrm>
          <a:prstGeom prst="line">
            <a:avLst/>
          </a:prstGeom>
          <a:noFill/>
          <a:ln w="9525">
            <a:solidFill>
              <a:schemeClr val="tx1"/>
            </a:solidFill>
            <a:round/>
            <a:headEnd/>
            <a:tailEnd/>
          </a:ln>
        </p:spPr>
        <p:txBody>
          <a:bodyPr/>
          <a:lstStyle/>
          <a:p>
            <a:endParaRPr lang="en-US">
              <a:latin typeface="Garamond" pitchFamily="18" charset="0"/>
            </a:endParaRPr>
          </a:p>
        </p:txBody>
      </p:sp>
      <p:sp>
        <p:nvSpPr>
          <p:cNvPr id="6" name="Text Box 6"/>
          <p:cNvSpPr txBox="1">
            <a:spLocks noChangeArrowheads="1"/>
          </p:cNvSpPr>
          <p:nvPr/>
        </p:nvSpPr>
        <p:spPr bwMode="auto">
          <a:xfrm>
            <a:off x="4788218" y="2924492"/>
            <a:ext cx="3024187" cy="1439863"/>
          </a:xfrm>
          <a:prstGeom prst="rect">
            <a:avLst/>
          </a:prstGeom>
          <a:noFill/>
          <a:ln w="9525">
            <a:noFill/>
            <a:miter lim="800000"/>
            <a:headEnd/>
            <a:tailEnd/>
          </a:ln>
        </p:spPr>
        <p:txBody>
          <a:bodyPr/>
          <a:lstStyle/>
          <a:p>
            <a:pPr>
              <a:buFont typeface="Arial" pitchFamily="34" charset="0"/>
              <a:buChar char="•"/>
              <a:tabLst>
                <a:tab pos="228600" algn="l"/>
              </a:tabLst>
            </a:pPr>
            <a:r>
              <a:rPr lang="en-GB" sz="1800" b="0">
                <a:latin typeface="Garamond" pitchFamily="18" charset="0"/>
                <a:cs typeface="Times New Roman" pitchFamily="18" charset="0"/>
              </a:rPr>
              <a:t>Restricted Rule Outs</a:t>
            </a:r>
            <a:endParaRPr lang="en-GB" sz="1800" b="0">
              <a:latin typeface="Garamond" pitchFamily="18" charset="0"/>
            </a:endParaRPr>
          </a:p>
          <a:p>
            <a:pPr eaLnBrk="0" hangingPunct="0">
              <a:buFont typeface="Arial" pitchFamily="34" charset="0"/>
              <a:buChar char="•"/>
              <a:tabLst>
                <a:tab pos="228600" algn="l"/>
              </a:tabLst>
            </a:pPr>
            <a:r>
              <a:rPr lang="en-GB" sz="1800" b="0">
                <a:latin typeface="Garamond" pitchFamily="18" charset="0"/>
                <a:cs typeface="Times New Roman" pitchFamily="18" charset="0"/>
              </a:rPr>
              <a:t>Stepwise refinement</a:t>
            </a:r>
            <a:endParaRPr lang="en-GB" sz="1800" b="0">
              <a:latin typeface="Garamond" pitchFamily="18" charset="0"/>
            </a:endParaRPr>
          </a:p>
          <a:p>
            <a:pPr eaLnBrk="0" hangingPunct="0">
              <a:buFont typeface="Arial" pitchFamily="34" charset="0"/>
              <a:buChar char="•"/>
              <a:tabLst>
                <a:tab pos="228600" algn="l"/>
              </a:tabLst>
            </a:pPr>
            <a:r>
              <a:rPr lang="en-GB" sz="1800" b="0">
                <a:latin typeface="Garamond" pitchFamily="18" charset="0"/>
                <a:cs typeface="Times New Roman" pitchFamily="18" charset="0"/>
              </a:rPr>
              <a:t>Probabilistic reasoning</a:t>
            </a:r>
            <a:endParaRPr lang="en-GB" sz="1800" b="0">
              <a:latin typeface="Garamond" pitchFamily="18" charset="0"/>
            </a:endParaRPr>
          </a:p>
          <a:p>
            <a:pPr eaLnBrk="0" hangingPunct="0">
              <a:buFont typeface="Arial" pitchFamily="34" charset="0"/>
              <a:buChar char="•"/>
              <a:tabLst>
                <a:tab pos="228600" algn="l"/>
              </a:tabLst>
            </a:pPr>
            <a:r>
              <a:rPr lang="en-GB" sz="1800" b="0">
                <a:latin typeface="Garamond" pitchFamily="18" charset="0"/>
                <a:cs typeface="Times New Roman" pitchFamily="18" charset="0"/>
              </a:rPr>
              <a:t>Pattern recognition fit</a:t>
            </a:r>
            <a:endParaRPr lang="en-GB" sz="1800" b="0">
              <a:latin typeface="Garamond" pitchFamily="18" charset="0"/>
            </a:endParaRPr>
          </a:p>
          <a:p>
            <a:pPr eaLnBrk="0" hangingPunct="0">
              <a:buFont typeface="Arial" pitchFamily="34" charset="0"/>
              <a:buChar char="•"/>
              <a:tabLst>
                <a:tab pos="228600" algn="l"/>
              </a:tabLst>
            </a:pPr>
            <a:r>
              <a:rPr lang="en-GB" sz="1800" b="0">
                <a:latin typeface="Garamond" pitchFamily="18" charset="0"/>
                <a:cs typeface="Times New Roman" pitchFamily="18" charset="0"/>
              </a:rPr>
              <a:t>Clinical Prediction Rule</a:t>
            </a:r>
            <a:endParaRPr lang="en-GB" sz="1800" b="0">
              <a:latin typeface="Garamond" pitchFamily="18" charset="0"/>
            </a:endParaRPr>
          </a:p>
        </p:txBody>
      </p:sp>
      <p:sp>
        <p:nvSpPr>
          <p:cNvPr id="7" name="Text Box 7"/>
          <p:cNvSpPr txBox="1">
            <a:spLocks noChangeArrowheads="1"/>
          </p:cNvSpPr>
          <p:nvPr/>
        </p:nvSpPr>
        <p:spPr bwMode="auto">
          <a:xfrm>
            <a:off x="4788218" y="1268730"/>
            <a:ext cx="2736850" cy="1511300"/>
          </a:xfrm>
          <a:prstGeom prst="rect">
            <a:avLst/>
          </a:prstGeom>
          <a:noFill/>
          <a:ln w="9525">
            <a:noFill/>
            <a:miter lim="800000"/>
            <a:headEnd/>
            <a:tailEnd/>
          </a:ln>
        </p:spPr>
        <p:txBody>
          <a:bodyPr/>
          <a:lstStyle/>
          <a:p>
            <a:pPr>
              <a:buFont typeface="Arial" pitchFamily="34" charset="0"/>
              <a:buChar char="•"/>
            </a:pPr>
            <a:endParaRPr lang="en-GB" sz="1400" b="0" dirty="0">
              <a:latin typeface="Garamond" pitchFamily="18" charset="0"/>
              <a:cs typeface="Times New Roman" pitchFamily="18" charset="0"/>
            </a:endParaRPr>
          </a:p>
          <a:p>
            <a:pPr eaLnBrk="0" hangingPunct="0">
              <a:buFont typeface="Arial" pitchFamily="34" charset="0"/>
              <a:buChar char="•"/>
            </a:pPr>
            <a:r>
              <a:rPr lang="en-GB" sz="1800" b="0" dirty="0">
                <a:latin typeface="Garamond" pitchFamily="18" charset="0"/>
                <a:cs typeface="Times New Roman" pitchFamily="18" charset="0"/>
              </a:rPr>
              <a:t>Spot diagnoses</a:t>
            </a:r>
            <a:endParaRPr lang="en-US" sz="1800" b="0" dirty="0">
              <a:latin typeface="Garamond" pitchFamily="18" charset="0"/>
              <a:cs typeface="Times New Roman" pitchFamily="18" charset="0"/>
            </a:endParaRPr>
          </a:p>
          <a:p>
            <a:pPr eaLnBrk="0" hangingPunct="0">
              <a:buFont typeface="Arial" pitchFamily="34" charset="0"/>
              <a:buChar char="•"/>
            </a:pPr>
            <a:r>
              <a:rPr lang="en-GB" sz="1800" b="0" dirty="0">
                <a:latin typeface="Garamond" pitchFamily="18" charset="0"/>
                <a:cs typeface="Times New Roman" pitchFamily="18" charset="0"/>
              </a:rPr>
              <a:t>Self-labelling </a:t>
            </a:r>
            <a:endParaRPr lang="en-US" sz="1800" b="0" dirty="0">
              <a:latin typeface="Garamond" pitchFamily="18" charset="0"/>
              <a:cs typeface="Times New Roman" pitchFamily="18" charset="0"/>
            </a:endParaRPr>
          </a:p>
          <a:p>
            <a:pPr eaLnBrk="0" hangingPunct="0">
              <a:buFont typeface="Arial" pitchFamily="34" charset="0"/>
              <a:buChar char="•"/>
            </a:pPr>
            <a:r>
              <a:rPr lang="en-GB" sz="1800" b="0" dirty="0">
                <a:latin typeface="Garamond" pitchFamily="18" charset="0"/>
                <a:cs typeface="Times New Roman" pitchFamily="18" charset="0"/>
              </a:rPr>
              <a:t>Presenting complaint</a:t>
            </a:r>
            <a:endParaRPr lang="en-US" sz="1800" b="0" dirty="0">
              <a:latin typeface="Garamond" pitchFamily="18" charset="0"/>
              <a:cs typeface="Times New Roman" pitchFamily="18" charset="0"/>
            </a:endParaRPr>
          </a:p>
          <a:p>
            <a:pPr eaLnBrk="0" hangingPunct="0">
              <a:buFont typeface="Arial" pitchFamily="34" charset="0"/>
              <a:buChar char="•"/>
            </a:pPr>
            <a:r>
              <a:rPr lang="en-GB" sz="1800" b="0" dirty="0">
                <a:latin typeface="Garamond" pitchFamily="18" charset="0"/>
                <a:cs typeface="Times New Roman" pitchFamily="18" charset="0"/>
              </a:rPr>
              <a:t>Pattern recognition</a:t>
            </a:r>
            <a:endParaRPr lang="en-US" sz="1800" b="0" dirty="0">
              <a:latin typeface="Garamond" pitchFamily="18" charset="0"/>
            </a:endParaRPr>
          </a:p>
          <a:p>
            <a:pPr eaLnBrk="0" hangingPunct="0"/>
            <a:r>
              <a:rPr lang="en-GB" sz="1200" b="0" dirty="0">
                <a:latin typeface="Garamond" pitchFamily="18" charset="0"/>
                <a:cs typeface="Times New Roman" pitchFamily="18" charset="0"/>
              </a:rPr>
              <a:t> </a:t>
            </a:r>
            <a:endParaRPr lang="en-GB" sz="1800" b="0" dirty="0">
              <a:latin typeface="Garamond" pitchFamily="18" charset="0"/>
            </a:endParaRPr>
          </a:p>
        </p:txBody>
      </p:sp>
      <p:sp>
        <p:nvSpPr>
          <p:cNvPr id="8" name="Text Box 8"/>
          <p:cNvSpPr txBox="1">
            <a:spLocks noChangeArrowheads="1"/>
          </p:cNvSpPr>
          <p:nvPr/>
        </p:nvSpPr>
        <p:spPr bwMode="auto">
          <a:xfrm>
            <a:off x="2411731" y="1545021"/>
            <a:ext cx="2032000" cy="1196975"/>
          </a:xfrm>
          <a:prstGeom prst="rect">
            <a:avLst/>
          </a:prstGeom>
          <a:solidFill>
            <a:schemeClr val="accent5">
              <a:lumMod val="40000"/>
              <a:lumOff val="60000"/>
            </a:schemeClr>
          </a:solidFill>
          <a:ln w="9525">
            <a:solidFill>
              <a:srgbClr val="000000"/>
            </a:solidFill>
            <a:miter lim="800000"/>
            <a:headEnd/>
            <a:tailEnd/>
          </a:ln>
        </p:spPr>
        <p:txBody>
          <a:bodyPr tIns="154800"/>
          <a:lstStyle/>
          <a:p>
            <a:pPr algn="ctr"/>
            <a:r>
              <a:rPr lang="en-GB" sz="1800" b="0">
                <a:solidFill>
                  <a:srgbClr val="000000"/>
                </a:solidFill>
                <a:latin typeface="Garamond" pitchFamily="18" charset="0"/>
                <a:cs typeface="Times New Roman" pitchFamily="18" charset="0"/>
              </a:rPr>
              <a:t>Initiation of the diagnosis</a:t>
            </a:r>
            <a:r>
              <a:rPr lang="en-GB" sz="1400" b="0">
                <a:latin typeface="Garamond" pitchFamily="18" charset="0"/>
                <a:cs typeface="Times New Roman" pitchFamily="18" charset="0"/>
              </a:rPr>
              <a:t> </a:t>
            </a:r>
            <a:endParaRPr lang="en-GB" sz="1400" b="0">
              <a:latin typeface="Garamond" pitchFamily="18" charset="0"/>
            </a:endParaRPr>
          </a:p>
        </p:txBody>
      </p:sp>
      <p:sp>
        <p:nvSpPr>
          <p:cNvPr id="9" name="Freeform 9"/>
          <p:cNvSpPr>
            <a:spLocks/>
          </p:cNvSpPr>
          <p:nvPr/>
        </p:nvSpPr>
        <p:spPr bwMode="auto">
          <a:xfrm flipH="1">
            <a:off x="1835468" y="2192721"/>
            <a:ext cx="71438" cy="3168650"/>
          </a:xfrm>
          <a:custGeom>
            <a:avLst/>
            <a:gdLst>
              <a:gd name="T0" fmla="*/ 0 w 1"/>
              <a:gd name="T1" fmla="*/ 0 h 3594"/>
              <a:gd name="T2" fmla="*/ 0 w 1"/>
              <a:gd name="T3" fmla="*/ 3594 h 3594"/>
              <a:gd name="T4" fmla="*/ 0 60000 65536"/>
              <a:gd name="T5" fmla="*/ 0 60000 65536"/>
              <a:gd name="T6" fmla="*/ 0 w 1"/>
              <a:gd name="T7" fmla="*/ 0 h 3594"/>
              <a:gd name="T8" fmla="*/ 1 w 1"/>
              <a:gd name="T9" fmla="*/ 3594 h 3594"/>
            </a:gdLst>
            <a:ahLst/>
            <a:cxnLst>
              <a:cxn ang="T4">
                <a:pos x="T0" y="T1"/>
              </a:cxn>
              <a:cxn ang="T5">
                <a:pos x="T2" y="T3"/>
              </a:cxn>
            </a:cxnLst>
            <a:rect l="T6" t="T7" r="T8" b="T9"/>
            <a:pathLst>
              <a:path w="1" h="3594">
                <a:moveTo>
                  <a:pt x="0" y="0"/>
                </a:moveTo>
                <a:lnTo>
                  <a:pt x="0" y="3594"/>
                </a:lnTo>
              </a:path>
            </a:pathLst>
          </a:custGeom>
          <a:noFill/>
          <a:ln w="9525">
            <a:solidFill>
              <a:schemeClr val="tx1"/>
            </a:solidFill>
            <a:round/>
            <a:headEnd/>
            <a:tailEnd/>
          </a:ln>
        </p:spPr>
        <p:txBody>
          <a:bodyPr/>
          <a:lstStyle/>
          <a:p>
            <a:endParaRPr lang="en-US">
              <a:latin typeface="Garamond" pitchFamily="18" charset="0"/>
            </a:endParaRPr>
          </a:p>
        </p:txBody>
      </p:sp>
      <p:sp>
        <p:nvSpPr>
          <p:cNvPr id="10" name="Text Box 10"/>
          <p:cNvSpPr txBox="1">
            <a:spLocks noChangeArrowheads="1"/>
          </p:cNvSpPr>
          <p:nvPr/>
        </p:nvSpPr>
        <p:spPr bwMode="auto">
          <a:xfrm>
            <a:off x="2411731" y="4712084"/>
            <a:ext cx="1873250" cy="1296987"/>
          </a:xfrm>
          <a:prstGeom prst="rect">
            <a:avLst/>
          </a:prstGeom>
          <a:solidFill>
            <a:schemeClr val="accent5">
              <a:lumMod val="40000"/>
              <a:lumOff val="60000"/>
            </a:schemeClr>
          </a:solidFill>
          <a:ln w="9525">
            <a:solidFill>
              <a:srgbClr val="000000"/>
            </a:solidFill>
            <a:miter lim="800000"/>
            <a:headEnd/>
            <a:tailEnd/>
          </a:ln>
        </p:spPr>
        <p:txBody>
          <a:bodyPr tIns="154800"/>
          <a:lstStyle/>
          <a:p>
            <a:pPr algn="ctr"/>
            <a:r>
              <a:rPr lang="en-GB" sz="1800" b="0">
                <a:solidFill>
                  <a:srgbClr val="000000"/>
                </a:solidFill>
                <a:latin typeface="Garamond" pitchFamily="18" charset="0"/>
                <a:cs typeface="Times New Roman" pitchFamily="18" charset="0"/>
              </a:rPr>
              <a:t>Defining the final diagnosis</a:t>
            </a:r>
            <a:endParaRPr lang="en-GB" sz="1800" b="0">
              <a:solidFill>
                <a:srgbClr val="000000"/>
              </a:solidFill>
              <a:latin typeface="Garamond" pitchFamily="18" charset="0"/>
            </a:endParaRPr>
          </a:p>
        </p:txBody>
      </p:sp>
      <p:sp>
        <p:nvSpPr>
          <p:cNvPr id="11" name="Line 11"/>
          <p:cNvSpPr>
            <a:spLocks noChangeShapeType="1"/>
          </p:cNvSpPr>
          <p:nvPr/>
        </p:nvSpPr>
        <p:spPr bwMode="auto">
          <a:xfrm>
            <a:off x="3348356" y="4496184"/>
            <a:ext cx="0" cy="228600"/>
          </a:xfrm>
          <a:prstGeom prst="line">
            <a:avLst/>
          </a:prstGeom>
          <a:noFill/>
          <a:ln w="9525">
            <a:solidFill>
              <a:schemeClr val="tx1"/>
            </a:solidFill>
            <a:round/>
            <a:headEnd/>
            <a:tailEnd type="triangle" w="med" len="med"/>
          </a:ln>
        </p:spPr>
        <p:txBody>
          <a:bodyPr/>
          <a:lstStyle/>
          <a:p>
            <a:endParaRPr lang="en-US">
              <a:latin typeface="Garamond" pitchFamily="18" charset="0"/>
            </a:endParaRPr>
          </a:p>
        </p:txBody>
      </p:sp>
      <p:sp>
        <p:nvSpPr>
          <p:cNvPr id="12" name="Line 12"/>
          <p:cNvSpPr>
            <a:spLocks noChangeShapeType="1"/>
          </p:cNvSpPr>
          <p:nvPr/>
        </p:nvSpPr>
        <p:spPr bwMode="auto">
          <a:xfrm>
            <a:off x="1906906" y="5361371"/>
            <a:ext cx="530225" cy="0"/>
          </a:xfrm>
          <a:prstGeom prst="line">
            <a:avLst/>
          </a:prstGeom>
          <a:noFill/>
          <a:ln w="9525">
            <a:solidFill>
              <a:schemeClr val="tx1"/>
            </a:solidFill>
            <a:round/>
            <a:headEnd/>
            <a:tailEnd type="triangle" w="med" len="med"/>
          </a:ln>
        </p:spPr>
        <p:txBody>
          <a:bodyPr/>
          <a:lstStyle/>
          <a:p>
            <a:endParaRPr lang="en-US">
              <a:latin typeface="Garamond" pitchFamily="18" charset="0"/>
            </a:endParaRPr>
          </a:p>
        </p:txBody>
      </p:sp>
      <p:sp>
        <p:nvSpPr>
          <p:cNvPr id="13" name="Text Box 13"/>
          <p:cNvSpPr txBox="1">
            <a:spLocks noChangeArrowheads="1"/>
          </p:cNvSpPr>
          <p:nvPr/>
        </p:nvSpPr>
        <p:spPr bwMode="auto">
          <a:xfrm>
            <a:off x="4788218" y="4653280"/>
            <a:ext cx="2449512" cy="1484312"/>
          </a:xfrm>
          <a:prstGeom prst="rect">
            <a:avLst/>
          </a:prstGeom>
          <a:noFill/>
          <a:ln w="9525">
            <a:noFill/>
            <a:miter lim="800000"/>
            <a:headEnd/>
            <a:tailEnd/>
          </a:ln>
        </p:spPr>
        <p:txBody>
          <a:bodyPr/>
          <a:lstStyle/>
          <a:p>
            <a:pPr>
              <a:buFont typeface="Arial" pitchFamily="34" charset="0"/>
              <a:buChar char="•"/>
              <a:tabLst>
                <a:tab pos="228600" algn="l"/>
              </a:tabLst>
            </a:pPr>
            <a:r>
              <a:rPr lang="en-GB" sz="1800" b="0" dirty="0">
                <a:latin typeface="Garamond" pitchFamily="18" charset="0"/>
                <a:cs typeface="Times New Roman" pitchFamily="18" charset="0"/>
              </a:rPr>
              <a:t>Known Diagnosis</a:t>
            </a:r>
            <a:endParaRPr lang="en-US" sz="1800" b="0" dirty="0">
              <a:latin typeface="Garamond" pitchFamily="18" charset="0"/>
            </a:endParaRPr>
          </a:p>
          <a:p>
            <a:pPr eaLnBrk="0" hangingPunct="0">
              <a:buFont typeface="Arial" pitchFamily="34" charset="0"/>
              <a:buChar char="•"/>
              <a:tabLst>
                <a:tab pos="228600" algn="l"/>
              </a:tabLst>
            </a:pPr>
            <a:r>
              <a:rPr lang="en-GB" sz="1800" b="0" dirty="0">
                <a:latin typeface="Garamond" pitchFamily="18" charset="0"/>
                <a:cs typeface="Times New Roman" pitchFamily="18" charset="0"/>
              </a:rPr>
              <a:t>Further tests ordered</a:t>
            </a:r>
            <a:endParaRPr lang="en-US" sz="1800" b="0" dirty="0">
              <a:latin typeface="Garamond" pitchFamily="18" charset="0"/>
            </a:endParaRPr>
          </a:p>
          <a:p>
            <a:pPr eaLnBrk="0" hangingPunct="0">
              <a:buFont typeface="Arial" pitchFamily="34" charset="0"/>
              <a:buChar char="•"/>
              <a:tabLst>
                <a:tab pos="228600" algn="l"/>
              </a:tabLst>
            </a:pPr>
            <a:r>
              <a:rPr lang="en-GB" sz="1800" b="0" dirty="0">
                <a:latin typeface="Garamond" pitchFamily="18" charset="0"/>
                <a:cs typeface="Times New Roman" pitchFamily="18" charset="0"/>
              </a:rPr>
              <a:t>Test of treatment</a:t>
            </a:r>
            <a:endParaRPr lang="en-US" sz="1800" b="0" dirty="0">
              <a:latin typeface="Garamond" pitchFamily="18" charset="0"/>
            </a:endParaRPr>
          </a:p>
          <a:p>
            <a:pPr eaLnBrk="0" hangingPunct="0">
              <a:buFont typeface="Arial" pitchFamily="34" charset="0"/>
              <a:buChar char="•"/>
              <a:tabLst>
                <a:tab pos="228600" algn="l"/>
              </a:tabLst>
            </a:pPr>
            <a:r>
              <a:rPr lang="en-GB" sz="1800" b="0" dirty="0">
                <a:latin typeface="Garamond" pitchFamily="18" charset="0"/>
                <a:cs typeface="Times New Roman" pitchFamily="18" charset="0"/>
              </a:rPr>
              <a:t>Test of time</a:t>
            </a:r>
            <a:endParaRPr lang="en-US" sz="1800" b="0" dirty="0">
              <a:latin typeface="Garamond" pitchFamily="18" charset="0"/>
            </a:endParaRPr>
          </a:p>
          <a:p>
            <a:pPr eaLnBrk="0" hangingPunct="0">
              <a:buFont typeface="Arial" pitchFamily="34" charset="0"/>
              <a:buChar char="•"/>
              <a:tabLst>
                <a:tab pos="228600" algn="l"/>
              </a:tabLst>
            </a:pPr>
            <a:r>
              <a:rPr lang="en-GB" sz="1800" b="0" dirty="0">
                <a:latin typeface="Garamond" pitchFamily="18" charset="0"/>
                <a:cs typeface="Times New Roman" pitchFamily="18" charset="0"/>
              </a:rPr>
              <a:t>No label</a:t>
            </a:r>
            <a:endParaRPr lang="en-GB" sz="1800" b="0" dirty="0">
              <a:latin typeface="Garamond" pitchFamily="18" charset="0"/>
            </a:endParaRPr>
          </a:p>
        </p:txBody>
      </p:sp>
      <p:sp>
        <p:nvSpPr>
          <p:cNvPr id="14" name="Rectangle 14"/>
          <p:cNvSpPr>
            <a:spLocks noChangeArrowheads="1"/>
          </p:cNvSpPr>
          <p:nvPr/>
        </p:nvSpPr>
        <p:spPr bwMode="auto">
          <a:xfrm>
            <a:off x="5643268" y="6273335"/>
            <a:ext cx="3240404" cy="369332"/>
          </a:xfrm>
          <a:prstGeom prst="rect">
            <a:avLst/>
          </a:prstGeom>
          <a:noFill/>
          <a:ln w="9525" algn="ctr">
            <a:noFill/>
            <a:miter lim="800000"/>
            <a:headEnd/>
            <a:tailEnd/>
          </a:ln>
        </p:spPr>
        <p:txBody>
          <a:bodyPr wrap="square" anchor="ctr">
            <a:spAutoFit/>
          </a:bodyPr>
          <a:lstStyle/>
          <a:p>
            <a:r>
              <a:rPr lang="en-GB" b="0" dirty="0" smtClean="0">
                <a:latin typeface="Garamond" pitchFamily="18" charset="0"/>
                <a:ea typeface="Times New Roman" pitchFamily="18" charset="0"/>
                <a:cs typeface="Arial" charset="0"/>
              </a:rPr>
              <a:t>(</a:t>
            </a:r>
            <a:r>
              <a:rPr lang="en-GB" b="0" dirty="0" err="1">
                <a:latin typeface="Garamond" pitchFamily="18" charset="0"/>
                <a:ea typeface="Times New Roman" pitchFamily="18" charset="0"/>
                <a:cs typeface="Arial" charset="0"/>
              </a:rPr>
              <a:t>Heneghan</a:t>
            </a:r>
            <a:r>
              <a:rPr lang="en-GB" b="0" dirty="0">
                <a:latin typeface="Garamond" pitchFamily="18" charset="0"/>
                <a:ea typeface="Times New Roman" pitchFamily="18" charset="0"/>
                <a:cs typeface="Arial" charset="0"/>
              </a:rPr>
              <a:t> et al, BMJ 2009</a:t>
            </a:r>
            <a:r>
              <a:rPr lang="en-GB" b="0" dirty="0" smtClean="0">
                <a:latin typeface="Garamond" pitchFamily="18" charset="0"/>
                <a:ea typeface="Times New Roman" pitchFamily="18" charset="0"/>
                <a:cs typeface="Arial" charset="0"/>
              </a:rPr>
              <a:t>)</a:t>
            </a:r>
            <a:endParaRPr lang="en-US" sz="1100" b="0" dirty="0">
              <a:latin typeface="Garamond" pitchFamily="18" charset="0"/>
              <a:ea typeface="Times New Roman" pitchFamily="18" charset="0"/>
              <a:cs typeface="Arial" charset="0"/>
            </a:endParaRPr>
          </a:p>
        </p:txBody>
      </p:sp>
      <p:sp>
        <p:nvSpPr>
          <p:cNvPr id="15" name="Rectangle 15"/>
          <p:cNvSpPr>
            <a:spLocks noChangeArrowheads="1"/>
          </p:cNvSpPr>
          <p:nvPr/>
        </p:nvSpPr>
        <p:spPr bwMode="auto">
          <a:xfrm>
            <a:off x="199697" y="829059"/>
            <a:ext cx="184150" cy="809625"/>
          </a:xfrm>
          <a:prstGeom prst="rect">
            <a:avLst/>
          </a:prstGeom>
          <a:noFill/>
          <a:ln w="9525" algn="ctr">
            <a:noFill/>
            <a:miter lim="800000"/>
            <a:headEnd/>
            <a:tailEnd/>
          </a:ln>
        </p:spPr>
        <p:txBody>
          <a:bodyPr wrap="none" anchor="ctr">
            <a:spAutoFit/>
          </a:bodyPr>
          <a:lstStyle/>
          <a:p>
            <a:r>
              <a:rPr lang="en-US" sz="1100" b="0">
                <a:latin typeface="Garamond" pitchFamily="18" charset="0"/>
              </a:rPr>
              <a:t/>
            </a:r>
            <a:br>
              <a:rPr lang="en-US" sz="1100" b="0">
                <a:latin typeface="Garamond" pitchFamily="18" charset="0"/>
              </a:rPr>
            </a:br>
            <a:endParaRPr lang="en-US" sz="1800" b="0">
              <a:latin typeface="Garamond" pitchFamily="18" charset="0"/>
            </a:endParaRPr>
          </a:p>
          <a:p>
            <a:pPr eaLnBrk="0" hangingPunct="0"/>
            <a:endParaRPr lang="en-US" sz="1800" b="0">
              <a:latin typeface="Garamond" pitchFamily="18" charset="0"/>
            </a:endParaRPr>
          </a:p>
        </p:txBody>
      </p:sp>
      <p:sp>
        <p:nvSpPr>
          <p:cNvPr id="19" name="Text Box 19"/>
          <p:cNvSpPr txBox="1">
            <a:spLocks noChangeArrowheads="1"/>
          </p:cNvSpPr>
          <p:nvPr/>
        </p:nvSpPr>
        <p:spPr bwMode="auto">
          <a:xfrm>
            <a:off x="2859416" y="1197292"/>
            <a:ext cx="1368425" cy="369332"/>
          </a:xfrm>
          <a:prstGeom prst="rect">
            <a:avLst/>
          </a:prstGeom>
          <a:noFill/>
          <a:ln w="9525" algn="ctr">
            <a:noFill/>
            <a:miter lim="800000"/>
            <a:headEnd/>
            <a:tailEnd/>
          </a:ln>
        </p:spPr>
        <p:txBody>
          <a:bodyPr>
            <a:spAutoFit/>
          </a:bodyPr>
          <a:lstStyle/>
          <a:p>
            <a:pPr>
              <a:spcBef>
                <a:spcPct val="50000"/>
              </a:spcBef>
            </a:pPr>
            <a:r>
              <a:rPr lang="en-GB" b="1" u="sng" dirty="0">
                <a:latin typeface="Garamond" pitchFamily="18" charset="0"/>
              </a:rPr>
              <a:t>Stage </a:t>
            </a:r>
            <a:endParaRPr lang="en-US" b="1" u="sng" dirty="0">
              <a:latin typeface="Garamond" pitchFamily="18" charset="0"/>
            </a:endParaRPr>
          </a:p>
        </p:txBody>
      </p:sp>
      <p:sp>
        <p:nvSpPr>
          <p:cNvPr id="20" name="Text Box 20"/>
          <p:cNvSpPr txBox="1">
            <a:spLocks noChangeArrowheads="1"/>
          </p:cNvSpPr>
          <p:nvPr/>
        </p:nvSpPr>
        <p:spPr bwMode="auto">
          <a:xfrm>
            <a:off x="5020003" y="1197292"/>
            <a:ext cx="2376487" cy="369332"/>
          </a:xfrm>
          <a:prstGeom prst="rect">
            <a:avLst/>
          </a:prstGeom>
          <a:noFill/>
          <a:ln w="9525" algn="ctr">
            <a:noFill/>
            <a:miter lim="800000"/>
            <a:headEnd/>
            <a:tailEnd/>
          </a:ln>
        </p:spPr>
        <p:txBody>
          <a:bodyPr>
            <a:spAutoFit/>
          </a:bodyPr>
          <a:lstStyle/>
          <a:p>
            <a:pPr>
              <a:spcBef>
                <a:spcPct val="50000"/>
              </a:spcBef>
            </a:pPr>
            <a:r>
              <a:rPr lang="en-GB" b="1" u="sng">
                <a:latin typeface="Garamond" pitchFamily="18" charset="0"/>
              </a:rPr>
              <a:t>Strategies used</a:t>
            </a:r>
            <a:endParaRPr lang="en-US" b="1" u="sng">
              <a:latin typeface="Garamond" pitchFamily="18" charset="0"/>
            </a:endParaRPr>
          </a:p>
        </p:txBody>
      </p:sp>
      <p:sp>
        <p:nvSpPr>
          <p:cNvPr id="25"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AU" sz="3600" b="1" dirty="0" smtClean="0">
                <a:latin typeface="Garamond" pitchFamily="18" charset="0"/>
                <a:ea typeface="+mj-ea"/>
                <a:cs typeface="+mj-cs"/>
              </a:rPr>
              <a:t>Diagnostic stages &amp; strategies </a:t>
            </a:r>
          </a:p>
        </p:txBody>
      </p:sp>
      <p:sp>
        <p:nvSpPr>
          <p:cNvPr id="28" name="Rectangle 2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471453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srcRect/>
          <a:stretch>
            <a:fillRect/>
          </a:stretch>
        </p:blipFill>
        <p:spPr bwMode="auto">
          <a:xfrm>
            <a:off x="4644008" y="2420888"/>
            <a:ext cx="4129659" cy="2664296"/>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1115616" y="2204863"/>
            <a:ext cx="2952328" cy="2968821"/>
          </a:xfrm>
          <a:prstGeom prst="rect">
            <a:avLst/>
          </a:prstGeom>
          <a:noFill/>
          <a:ln w="9525">
            <a:noFill/>
            <a:miter lim="800000"/>
            <a:headEnd/>
            <a:tailEnd/>
          </a:ln>
        </p:spPr>
      </p:pic>
      <p:sp>
        <p:nvSpPr>
          <p:cNvPr id="16" name="TextBox 15"/>
          <p:cNvSpPr txBox="1"/>
          <p:nvPr/>
        </p:nvSpPr>
        <p:spPr>
          <a:xfrm>
            <a:off x="1187624" y="5373216"/>
            <a:ext cx="2592288" cy="369332"/>
          </a:xfrm>
          <a:prstGeom prst="rect">
            <a:avLst/>
          </a:prstGeom>
          <a:noFill/>
        </p:spPr>
        <p:txBody>
          <a:bodyPr wrap="square" rtlCol="0">
            <a:spAutoFit/>
          </a:bodyPr>
          <a:lstStyle/>
          <a:p>
            <a:r>
              <a:rPr lang="en-GB" dirty="0" smtClean="0"/>
              <a:t>Meningitis </a:t>
            </a:r>
            <a:endParaRPr lang="en-GB" dirty="0"/>
          </a:p>
        </p:txBody>
      </p:sp>
      <p:sp>
        <p:nvSpPr>
          <p:cNvPr id="17" name="TextBox 16"/>
          <p:cNvSpPr txBox="1"/>
          <p:nvPr/>
        </p:nvSpPr>
        <p:spPr>
          <a:xfrm>
            <a:off x="4716016" y="5373216"/>
            <a:ext cx="2592288" cy="369332"/>
          </a:xfrm>
          <a:prstGeom prst="rect">
            <a:avLst/>
          </a:prstGeom>
          <a:noFill/>
        </p:spPr>
        <p:txBody>
          <a:bodyPr wrap="square" rtlCol="0">
            <a:spAutoFit/>
          </a:bodyPr>
          <a:lstStyle/>
          <a:p>
            <a:r>
              <a:rPr lang="en-GB" dirty="0" smtClean="0"/>
              <a:t>Chicken Pox  </a:t>
            </a:r>
            <a:endParaRPr lang="en-GB" dirty="0"/>
          </a:p>
        </p:txBody>
      </p:sp>
      <p:sp>
        <p:nvSpPr>
          <p:cNvPr id="18" name="Rectangle 2"/>
          <p:cNvSpPr txBox="1">
            <a:spLocks noChangeArrowheads="1"/>
          </p:cNvSpPr>
          <p:nvPr/>
        </p:nvSpPr>
        <p:spPr>
          <a:xfrm>
            <a:off x="263547" y="708835"/>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Not all diagnoses need tests?</a:t>
            </a:r>
          </a:p>
        </p:txBody>
      </p:sp>
      <p:sp>
        <p:nvSpPr>
          <p:cNvPr id="2" name="TextBox 1"/>
          <p:cNvSpPr txBox="1"/>
          <p:nvPr/>
        </p:nvSpPr>
        <p:spPr>
          <a:xfrm>
            <a:off x="3131820" y="1477548"/>
            <a:ext cx="2193229" cy="523220"/>
          </a:xfrm>
          <a:prstGeom prst="rect">
            <a:avLst/>
          </a:prstGeom>
          <a:noFill/>
        </p:spPr>
        <p:txBody>
          <a:bodyPr wrap="none" rtlCol="0">
            <a:spAutoFit/>
          </a:bodyPr>
          <a:lstStyle/>
          <a:p>
            <a:r>
              <a:rPr lang="en-GB" sz="2800" dirty="0" smtClean="0">
                <a:latin typeface="Garamond" pitchFamily="18" charset="0"/>
              </a:rPr>
              <a:t>Spot diagnosis</a:t>
            </a:r>
            <a:endParaRPr lang="en-GB" sz="2800" dirty="0">
              <a:latin typeface="Garamond" pitchFamily="18" charset="0"/>
            </a:endParaRPr>
          </a:p>
        </p:txBody>
      </p:sp>
      <p:sp>
        <p:nvSpPr>
          <p:cNvPr id="13" name="Rectangle 12"/>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303307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52248" y="501650"/>
            <a:ext cx="8618483" cy="559895"/>
          </a:xfrm>
          <a:solidFill>
            <a:schemeClr val="tx2">
              <a:lumMod val="20000"/>
              <a:lumOff val="80000"/>
            </a:schemeClr>
          </a:solidFill>
          <a:ln>
            <a:solidFill>
              <a:schemeClr val="tx2">
                <a:lumMod val="60000"/>
                <a:lumOff val="40000"/>
              </a:schemeClr>
            </a:solidFill>
          </a:ln>
        </p:spPr>
        <p:txBody>
          <a:bodyPr>
            <a:normAutofit fontScale="90000"/>
          </a:bodyPr>
          <a:lstStyle/>
          <a:p>
            <a:pPr eaLnBrk="1" hangingPunct="1"/>
            <a:r>
              <a:rPr lang="en-AU" sz="3600" b="1" dirty="0" smtClean="0">
                <a:latin typeface="Garamond" pitchFamily="18" charset="0"/>
              </a:rPr>
              <a:t>What are tests used for?</a:t>
            </a:r>
            <a:endParaRPr lang="en-GB" sz="3600" b="1" dirty="0" smtClean="0">
              <a:latin typeface="Garamond" pitchFamily="18" charset="0"/>
            </a:endParaRPr>
          </a:p>
        </p:txBody>
      </p:sp>
      <p:sp>
        <p:nvSpPr>
          <p:cNvPr id="7" name="Rectangle 3"/>
          <p:cNvSpPr txBox="1">
            <a:spLocks noChangeArrowheads="1"/>
          </p:cNvSpPr>
          <p:nvPr/>
        </p:nvSpPr>
        <p:spPr>
          <a:xfrm>
            <a:off x="251460" y="1628775"/>
            <a:ext cx="4964112" cy="4114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AU" sz="2800" b="0" i="0" u="none" strike="noStrike" kern="1200" cap="none" spc="0" normalizeH="0" baseline="0" noProof="0" dirty="0" smtClean="0">
                <a:ln>
                  <a:noFill/>
                </a:ln>
                <a:solidFill>
                  <a:schemeClr val="tx1"/>
                </a:solidFill>
                <a:effectLst/>
                <a:uLnTx/>
                <a:uFillTx/>
                <a:latin typeface="Garamond" pitchFamily="18" charset="0"/>
              </a:rPr>
              <a:t>Increase certainty about presence/absence of disease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AU" sz="2800" b="0" i="0" u="none" strike="noStrike" kern="1200" cap="none" spc="0" normalizeH="0" baseline="0" noProof="0" dirty="0" smtClean="0">
                <a:ln>
                  <a:noFill/>
                </a:ln>
                <a:solidFill>
                  <a:schemeClr val="tx1"/>
                </a:solidFill>
                <a:effectLst/>
                <a:uLnTx/>
                <a:uFillTx/>
                <a:latin typeface="Garamond" pitchFamily="18" charset="0"/>
              </a:rPr>
              <a:t>Disease severity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AU" sz="2800" b="0" i="0" u="none" strike="noStrike" kern="1200" cap="none" spc="0" normalizeH="0" baseline="0" noProof="0" dirty="0" smtClean="0">
                <a:ln>
                  <a:noFill/>
                </a:ln>
                <a:solidFill>
                  <a:schemeClr val="tx1"/>
                </a:solidFill>
                <a:effectLst/>
                <a:uLnTx/>
                <a:uFillTx/>
                <a:latin typeface="Garamond" pitchFamily="18" charset="0"/>
              </a:rPr>
              <a:t>Monitor clinical course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AU" sz="2800" b="0" i="0" u="none" strike="noStrike" kern="1200" cap="none" spc="0" normalizeH="0" baseline="0" noProof="0" dirty="0" smtClean="0">
                <a:ln>
                  <a:noFill/>
                </a:ln>
                <a:solidFill>
                  <a:schemeClr val="tx1"/>
                </a:solidFill>
                <a:effectLst/>
                <a:uLnTx/>
                <a:uFillTx/>
                <a:latin typeface="Garamond" pitchFamily="18" charset="0"/>
              </a:rPr>
              <a:t>Assess prognosis – risk/stage within diagnosis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AU" sz="2800" b="0" i="0" u="none" strike="noStrike" kern="1200" cap="none" spc="0" normalizeH="0" baseline="0" noProof="0" dirty="0" smtClean="0">
                <a:ln>
                  <a:noFill/>
                </a:ln>
                <a:solidFill>
                  <a:schemeClr val="tx1"/>
                </a:solidFill>
                <a:effectLst/>
                <a:uLnTx/>
                <a:uFillTx/>
                <a:latin typeface="Garamond" pitchFamily="18" charset="0"/>
              </a:rPr>
              <a:t>Plan treatment e.g., location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AU" sz="2800" b="0" i="0" u="none" strike="noStrike" kern="1200" cap="none" spc="0" normalizeH="0" baseline="0" noProof="0" dirty="0" smtClean="0">
                <a:ln>
                  <a:noFill/>
                </a:ln>
                <a:solidFill>
                  <a:schemeClr val="tx1"/>
                </a:solidFill>
                <a:effectLst/>
                <a:uLnTx/>
                <a:uFillTx/>
                <a:latin typeface="Garamond" pitchFamily="18" charset="0"/>
              </a:rPr>
              <a:t>Stall for time!</a:t>
            </a:r>
          </a:p>
          <a:p>
            <a:pPr marL="342900" marR="0" lvl="0" indent="-342900" algn="ctr"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n-GB" sz="2800" b="0" i="0" u="none" strike="noStrike" kern="1200" cap="none" spc="0" normalizeH="0" baseline="0" noProof="0" dirty="0" smtClean="0">
              <a:ln>
                <a:noFill/>
              </a:ln>
              <a:solidFill>
                <a:schemeClr val="tx1"/>
              </a:solidFill>
              <a:effectLst/>
              <a:uLnTx/>
              <a:uFillTx/>
              <a:latin typeface="Garamond"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AU" sz="2800" b="0" i="0" u="none" strike="noStrike" kern="1200" cap="none" spc="0" normalizeH="0" baseline="0" noProof="0" dirty="0" smtClean="0">
              <a:ln>
                <a:noFill/>
              </a:ln>
              <a:solidFill>
                <a:schemeClr val="tx1"/>
              </a:solidFill>
              <a:effectLst/>
              <a:uLnTx/>
              <a:uFillTx/>
              <a:latin typeface="Garamond"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Garamond" pitchFamily="18" charset="0"/>
            </a:endParaRPr>
          </a:p>
        </p:txBody>
      </p:sp>
      <p:pic>
        <p:nvPicPr>
          <p:cNvPr id="53249" name="Picture 1"/>
          <p:cNvPicPr>
            <a:picLocks noChangeAspect="1" noChangeArrowheads="1"/>
          </p:cNvPicPr>
          <p:nvPr/>
        </p:nvPicPr>
        <p:blipFill>
          <a:blip r:embed="rId3" cstate="print"/>
          <a:srcRect/>
          <a:stretch>
            <a:fillRect/>
          </a:stretch>
        </p:blipFill>
        <p:spPr bwMode="auto">
          <a:xfrm>
            <a:off x="5292090" y="1628775"/>
            <a:ext cx="3143250" cy="4143375"/>
          </a:xfrm>
          <a:prstGeom prst="rect">
            <a:avLst/>
          </a:prstGeom>
          <a:noFill/>
          <a:ln w="9525">
            <a:noFill/>
            <a:miter lim="800000"/>
            <a:headEnd/>
            <a:tailEnd/>
          </a:ln>
        </p:spPr>
      </p:pic>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 calcmode="lin" valueType="num">
                                      <p:cBhvr additive="base">
                                        <p:cTn id="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226695" y="5067300"/>
            <a:ext cx="3265170" cy="338554"/>
          </a:xfrm>
          <a:prstGeom prst="rect">
            <a:avLst/>
          </a:prstGeom>
          <a:noFill/>
          <a:ln w="9525">
            <a:noFill/>
            <a:miter lim="800000"/>
            <a:headEnd/>
            <a:tailEnd/>
          </a:ln>
        </p:spPr>
        <p:txBody>
          <a:bodyPr wrap="square">
            <a:spAutoFit/>
          </a:bodyPr>
          <a:lstStyle/>
          <a:p>
            <a:pPr eaLnBrk="0" hangingPunct="0"/>
            <a:r>
              <a:rPr lang="en-US" sz="1600" b="0" dirty="0" err="1">
                <a:latin typeface="Garamond" pitchFamily="18" charset="0"/>
              </a:rPr>
              <a:t>Bossuyt</a:t>
            </a:r>
            <a:r>
              <a:rPr lang="en-US" sz="1600" b="0" dirty="0">
                <a:latin typeface="Garamond" pitchFamily="18" charset="0"/>
              </a:rPr>
              <a:t> et al BMJ 2006;332:1089–92</a:t>
            </a:r>
          </a:p>
        </p:txBody>
      </p:sp>
      <p:sp>
        <p:nvSpPr>
          <p:cNvPr id="7" name="Rectangle 3"/>
          <p:cNvSpPr txBox="1">
            <a:spLocks noChangeArrowheads="1"/>
          </p:cNvSpPr>
          <p:nvPr/>
        </p:nvSpPr>
        <p:spPr>
          <a:xfrm>
            <a:off x="1021080" y="1106805"/>
            <a:ext cx="6480175" cy="252031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1" i="0" u="none" strike="noStrike" kern="1200" cap="none" spc="0" normalizeH="0" baseline="0" noProof="0" dirty="0" smtClean="0">
                <a:ln>
                  <a:noFill/>
                </a:ln>
                <a:solidFill>
                  <a:schemeClr val="tx1"/>
                </a:solidFill>
                <a:effectLst/>
                <a:uLnTx/>
                <a:uFillTx/>
                <a:latin typeface="Garamond" pitchFamily="18" charset="0"/>
              </a:rPr>
              <a:t>Replacement</a:t>
            </a:r>
            <a:r>
              <a:rPr kumimoji="0" lang="en-GB" sz="2400" b="0" i="0" u="none" strike="noStrike" kern="1200" cap="none" spc="0" normalizeH="0" baseline="0" noProof="0" dirty="0" smtClean="0">
                <a:ln>
                  <a:noFill/>
                </a:ln>
                <a:solidFill>
                  <a:schemeClr val="tx1"/>
                </a:solidFill>
                <a:effectLst/>
                <a:uLnTx/>
                <a:uFillTx/>
                <a:latin typeface="Garamond" pitchFamily="18" charset="0"/>
              </a:rPr>
              <a:t> – new replaces old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dirty="0" smtClean="0">
                <a:ln>
                  <a:noFill/>
                </a:ln>
                <a:solidFill>
                  <a:schemeClr val="tx1"/>
                </a:solidFill>
                <a:effectLst/>
                <a:uLnTx/>
                <a:uFillTx/>
                <a:latin typeface="Garamond" pitchFamily="18" charset="0"/>
              </a:rPr>
              <a:t>E.g. CT </a:t>
            </a:r>
            <a:r>
              <a:rPr kumimoji="0" lang="en-GB" sz="2000" b="0" i="0" u="none" strike="noStrike" kern="1200" cap="none" spc="0" normalizeH="0" baseline="0" noProof="0" dirty="0" err="1" smtClean="0">
                <a:ln>
                  <a:noFill/>
                </a:ln>
                <a:solidFill>
                  <a:schemeClr val="tx1"/>
                </a:solidFill>
                <a:effectLst/>
                <a:uLnTx/>
                <a:uFillTx/>
                <a:latin typeface="Garamond" pitchFamily="18" charset="0"/>
              </a:rPr>
              <a:t>colonography</a:t>
            </a:r>
            <a:r>
              <a:rPr kumimoji="0" lang="en-GB" sz="2000" b="0" i="0" u="none" strike="noStrike" kern="1200" cap="none" spc="0" normalizeH="0" baseline="0" noProof="0" dirty="0" smtClean="0">
                <a:ln>
                  <a:noFill/>
                </a:ln>
                <a:solidFill>
                  <a:schemeClr val="tx1"/>
                </a:solidFill>
                <a:effectLst/>
                <a:uLnTx/>
                <a:uFillTx/>
                <a:latin typeface="Garamond" pitchFamily="18" charset="0"/>
              </a:rPr>
              <a:t> for barium enema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1" i="0" u="none" strike="noStrike" kern="1200" cap="none" spc="0" normalizeH="0" baseline="0" noProof="0" dirty="0" smtClean="0">
                <a:ln>
                  <a:noFill/>
                </a:ln>
                <a:solidFill>
                  <a:schemeClr val="tx1"/>
                </a:solidFill>
                <a:effectLst/>
                <a:uLnTx/>
                <a:uFillTx/>
                <a:latin typeface="Garamond" pitchFamily="18" charset="0"/>
              </a:rPr>
              <a:t>Triage</a:t>
            </a:r>
            <a:r>
              <a:rPr kumimoji="0" lang="en-GB" sz="2400" b="0" i="0" u="none" strike="noStrike" kern="1200" cap="none" spc="0" normalizeH="0" baseline="0" noProof="0" dirty="0" smtClean="0">
                <a:ln>
                  <a:noFill/>
                </a:ln>
                <a:solidFill>
                  <a:schemeClr val="tx1"/>
                </a:solidFill>
                <a:effectLst/>
                <a:uLnTx/>
                <a:uFillTx/>
                <a:latin typeface="Garamond" pitchFamily="18" charset="0"/>
              </a:rPr>
              <a:t> – new determines need for old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dirty="0" smtClean="0">
                <a:ln>
                  <a:noFill/>
                </a:ln>
                <a:solidFill>
                  <a:schemeClr val="tx1"/>
                </a:solidFill>
                <a:effectLst/>
                <a:uLnTx/>
                <a:uFillTx/>
                <a:latin typeface="Garamond" pitchFamily="18" charset="0"/>
              </a:rPr>
              <a:t>E.g. B-</a:t>
            </a:r>
            <a:r>
              <a:rPr kumimoji="0" lang="en-GB" sz="2000" b="0" i="0" u="none" strike="noStrike" kern="1200" cap="none" spc="0" normalizeH="0" baseline="0" noProof="0" dirty="0" err="1" smtClean="0">
                <a:ln>
                  <a:noFill/>
                </a:ln>
                <a:solidFill>
                  <a:schemeClr val="tx1"/>
                </a:solidFill>
                <a:effectLst/>
                <a:uLnTx/>
                <a:uFillTx/>
                <a:latin typeface="Garamond" pitchFamily="18" charset="0"/>
              </a:rPr>
              <a:t>natriuretic</a:t>
            </a:r>
            <a:r>
              <a:rPr kumimoji="0" lang="en-GB" sz="2000" b="0" i="0" u="none" strike="noStrike" kern="1200" cap="none" spc="0" normalizeH="0" baseline="0" noProof="0" dirty="0" smtClean="0">
                <a:ln>
                  <a:noFill/>
                </a:ln>
                <a:solidFill>
                  <a:schemeClr val="tx1"/>
                </a:solidFill>
                <a:effectLst/>
                <a:uLnTx/>
                <a:uFillTx/>
                <a:latin typeface="Garamond" pitchFamily="18" charset="0"/>
              </a:rPr>
              <a:t> peptide for echocardiography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1" i="0" u="none" strike="noStrike" kern="1200" cap="none" spc="0" normalizeH="0" baseline="0" noProof="0" dirty="0" smtClean="0">
                <a:ln>
                  <a:noFill/>
                </a:ln>
                <a:solidFill>
                  <a:schemeClr val="tx1"/>
                </a:solidFill>
                <a:effectLst/>
                <a:uLnTx/>
                <a:uFillTx/>
                <a:latin typeface="Garamond" pitchFamily="18" charset="0"/>
              </a:rPr>
              <a:t>Add-on</a:t>
            </a:r>
            <a:r>
              <a:rPr kumimoji="0" lang="en-GB" sz="2400" b="0" i="0" u="none" strike="noStrike" kern="1200" cap="none" spc="0" normalizeH="0" baseline="0" noProof="0" dirty="0" smtClean="0">
                <a:ln>
                  <a:noFill/>
                </a:ln>
                <a:solidFill>
                  <a:schemeClr val="tx1"/>
                </a:solidFill>
                <a:effectLst/>
                <a:uLnTx/>
                <a:uFillTx/>
                <a:latin typeface="Garamond" pitchFamily="18" charset="0"/>
              </a:rPr>
              <a:t> – new combined with old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dirty="0" smtClean="0">
                <a:ln>
                  <a:noFill/>
                </a:ln>
                <a:solidFill>
                  <a:schemeClr val="tx1"/>
                </a:solidFill>
                <a:effectLst/>
                <a:uLnTx/>
                <a:uFillTx/>
                <a:latin typeface="Garamond" pitchFamily="18" charset="0"/>
              </a:rPr>
              <a:t>E.g. ECG and myocardial perfusion scan</a:t>
            </a:r>
            <a:endParaRPr kumimoji="0" lang="en-US" sz="2000" b="0" i="0" u="none" strike="noStrike" kern="1200" cap="none" spc="0" normalizeH="0" baseline="0" noProof="0" dirty="0" smtClean="0">
              <a:ln>
                <a:noFill/>
              </a:ln>
              <a:solidFill>
                <a:schemeClr val="tx1"/>
              </a:solidFill>
              <a:effectLst/>
              <a:uLnTx/>
              <a:uFillTx/>
              <a:latin typeface="Garamond" pitchFamily="18" charset="0"/>
            </a:endParaRPr>
          </a:p>
        </p:txBody>
      </p:sp>
      <p:sp>
        <p:nvSpPr>
          <p:cNvPr id="13"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AU" sz="3600" b="1" dirty="0" smtClean="0">
                <a:latin typeface="Garamond" pitchFamily="18" charset="0"/>
                <a:ea typeface="+mj-ea"/>
                <a:cs typeface="+mj-cs"/>
              </a:rPr>
              <a:t>Roles of new tests</a:t>
            </a:r>
          </a:p>
        </p:txBody>
      </p:sp>
      <p:pic>
        <p:nvPicPr>
          <p:cNvPr id="8" name="Picture 4"/>
          <p:cNvPicPr>
            <a:picLocks noChangeAspect="1" noChangeArrowheads="1"/>
          </p:cNvPicPr>
          <p:nvPr/>
        </p:nvPicPr>
        <p:blipFill>
          <a:blip r:embed="rId3" cstate="print"/>
          <a:srcRect/>
          <a:stretch>
            <a:fillRect/>
          </a:stretch>
        </p:blipFill>
        <p:spPr bwMode="auto">
          <a:xfrm>
            <a:off x="3520440" y="3625850"/>
            <a:ext cx="5219700" cy="2927350"/>
          </a:xfrm>
          <a:prstGeom prst="rect">
            <a:avLst/>
          </a:prstGeom>
          <a:noFill/>
          <a:ln w="9525">
            <a:noFill/>
            <a:miter lim="800000"/>
            <a:headEnd/>
            <a:tailEnd/>
          </a:ln>
        </p:spPr>
      </p:pic>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11617" y="2301875"/>
            <a:ext cx="6120766" cy="1127125"/>
          </a:xfrm>
          <a:solidFill>
            <a:schemeClr val="tx2">
              <a:lumMod val="20000"/>
              <a:lumOff val="80000"/>
            </a:schemeClr>
          </a:solidFill>
          <a:ln>
            <a:solidFill>
              <a:schemeClr val="tx2">
                <a:lumMod val="60000"/>
                <a:lumOff val="40000"/>
              </a:schemeClr>
            </a:solidFill>
          </a:ln>
        </p:spPr>
        <p:txBody>
          <a:bodyPr>
            <a:normAutofit fontScale="90000"/>
          </a:bodyPr>
          <a:lstStyle/>
          <a:p>
            <a:r>
              <a:rPr lang="en-AU" sz="3600" b="1" dirty="0" smtClean="0">
                <a:latin typeface="Garamond" pitchFamily="18" charset="0"/>
              </a:rPr>
              <a:t>Critical appraisal of a diagnostic accuracy study</a:t>
            </a:r>
            <a:endParaRPr lang="en-GB" sz="3600" b="1" dirty="0" smtClean="0">
              <a:latin typeface="Garamond" pitchFamily="18" charset="0"/>
            </a:endParaRP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383334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0442" y="6319940"/>
            <a:ext cx="4372159" cy="369332"/>
          </a:xfrm>
          <a:prstGeom prst="rect">
            <a:avLst/>
          </a:prstGeom>
          <a:noFill/>
        </p:spPr>
        <p:txBody>
          <a:bodyPr wrap="none" rtlCol="0">
            <a:spAutoFit/>
          </a:bodyPr>
          <a:lstStyle/>
          <a:p>
            <a:r>
              <a:rPr lang="en-GB" dirty="0" smtClean="0"/>
              <a:t>www.oxford.dec.nihr.ac.uk/horizon-scanning</a:t>
            </a:r>
            <a:endParaRPr lang="en-GB" dirty="0"/>
          </a:p>
        </p:txBody>
      </p:sp>
      <p:grpSp>
        <p:nvGrpSpPr>
          <p:cNvPr id="6" name="Group 5"/>
          <p:cNvGrpSpPr/>
          <p:nvPr/>
        </p:nvGrpSpPr>
        <p:grpSpPr>
          <a:xfrm>
            <a:off x="251460" y="188595"/>
            <a:ext cx="8641080" cy="6513342"/>
            <a:chOff x="251460" y="188595"/>
            <a:chExt cx="8641080" cy="6513342"/>
          </a:xfrm>
        </p:grpSpPr>
        <p:sp>
          <p:nvSpPr>
            <p:cNvPr id="4" name="Rectangle 3"/>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gr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847" t="7149" r="-1" b="13816"/>
          <a:stretch/>
        </p:blipFill>
        <p:spPr bwMode="auto">
          <a:xfrm>
            <a:off x="611505" y="308541"/>
            <a:ext cx="7920990" cy="5640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818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828800"/>
          </a:xfrm>
        </p:spPr>
        <p:txBody>
          <a:bodyPr/>
          <a:lstStyle/>
          <a:p>
            <a:r>
              <a:rPr lang="en-GB" dirty="0" smtClean="0">
                <a:latin typeface="Garamond" pitchFamily="18" charset="0"/>
              </a:rPr>
              <a:t>Validity of a diagnostic study</a:t>
            </a:r>
          </a:p>
          <a:p>
            <a:pPr>
              <a:buNone/>
            </a:pPr>
            <a:r>
              <a:rPr lang="en-GB" dirty="0" smtClean="0">
                <a:latin typeface="Garamond" pitchFamily="18" charset="0"/>
              </a:rPr>
              <a:t> </a:t>
            </a:r>
          </a:p>
          <a:p>
            <a:r>
              <a:rPr lang="en-GB" dirty="0" smtClean="0">
                <a:latin typeface="Garamond" pitchFamily="18" charset="0"/>
              </a:rPr>
              <a:t>Interpret the results </a:t>
            </a:r>
            <a:endParaRPr lang="en-GB" dirty="0">
              <a:latin typeface="Garamond" pitchFamily="18" charset="0"/>
            </a:endParaRPr>
          </a:p>
        </p:txBody>
      </p:sp>
      <p:sp>
        <p:nvSpPr>
          <p:cNvPr id="6" name="Rectangle 2"/>
          <p:cNvSpPr txBox="1">
            <a:spLocks noChangeArrowheads="1"/>
          </p:cNvSpPr>
          <p:nvPr/>
        </p:nvSpPr>
        <p:spPr>
          <a:xfrm>
            <a:off x="252248" y="501650"/>
            <a:ext cx="8640292" cy="767080"/>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smtClean="0">
                <a:ln>
                  <a:noFill/>
                </a:ln>
                <a:solidFill>
                  <a:schemeClr val="tx1"/>
                </a:solidFill>
                <a:effectLst/>
                <a:uLnTx/>
                <a:uFillTx/>
                <a:latin typeface="Garamond" pitchFamily="18" charset="0"/>
                <a:ea typeface="+mj-ea"/>
                <a:cs typeface="+mj-cs"/>
              </a:rPr>
              <a:t>Diagnostic</a:t>
            </a:r>
            <a:r>
              <a:rPr kumimoji="0" lang="en-AU" sz="3600" b="1" i="0" u="none" strike="noStrike" kern="1200" cap="none" spc="0" normalizeH="0" noProof="0" dirty="0" smtClean="0">
                <a:ln>
                  <a:noFill/>
                </a:ln>
                <a:solidFill>
                  <a:schemeClr val="tx1"/>
                </a:solidFill>
                <a:effectLst/>
                <a:uLnTx/>
                <a:uFillTx/>
                <a:latin typeface="Garamond" pitchFamily="18" charset="0"/>
                <a:ea typeface="+mj-ea"/>
                <a:cs typeface="+mj-cs"/>
              </a:rPr>
              <a:t> tests: What you need to know</a:t>
            </a:r>
            <a:endParaRPr kumimoji="0" lang="en-GB" sz="3600" b="1"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pic>
        <p:nvPicPr>
          <p:cNvPr id="81922" name="Picture 2"/>
          <p:cNvPicPr>
            <a:picLocks noChangeAspect="1" noChangeArrowheads="1"/>
          </p:cNvPicPr>
          <p:nvPr/>
        </p:nvPicPr>
        <p:blipFill>
          <a:blip r:embed="rId3" cstate="print"/>
          <a:srcRect/>
          <a:stretch>
            <a:fillRect/>
          </a:stretch>
        </p:blipFill>
        <p:spPr bwMode="auto">
          <a:xfrm>
            <a:off x="5652135" y="2348865"/>
            <a:ext cx="2998470" cy="3734556"/>
          </a:xfrm>
          <a:prstGeom prst="rect">
            <a:avLst/>
          </a:prstGeom>
          <a:noFill/>
          <a:ln w="9525">
            <a:noFill/>
            <a:miter lim="800000"/>
            <a:headEnd/>
            <a:tailEnd/>
          </a:ln>
        </p:spPr>
      </p:pic>
      <p:sp>
        <p:nvSpPr>
          <p:cNvPr id="11" name="Rectangle 2"/>
          <p:cNvSpPr txBox="1">
            <a:spLocks noChangeArrowheads="1"/>
          </p:cNvSpPr>
          <p:nvPr/>
        </p:nvSpPr>
        <p:spPr>
          <a:xfrm>
            <a:off x="257897" y="504652"/>
            <a:ext cx="8640292" cy="767080"/>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smtClean="0">
                <a:ln>
                  <a:noFill/>
                </a:ln>
                <a:solidFill>
                  <a:schemeClr val="tx1"/>
                </a:solidFill>
                <a:effectLst/>
                <a:uLnTx/>
                <a:uFillTx/>
                <a:latin typeface="Garamond" pitchFamily="18" charset="0"/>
                <a:ea typeface="+mj-ea"/>
                <a:cs typeface="+mj-cs"/>
              </a:rPr>
              <a:t>Diagnostic</a:t>
            </a:r>
            <a:r>
              <a:rPr kumimoji="0" lang="en-AU" sz="3600" b="1" i="0" u="none" strike="noStrike" kern="1200" cap="none" spc="0" normalizeH="0" noProof="0" dirty="0" smtClean="0">
                <a:ln>
                  <a:noFill/>
                </a:ln>
                <a:solidFill>
                  <a:schemeClr val="tx1"/>
                </a:solidFill>
                <a:effectLst/>
                <a:uLnTx/>
                <a:uFillTx/>
                <a:latin typeface="Garamond" pitchFamily="18" charset="0"/>
                <a:ea typeface="+mj-ea"/>
                <a:cs typeface="+mj-cs"/>
              </a:rPr>
              <a:t> tests: What you need to know</a:t>
            </a:r>
            <a:endParaRPr kumimoji="0" lang="en-GB" sz="3600" b="1"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sp>
        <p:nvSpPr>
          <p:cNvPr id="18" name="Rectangle 1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40609510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549" y="1268730"/>
            <a:ext cx="7560945" cy="3908762"/>
          </a:xfrm>
          <a:prstGeom prst="rect">
            <a:avLst/>
          </a:prstGeom>
        </p:spPr>
        <p:txBody>
          <a:bodyPr wrap="square">
            <a:spAutoFit/>
          </a:bodyPr>
          <a:lstStyle/>
          <a:p>
            <a:pPr marL="342900" indent="-342900">
              <a:buFont typeface="Arial" pitchFamily="34" charset="0"/>
              <a:buChar char="•"/>
            </a:pPr>
            <a:r>
              <a:rPr lang="en-GB" sz="2400" b="1" u="sng" dirty="0" smtClean="0">
                <a:latin typeface="Garamond" pitchFamily="18" charset="0"/>
              </a:rPr>
              <a:t>P</a:t>
            </a:r>
            <a:r>
              <a:rPr lang="en-GB" sz="2400" dirty="0" smtClean="0">
                <a:latin typeface="Garamond" pitchFamily="18" charset="0"/>
              </a:rPr>
              <a:t>atient/Problem</a:t>
            </a:r>
            <a:endParaRPr lang="en-GB" sz="2400" dirty="0">
              <a:latin typeface="Garamond" pitchFamily="18" charset="0"/>
            </a:endParaRPr>
          </a:p>
          <a:p>
            <a:pPr lvl="1"/>
            <a:r>
              <a:rPr lang="en-GB" sz="2000" dirty="0" smtClean="0">
                <a:latin typeface="Garamond" pitchFamily="18" charset="0"/>
              </a:rPr>
              <a:t>How </a:t>
            </a:r>
            <a:r>
              <a:rPr lang="en-GB" sz="2000" dirty="0">
                <a:latin typeface="Garamond" pitchFamily="18" charset="0"/>
              </a:rPr>
              <a:t>would I describe a group of patients similar to mine</a:t>
            </a:r>
            <a:r>
              <a:rPr lang="en-GB" sz="2000" dirty="0" smtClean="0">
                <a:latin typeface="Garamond" pitchFamily="18" charset="0"/>
              </a:rPr>
              <a:t>?</a:t>
            </a:r>
          </a:p>
          <a:p>
            <a:pPr lvl="1"/>
            <a:endParaRPr lang="en-GB" sz="2400" dirty="0">
              <a:latin typeface="Garamond" pitchFamily="18" charset="0"/>
            </a:endParaRPr>
          </a:p>
          <a:p>
            <a:pPr marL="342900" indent="-342900">
              <a:buFont typeface="Arial" pitchFamily="34" charset="0"/>
              <a:buChar char="•"/>
            </a:pPr>
            <a:r>
              <a:rPr lang="en-GB" sz="2400" b="1" u="sng" dirty="0" smtClean="0">
                <a:latin typeface="Garamond" pitchFamily="18" charset="0"/>
              </a:rPr>
              <a:t>I</a:t>
            </a:r>
            <a:r>
              <a:rPr lang="en-GB" sz="2400" dirty="0" smtClean="0">
                <a:latin typeface="Garamond" pitchFamily="18" charset="0"/>
              </a:rPr>
              <a:t>ndex </a:t>
            </a:r>
            <a:r>
              <a:rPr lang="en-GB" sz="2400" dirty="0">
                <a:latin typeface="Garamond" pitchFamily="18" charset="0"/>
              </a:rPr>
              <a:t>test</a:t>
            </a:r>
          </a:p>
          <a:p>
            <a:pPr lvl="1"/>
            <a:r>
              <a:rPr lang="en-GB" sz="2000" dirty="0" smtClean="0">
                <a:latin typeface="Garamond" pitchFamily="18" charset="0"/>
              </a:rPr>
              <a:t>Which </a:t>
            </a:r>
            <a:r>
              <a:rPr lang="en-GB" sz="2000" dirty="0">
                <a:latin typeface="Garamond" pitchFamily="18" charset="0"/>
              </a:rPr>
              <a:t>test am I considering</a:t>
            </a:r>
            <a:r>
              <a:rPr lang="en-GB" sz="2000" dirty="0" smtClean="0">
                <a:latin typeface="Garamond" pitchFamily="18" charset="0"/>
              </a:rPr>
              <a:t>?</a:t>
            </a:r>
          </a:p>
          <a:p>
            <a:pPr lvl="1"/>
            <a:endParaRPr lang="en-GB" sz="2400" dirty="0">
              <a:latin typeface="Garamond" pitchFamily="18" charset="0"/>
            </a:endParaRPr>
          </a:p>
          <a:p>
            <a:pPr marL="342900" indent="-342900">
              <a:buFont typeface="Arial" pitchFamily="34" charset="0"/>
              <a:buChar char="•"/>
            </a:pPr>
            <a:r>
              <a:rPr lang="en-GB" sz="2400" b="1" u="sng" dirty="0" smtClean="0">
                <a:latin typeface="Garamond" pitchFamily="18" charset="0"/>
              </a:rPr>
              <a:t>C</a:t>
            </a:r>
            <a:r>
              <a:rPr lang="en-GB" sz="2400" dirty="0" smtClean="0">
                <a:latin typeface="Garamond" pitchFamily="18" charset="0"/>
              </a:rPr>
              <a:t>omparator</a:t>
            </a:r>
            <a:r>
              <a:rPr lang="en-GB" sz="2400" dirty="0">
                <a:latin typeface="Garamond" pitchFamily="18" charset="0"/>
              </a:rPr>
              <a:t>… or …</a:t>
            </a:r>
            <a:r>
              <a:rPr lang="en-GB" sz="2400" b="1" u="sng" dirty="0">
                <a:latin typeface="Garamond" pitchFamily="18" charset="0"/>
              </a:rPr>
              <a:t>R</a:t>
            </a:r>
            <a:r>
              <a:rPr lang="en-GB" sz="2400" dirty="0">
                <a:latin typeface="Garamond" pitchFamily="18" charset="0"/>
              </a:rPr>
              <a:t>eference Standard</a:t>
            </a:r>
          </a:p>
          <a:p>
            <a:pPr lvl="1"/>
            <a:r>
              <a:rPr lang="en-GB" sz="2000" dirty="0" smtClean="0">
                <a:latin typeface="Garamond" pitchFamily="18" charset="0"/>
              </a:rPr>
              <a:t>What </a:t>
            </a:r>
            <a:r>
              <a:rPr lang="en-GB" sz="2000" dirty="0">
                <a:latin typeface="Garamond" pitchFamily="18" charset="0"/>
              </a:rPr>
              <a:t>is the best reference </a:t>
            </a:r>
            <a:r>
              <a:rPr lang="en-GB" sz="2000" dirty="0" smtClean="0">
                <a:latin typeface="Garamond" pitchFamily="18" charset="0"/>
              </a:rPr>
              <a:t>standard </a:t>
            </a:r>
            <a:r>
              <a:rPr lang="en-GB" sz="2000" dirty="0">
                <a:latin typeface="Garamond" pitchFamily="18" charset="0"/>
              </a:rPr>
              <a:t>to diagnose the target condition</a:t>
            </a:r>
            <a:r>
              <a:rPr lang="en-GB" sz="2000" dirty="0" smtClean="0">
                <a:latin typeface="Garamond" pitchFamily="18" charset="0"/>
              </a:rPr>
              <a:t>?</a:t>
            </a:r>
          </a:p>
          <a:p>
            <a:pPr lvl="1"/>
            <a:endParaRPr lang="en-GB" sz="2400" dirty="0">
              <a:latin typeface="Garamond" pitchFamily="18" charset="0"/>
            </a:endParaRPr>
          </a:p>
          <a:p>
            <a:pPr marL="342900" indent="-342900">
              <a:buFont typeface="Arial" pitchFamily="34" charset="0"/>
              <a:buChar char="•"/>
            </a:pPr>
            <a:r>
              <a:rPr lang="en-GB" sz="2400" b="1" u="sng" dirty="0" smtClean="0">
                <a:latin typeface="Garamond" pitchFamily="18" charset="0"/>
              </a:rPr>
              <a:t>O</a:t>
            </a:r>
            <a:r>
              <a:rPr lang="en-GB" sz="2400" dirty="0" smtClean="0">
                <a:latin typeface="Garamond" pitchFamily="18" charset="0"/>
              </a:rPr>
              <a:t>utcome</a:t>
            </a:r>
            <a:r>
              <a:rPr lang="en-GB" sz="2400" dirty="0">
                <a:latin typeface="Garamond" pitchFamily="18" charset="0"/>
              </a:rPr>
              <a:t>….or….</a:t>
            </a:r>
            <a:r>
              <a:rPr lang="en-GB" sz="2400" b="1" u="sng" dirty="0">
                <a:latin typeface="Garamond" pitchFamily="18" charset="0"/>
              </a:rPr>
              <a:t>T</a:t>
            </a:r>
            <a:r>
              <a:rPr lang="en-GB" sz="2400" dirty="0">
                <a:latin typeface="Garamond" pitchFamily="18" charset="0"/>
              </a:rPr>
              <a:t>arget condition</a:t>
            </a:r>
          </a:p>
          <a:p>
            <a:pPr lvl="1"/>
            <a:r>
              <a:rPr lang="en-GB" sz="2000" dirty="0" smtClean="0">
                <a:latin typeface="Garamond" pitchFamily="18" charset="0"/>
              </a:rPr>
              <a:t>Which </a:t>
            </a:r>
            <a:r>
              <a:rPr lang="en-GB" sz="2000" dirty="0">
                <a:latin typeface="Garamond" pitchFamily="18" charset="0"/>
              </a:rPr>
              <a:t>condition do I want to rule in or rule out?</a:t>
            </a:r>
          </a:p>
        </p:txBody>
      </p:sp>
      <p:sp>
        <p:nvSpPr>
          <p:cNvPr id="6"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a:latin typeface="Garamond" pitchFamily="18" charset="0"/>
                <a:ea typeface="+mj-ea"/>
                <a:cs typeface="+mj-cs"/>
              </a:rPr>
              <a:t>Defining the clinical question: PICO or PIRT</a:t>
            </a: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411410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968944" y="1196975"/>
            <a:ext cx="5329237"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Series of patients</a:t>
            </a:r>
            <a:endParaRPr lang="nl-NL" sz="2800" b="0"/>
          </a:p>
        </p:txBody>
      </p:sp>
      <p:sp>
        <p:nvSpPr>
          <p:cNvPr id="4" name="Text Box 4"/>
          <p:cNvSpPr txBox="1">
            <a:spLocks noChangeArrowheads="1"/>
          </p:cNvSpPr>
          <p:nvPr/>
        </p:nvSpPr>
        <p:spPr bwMode="auto">
          <a:xfrm>
            <a:off x="1968943" y="2348865"/>
            <a:ext cx="5329238"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Index test</a:t>
            </a:r>
            <a:endParaRPr lang="nl-NL" sz="2000" b="0"/>
          </a:p>
        </p:txBody>
      </p:sp>
      <p:sp>
        <p:nvSpPr>
          <p:cNvPr id="5" name="Text Box 5"/>
          <p:cNvSpPr txBox="1">
            <a:spLocks noChangeArrowheads="1"/>
          </p:cNvSpPr>
          <p:nvPr/>
        </p:nvSpPr>
        <p:spPr bwMode="auto">
          <a:xfrm>
            <a:off x="1933225" y="3429000"/>
            <a:ext cx="5400675"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dirty="0"/>
              <a:t>Reference </a:t>
            </a:r>
            <a:r>
              <a:rPr lang="en-US" sz="2800" b="0" dirty="0" smtClean="0"/>
              <a:t>standard</a:t>
            </a:r>
            <a:endParaRPr lang="nl-NL" sz="2800" b="0" dirty="0"/>
          </a:p>
        </p:txBody>
      </p:sp>
      <p:sp>
        <p:nvSpPr>
          <p:cNvPr id="6" name="Text Box 6"/>
          <p:cNvSpPr txBox="1">
            <a:spLocks noChangeArrowheads="1"/>
          </p:cNvSpPr>
          <p:nvPr/>
        </p:nvSpPr>
        <p:spPr bwMode="auto">
          <a:xfrm>
            <a:off x="1897506" y="4561687"/>
            <a:ext cx="5472113" cy="1382713"/>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dirty="0"/>
              <a:t>Compare the results of the index test with the reference standard, blinded</a:t>
            </a:r>
            <a:endParaRPr lang="nl-NL" sz="2800" b="0" dirty="0"/>
          </a:p>
        </p:txBody>
      </p:sp>
      <p:sp>
        <p:nvSpPr>
          <p:cNvPr id="7" name="Line 7"/>
          <p:cNvSpPr>
            <a:spLocks noChangeShapeType="1"/>
          </p:cNvSpPr>
          <p:nvPr/>
        </p:nvSpPr>
        <p:spPr bwMode="auto">
          <a:xfrm>
            <a:off x="4425665" y="1791894"/>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10"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Diagnostic Accuracy Studies</a:t>
            </a:r>
          </a:p>
        </p:txBody>
      </p:sp>
      <p:sp>
        <p:nvSpPr>
          <p:cNvPr id="16" name="Line 7"/>
          <p:cNvSpPr>
            <a:spLocks noChangeShapeType="1"/>
          </p:cNvSpPr>
          <p:nvPr/>
        </p:nvSpPr>
        <p:spPr bwMode="auto">
          <a:xfrm>
            <a:off x="4425665" y="2895677"/>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17" name="Line 7"/>
          <p:cNvSpPr>
            <a:spLocks noChangeShapeType="1"/>
          </p:cNvSpPr>
          <p:nvPr/>
        </p:nvSpPr>
        <p:spPr bwMode="auto">
          <a:xfrm>
            <a:off x="4425665" y="4001956"/>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18" name="Rectangle 1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l="51234" t="13008" r="1516" b="33379"/>
          <a:stretch>
            <a:fillRect/>
          </a:stretch>
        </p:blipFill>
        <p:spPr bwMode="auto">
          <a:xfrm>
            <a:off x="404641" y="1534886"/>
            <a:ext cx="8226602" cy="3733799"/>
          </a:xfrm>
          <a:prstGeom prst="rect">
            <a:avLst/>
          </a:prstGeom>
          <a:noFill/>
          <a:ln w="9525">
            <a:noFill/>
            <a:miter lim="800000"/>
            <a:headEnd/>
            <a:tailEnd/>
          </a:ln>
        </p:spPr>
      </p:pic>
      <p:sp>
        <p:nvSpPr>
          <p:cNvPr id="6"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Diagnostic Study Example</a:t>
            </a: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409696" y="1916113"/>
            <a:ext cx="3889375" cy="528637"/>
          </a:xfrm>
          <a:prstGeom prst="rect">
            <a:avLst/>
          </a:prstGeom>
          <a:solidFill>
            <a:schemeClr val="accent3">
              <a:lumMod val="60000"/>
              <a:lumOff val="40000"/>
            </a:schemeClr>
          </a:solidFill>
          <a:ln w="28575">
            <a:solidFill>
              <a:schemeClr val="accent3">
                <a:lumMod val="75000"/>
              </a:schemeClr>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GB" sz="2800" dirty="0">
                <a:latin typeface="Garamond" pitchFamily="18" charset="0"/>
              </a:rPr>
              <a:t>Are the results valid?</a:t>
            </a:r>
          </a:p>
        </p:txBody>
      </p:sp>
      <p:sp>
        <p:nvSpPr>
          <p:cNvPr id="5" name="Text Box 5"/>
          <p:cNvSpPr txBox="1">
            <a:spLocks noChangeArrowheads="1"/>
          </p:cNvSpPr>
          <p:nvPr/>
        </p:nvSpPr>
        <p:spPr bwMode="auto">
          <a:xfrm>
            <a:off x="409696" y="3378556"/>
            <a:ext cx="3889375" cy="528637"/>
          </a:xfrm>
          <a:prstGeom prst="rect">
            <a:avLst/>
          </a:prstGeom>
          <a:solidFill>
            <a:schemeClr val="accent6">
              <a:lumMod val="60000"/>
              <a:lumOff val="40000"/>
            </a:schemeClr>
          </a:solidFill>
          <a:ln w="28575">
            <a:solidFill>
              <a:schemeClr val="accent6">
                <a:lumMod val="75000"/>
              </a:schemeClr>
            </a:solidFill>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pPr>
            <a:r>
              <a:rPr lang="en-GB" sz="2800">
                <a:latin typeface="Garamond" pitchFamily="18" charset="0"/>
              </a:rPr>
              <a:t>What are the results?</a:t>
            </a:r>
          </a:p>
        </p:txBody>
      </p:sp>
      <p:sp>
        <p:nvSpPr>
          <p:cNvPr id="6" name="Text Box 6"/>
          <p:cNvSpPr txBox="1">
            <a:spLocks noChangeArrowheads="1"/>
          </p:cNvSpPr>
          <p:nvPr/>
        </p:nvSpPr>
        <p:spPr bwMode="auto">
          <a:xfrm>
            <a:off x="409696" y="4769562"/>
            <a:ext cx="3889375" cy="955675"/>
          </a:xfrm>
          <a:prstGeom prst="rect">
            <a:avLst/>
          </a:prstGeom>
          <a:solidFill>
            <a:schemeClr val="accent2">
              <a:lumMod val="60000"/>
              <a:lumOff val="40000"/>
            </a:schemeClr>
          </a:solidFill>
          <a:ln w="28575">
            <a:solidFill>
              <a:schemeClr val="accent2">
                <a:lumMod val="75000"/>
              </a:schemeClr>
            </a:solid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en-GB" sz="2800" dirty="0">
                <a:latin typeface="Garamond" pitchFamily="18" charset="0"/>
              </a:rPr>
              <a:t>Will they help me look after my patients?</a:t>
            </a:r>
          </a:p>
        </p:txBody>
      </p:sp>
      <p:sp>
        <p:nvSpPr>
          <p:cNvPr id="7" name="Line 7"/>
          <p:cNvSpPr>
            <a:spLocks noChangeShapeType="1"/>
          </p:cNvSpPr>
          <p:nvPr/>
        </p:nvSpPr>
        <p:spPr bwMode="auto">
          <a:xfrm>
            <a:off x="2354383" y="2479853"/>
            <a:ext cx="0" cy="863600"/>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8" name="Line 8"/>
          <p:cNvSpPr>
            <a:spLocks noChangeShapeType="1"/>
          </p:cNvSpPr>
          <p:nvPr/>
        </p:nvSpPr>
        <p:spPr bwMode="auto">
          <a:xfrm>
            <a:off x="2354383" y="3942296"/>
            <a:ext cx="0" cy="792163"/>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9" name="Text Box 9"/>
          <p:cNvSpPr txBox="1">
            <a:spLocks noChangeArrowheads="1"/>
          </p:cNvSpPr>
          <p:nvPr/>
        </p:nvSpPr>
        <p:spPr bwMode="auto">
          <a:xfrm>
            <a:off x="4427538" y="1125538"/>
            <a:ext cx="4465002" cy="1631216"/>
          </a:xfrm>
          <a:prstGeom prst="rect">
            <a:avLst/>
          </a:prstGeom>
          <a:solidFill>
            <a:schemeClr val="accent3">
              <a:lumMod val="20000"/>
              <a:lumOff val="80000"/>
            </a:schemeClr>
          </a:solidFill>
          <a:ln w="9525">
            <a:solidFill>
              <a:schemeClr val="accent3">
                <a:lumMod val="75000"/>
              </a:schemeClr>
            </a:solidFill>
            <a:miter lim="800000"/>
            <a:headEnd/>
            <a:tailEnd/>
          </a:ln>
        </p:spPr>
        <p:txBody>
          <a:bodyPr wrap="square">
            <a:spAutoFit/>
          </a:bodyPr>
          <a:lstStyle/>
          <a:p>
            <a:pPr>
              <a:spcBef>
                <a:spcPct val="50000"/>
              </a:spcBef>
              <a:buFontTx/>
              <a:buChar char="•"/>
            </a:pPr>
            <a:r>
              <a:rPr lang="en-GB" sz="2000" dirty="0">
                <a:latin typeface="Garamond" pitchFamily="18" charset="0"/>
              </a:rPr>
              <a:t>Appropriate spectrum of patients?</a:t>
            </a:r>
          </a:p>
          <a:p>
            <a:pPr>
              <a:spcBef>
                <a:spcPct val="50000"/>
              </a:spcBef>
              <a:buFontTx/>
              <a:buChar char="•"/>
            </a:pPr>
            <a:r>
              <a:rPr lang="en-GB" sz="2000" dirty="0">
                <a:latin typeface="Garamond" pitchFamily="18" charset="0"/>
              </a:rPr>
              <a:t>Does everyone get the </a:t>
            </a:r>
            <a:r>
              <a:rPr lang="en-GB" sz="2000" dirty="0" smtClean="0">
                <a:latin typeface="Garamond" pitchFamily="18" charset="0"/>
              </a:rPr>
              <a:t>reference </a:t>
            </a:r>
            <a:r>
              <a:rPr lang="en-GB" sz="2000" dirty="0">
                <a:latin typeface="Garamond" pitchFamily="18" charset="0"/>
              </a:rPr>
              <a:t>standard?</a:t>
            </a:r>
          </a:p>
          <a:p>
            <a:pPr>
              <a:spcBef>
                <a:spcPct val="50000"/>
              </a:spcBef>
              <a:buFontTx/>
              <a:buChar char="•"/>
            </a:pPr>
            <a:r>
              <a:rPr lang="en-GB" sz="2000" dirty="0">
                <a:latin typeface="Garamond" pitchFamily="18" charset="0"/>
              </a:rPr>
              <a:t>Is there an independent, blind or objective comparison with the </a:t>
            </a:r>
            <a:r>
              <a:rPr lang="en-GB" sz="2000" dirty="0" smtClean="0">
                <a:latin typeface="Garamond" pitchFamily="18" charset="0"/>
              </a:rPr>
              <a:t>reference </a:t>
            </a:r>
            <a:r>
              <a:rPr lang="en-GB" sz="2000" dirty="0">
                <a:latin typeface="Garamond" pitchFamily="18" charset="0"/>
              </a:rPr>
              <a:t>standard?</a:t>
            </a:r>
          </a:p>
        </p:txBody>
      </p:sp>
      <p:sp>
        <p:nvSpPr>
          <p:cNvPr id="18"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Appraising diagnostic studies: 3 easy steps</a:t>
            </a:r>
          </a:p>
        </p:txBody>
      </p:sp>
      <p:sp>
        <p:nvSpPr>
          <p:cNvPr id="12" name="Rectangle 11"/>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91527" y="1988820"/>
            <a:ext cx="7560944" cy="2256344"/>
            <a:chOff x="791527" y="1988820"/>
            <a:chExt cx="7560944" cy="2256344"/>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 y="2612836"/>
              <a:ext cx="7560944"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88823" y="1988820"/>
              <a:ext cx="2566728" cy="584775"/>
            </a:xfrm>
            <a:prstGeom prst="rect">
              <a:avLst/>
            </a:prstGeom>
            <a:noFill/>
          </p:spPr>
          <p:txBody>
            <a:bodyPr wrap="none" rtlCol="0">
              <a:spAutoFit/>
            </a:bodyPr>
            <a:lstStyle/>
            <a:p>
              <a:r>
                <a:rPr lang="en-GB" sz="3200" b="1" dirty="0" smtClean="0">
                  <a:latin typeface="Britannic Bold" panose="020B0903060703020204" pitchFamily="34" charset="0"/>
                </a:rPr>
                <a:t>The Ugly 5….</a:t>
              </a:r>
              <a:endParaRPr lang="en-GB" sz="3200" b="1" dirty="0">
                <a:latin typeface="Britannic Bold" panose="020B0903060703020204" pitchFamily="34" charset="0"/>
              </a:endParaRPr>
            </a:p>
          </p:txBody>
        </p:sp>
      </p:grpSp>
      <p:sp>
        <p:nvSpPr>
          <p:cNvPr id="5"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 Biases in Diagnostic Accuracy Studies…</a:t>
            </a:r>
          </a:p>
        </p:txBody>
      </p:sp>
      <p:sp>
        <p:nvSpPr>
          <p:cNvPr id="6" name="Rectangle 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8833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71550" y="609601"/>
            <a:ext cx="7200900" cy="659129"/>
          </a:xfrm>
          <a:prstGeom prst="rect">
            <a:avLst/>
          </a:prstGeom>
          <a:solidFill>
            <a:schemeClr val="accent3">
              <a:lumMod val="40000"/>
              <a:lumOff val="60000"/>
            </a:schemeClr>
          </a:solidFill>
          <a:ln w="12700">
            <a:solidFill>
              <a:schemeClr val="accent3">
                <a:lumMod val="75000"/>
              </a:schemeClr>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Garamond" pitchFamily="18" charset="0"/>
                <a:ea typeface="+mj-ea"/>
                <a:cs typeface="+mj-cs"/>
              </a:rPr>
              <a:t>1. </a:t>
            </a:r>
            <a:r>
              <a:rPr kumimoji="0" lang="en-US" sz="3200" b="1" i="1" u="none" strike="noStrike" kern="1200" cap="none" spc="0" normalizeH="0" baseline="0" noProof="0" dirty="0" smtClean="0">
                <a:ln>
                  <a:noFill/>
                </a:ln>
                <a:solidFill>
                  <a:schemeClr val="tx1"/>
                </a:solidFill>
                <a:effectLst/>
                <a:uLnTx/>
                <a:uFillTx/>
                <a:latin typeface="Garamond" pitchFamily="18" charset="0"/>
                <a:ea typeface="+mj-ea"/>
                <a:cs typeface="+mj-cs"/>
              </a:rPr>
              <a:t>Appropriate spectrum </a:t>
            </a:r>
            <a:r>
              <a:rPr kumimoji="0" lang="en-US" sz="3200" b="0" i="0" u="none" strike="noStrike" kern="1200" cap="none" spc="0" normalizeH="0" baseline="0" noProof="0" dirty="0" smtClean="0">
                <a:ln>
                  <a:noFill/>
                </a:ln>
                <a:solidFill>
                  <a:schemeClr val="tx1"/>
                </a:solidFill>
                <a:effectLst/>
                <a:uLnTx/>
                <a:uFillTx/>
                <a:latin typeface="Garamond" pitchFamily="18" charset="0"/>
                <a:ea typeface="+mj-ea"/>
                <a:cs typeface="+mj-cs"/>
              </a:rPr>
              <a:t>of patients? </a:t>
            </a:r>
            <a:endParaRPr kumimoji="0" lang="en-GB" sz="3200" b="0" i="0" u="none" strike="noStrike" kern="1200" cap="none" spc="0" normalizeH="0" baseline="0" noProof="0" dirty="0" smtClean="0">
              <a:ln>
                <a:noFill/>
              </a:ln>
              <a:solidFill>
                <a:srgbClr val="FF0000"/>
              </a:solidFill>
              <a:effectLst/>
              <a:uLnTx/>
              <a:uFillTx/>
              <a:latin typeface="Garamond" pitchFamily="18" charset="0"/>
              <a:ea typeface="+mj-ea"/>
              <a:cs typeface="+mj-cs"/>
            </a:endParaRPr>
          </a:p>
        </p:txBody>
      </p:sp>
      <p:sp>
        <p:nvSpPr>
          <p:cNvPr id="3" name="Rectangle 3"/>
          <p:cNvSpPr txBox="1">
            <a:spLocks noChangeArrowheads="1"/>
          </p:cNvSpPr>
          <p:nvPr/>
        </p:nvSpPr>
        <p:spPr>
          <a:xfrm>
            <a:off x="328613" y="1412875"/>
            <a:ext cx="8208962" cy="2016125"/>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tabLst/>
              <a:defRPr/>
            </a:pPr>
            <a:r>
              <a:rPr kumimoji="0" lang="en-GB" sz="3200" b="0" i="0" u="none" strike="noStrike" kern="1200" cap="none" spc="0" normalizeH="0" baseline="0" noProof="0" dirty="0" smtClean="0">
                <a:ln>
                  <a:noFill/>
                </a:ln>
                <a:solidFill>
                  <a:schemeClr val="tx1"/>
                </a:solidFill>
                <a:effectLst/>
                <a:uLnTx/>
                <a:uFillTx/>
                <a:latin typeface="Garamond" pitchFamily="18" charset="0"/>
              </a:rPr>
              <a:t>Ideally, test should be performed on a group of patients in whom it will be applied in the real world clinical setting</a:t>
            </a:r>
          </a:p>
          <a:p>
            <a:pPr marR="0" lvl="0" algn="l" defTabSz="914400" rtl="0" eaLnBrk="1" fontAlgn="auto" latinLnBrk="0" hangingPunct="1">
              <a:lnSpc>
                <a:spcPct val="100000"/>
              </a:lnSpc>
              <a:spcBef>
                <a:spcPct val="20000"/>
              </a:spcBef>
              <a:spcAft>
                <a:spcPts val="0"/>
              </a:spcAft>
              <a:buClrTx/>
              <a:buSzTx/>
              <a:tabLst/>
              <a:defRPr/>
            </a:pPr>
            <a:endParaRPr kumimoji="0" lang="en-GB" sz="3200" b="0" i="0" u="none" strike="noStrike" kern="1200" cap="none" spc="0" normalizeH="0" baseline="0" noProof="0" dirty="0" smtClean="0">
              <a:ln>
                <a:noFill/>
              </a:ln>
              <a:solidFill>
                <a:schemeClr val="tx1"/>
              </a:solidFill>
              <a:effectLst/>
              <a:uLnTx/>
              <a:uFillTx/>
              <a:latin typeface="Garamond"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chemeClr val="tx1"/>
              </a:solidFill>
              <a:effectLst/>
              <a:uLnTx/>
              <a:uFillTx/>
              <a:latin typeface="Garamond" pitchFamily="18" charset="0"/>
            </a:endParaRP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83258"/>
          <a:stretch/>
        </p:blipFill>
        <p:spPr bwMode="auto">
          <a:xfrm>
            <a:off x="1033621" y="3244215"/>
            <a:ext cx="1265873"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11729" y="3087906"/>
            <a:ext cx="5400675" cy="2653034"/>
          </a:xfrm>
          <a:prstGeom prst="rect">
            <a:avLst/>
          </a:prstGeom>
        </p:spPr>
        <p:txBody>
          <a:bodyPr wrap="square">
            <a:spAutoFit/>
          </a:bodyPr>
          <a:lstStyle/>
          <a:p>
            <a:pPr lvl="0">
              <a:spcBef>
                <a:spcPct val="20000"/>
              </a:spcBef>
              <a:defRPr/>
            </a:pPr>
            <a:r>
              <a:rPr lang="en-GB" sz="3200" b="1" dirty="0">
                <a:solidFill>
                  <a:prstClr val="black"/>
                </a:solidFill>
                <a:latin typeface="Garamond" pitchFamily="18" charset="0"/>
              </a:rPr>
              <a:t>Spectrum </a:t>
            </a:r>
            <a:r>
              <a:rPr lang="en-GB" sz="3200" b="1" dirty="0" smtClean="0">
                <a:solidFill>
                  <a:prstClr val="black"/>
                </a:solidFill>
                <a:latin typeface="Garamond" pitchFamily="18" charset="0"/>
              </a:rPr>
              <a:t>bias:</a:t>
            </a:r>
          </a:p>
          <a:p>
            <a:pPr lvl="0">
              <a:spcBef>
                <a:spcPct val="20000"/>
              </a:spcBef>
              <a:defRPr/>
            </a:pPr>
            <a:r>
              <a:rPr lang="en-GB" sz="3200" dirty="0" smtClean="0">
                <a:solidFill>
                  <a:prstClr val="black"/>
                </a:solidFill>
                <a:latin typeface="Garamond" pitchFamily="18" charset="0"/>
              </a:rPr>
              <a:t>study uses </a:t>
            </a:r>
            <a:r>
              <a:rPr lang="en-GB" sz="3200" dirty="0">
                <a:solidFill>
                  <a:prstClr val="black"/>
                </a:solidFill>
                <a:latin typeface="Garamond" pitchFamily="18" charset="0"/>
              </a:rPr>
              <a:t>only highly selected patients…….perhaps those in whom you would really suspect have the diagnosis</a:t>
            </a:r>
          </a:p>
        </p:txBody>
      </p:sp>
    </p:spTree>
    <p:extLst>
      <p:ext uri="{BB962C8B-B14F-4D97-AF65-F5344CB8AC3E}">
        <p14:creationId xmlns:p14="http://schemas.microsoft.com/office/powerpoint/2010/main" val="4083903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aramond" panose="02020404030301010803" pitchFamily="18" charset="0"/>
              </a:rPr>
              <a:t>Case-control </a:t>
            </a:r>
            <a:r>
              <a:rPr lang="en-US" dirty="0" err="1" smtClean="0">
                <a:latin typeface="Garamond" panose="02020404030301010803" pitchFamily="18" charset="0"/>
              </a:rPr>
              <a:t>vs</a:t>
            </a:r>
            <a:r>
              <a:rPr lang="en-US" dirty="0" smtClean="0">
                <a:latin typeface="Garamond" panose="02020404030301010803" pitchFamily="18" charset="0"/>
              </a:rPr>
              <a:t> consecutive</a:t>
            </a:r>
            <a:endParaRPr lang="en-US" dirty="0">
              <a:latin typeface="Garamond" panose="02020404030301010803" pitchFamily="18" charset="0"/>
            </a:endParaRPr>
          </a:p>
        </p:txBody>
      </p:sp>
      <p:sp>
        <p:nvSpPr>
          <p:cNvPr id="6" name="Rectangle 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131"/>
          <a:stretch/>
        </p:blipFill>
        <p:spPr bwMode="auto">
          <a:xfrm>
            <a:off x="675190" y="3429000"/>
            <a:ext cx="3508423" cy="234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7640" b="4204"/>
          <a:stretch/>
        </p:blipFill>
        <p:spPr bwMode="auto">
          <a:xfrm>
            <a:off x="675190" y="1268731"/>
            <a:ext cx="3508423" cy="216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926" y="1628775"/>
            <a:ext cx="2932747" cy="4012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46223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83476" y="548640"/>
            <a:ext cx="7819696" cy="628520"/>
          </a:xfrm>
          <a:prstGeom prst="rect">
            <a:avLst/>
          </a:prstGeom>
          <a:solidFill>
            <a:schemeClr val="accent3">
              <a:lumMod val="40000"/>
              <a:lumOff val="60000"/>
            </a:schemeClr>
          </a:solidFill>
          <a:ln w="12700">
            <a:solidFill>
              <a:schemeClr val="accent3">
                <a:lumMod val="75000"/>
              </a:schemeClr>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Garamond" pitchFamily="18" charset="0"/>
                <a:ea typeface="+mj-ea"/>
                <a:cs typeface="+mj-cs"/>
              </a:rPr>
              <a:t>2. Do all</a:t>
            </a:r>
            <a:r>
              <a:rPr kumimoji="0" lang="en-US" sz="3200" b="1" i="1" u="none" strike="noStrike" kern="1200" cap="none" spc="0" normalizeH="0" baseline="0" noProof="0" dirty="0" smtClean="0">
                <a:ln>
                  <a:noFill/>
                </a:ln>
                <a:solidFill>
                  <a:schemeClr val="tx1"/>
                </a:solidFill>
                <a:effectLst/>
                <a:uLnTx/>
                <a:uFillTx/>
                <a:latin typeface="Garamond" pitchFamily="18" charset="0"/>
                <a:ea typeface="+mj-ea"/>
                <a:cs typeface="+mj-cs"/>
              </a:rPr>
              <a:t> </a:t>
            </a:r>
            <a:r>
              <a:rPr kumimoji="0" lang="en-US" sz="3200" b="0" i="0" u="none" strike="noStrike" kern="1200" cap="none" spc="0" normalizeH="0" baseline="0" noProof="0" dirty="0" smtClean="0">
                <a:ln>
                  <a:noFill/>
                </a:ln>
                <a:solidFill>
                  <a:schemeClr val="tx1"/>
                </a:solidFill>
                <a:effectLst/>
                <a:uLnTx/>
                <a:uFillTx/>
                <a:latin typeface="Garamond" pitchFamily="18" charset="0"/>
                <a:ea typeface="+mj-ea"/>
                <a:cs typeface="+mj-cs"/>
              </a:rPr>
              <a:t>patients have the </a:t>
            </a:r>
            <a:r>
              <a:rPr kumimoji="0" lang="en-US" sz="3200" b="1" i="1" u="none" strike="noStrike" kern="1200" cap="none" spc="0" normalizeH="0" baseline="0" noProof="0" dirty="0" smtClean="0">
                <a:ln>
                  <a:noFill/>
                </a:ln>
                <a:solidFill>
                  <a:schemeClr val="tx1"/>
                </a:solidFill>
                <a:effectLst/>
                <a:uLnTx/>
                <a:uFillTx/>
                <a:latin typeface="Garamond" pitchFamily="18" charset="0"/>
                <a:ea typeface="+mj-ea"/>
                <a:cs typeface="+mj-cs"/>
              </a:rPr>
              <a:t>reference standard</a:t>
            </a:r>
            <a:r>
              <a:rPr kumimoji="0" lang="en-US" sz="3200" b="0" i="0" u="none" strike="noStrike" kern="1200" cap="none" spc="0" normalizeH="0" baseline="0" noProof="0" dirty="0" smtClean="0">
                <a:ln>
                  <a:noFill/>
                </a:ln>
                <a:solidFill>
                  <a:schemeClr val="tx1"/>
                </a:solidFill>
                <a:effectLst/>
                <a:uLnTx/>
                <a:uFillTx/>
                <a:latin typeface="Garamond" pitchFamily="18" charset="0"/>
                <a:ea typeface="+mj-ea"/>
                <a:cs typeface="+mj-cs"/>
              </a:rPr>
              <a:t>?</a:t>
            </a:r>
            <a:r>
              <a:rPr kumimoji="0" lang="en-US" sz="3200" b="1" i="0" u="none" strike="noStrike" kern="1200" cap="none" spc="0" normalizeH="0" baseline="0" noProof="0" dirty="0" smtClean="0">
                <a:ln>
                  <a:noFill/>
                </a:ln>
                <a:solidFill>
                  <a:schemeClr val="tx1"/>
                </a:solidFill>
                <a:effectLst/>
                <a:uLnTx/>
                <a:uFillTx/>
                <a:latin typeface="Garamond" pitchFamily="18" charset="0"/>
                <a:ea typeface="+mj-ea"/>
                <a:cs typeface="+mj-cs"/>
              </a:rPr>
              <a:t> </a:t>
            </a:r>
            <a:endParaRPr kumimoji="0" lang="en-GB" sz="3200" b="0" i="0" u="none" strike="noStrike" kern="1200" cap="none" spc="0" normalizeH="0" baseline="0" noProof="0" dirty="0" smtClean="0">
              <a:ln>
                <a:noFill/>
              </a:ln>
              <a:solidFill>
                <a:srgbClr val="FF0000"/>
              </a:solidFill>
              <a:effectLst/>
              <a:uLnTx/>
              <a:uFillTx/>
              <a:latin typeface="Garamond" pitchFamily="18" charset="0"/>
              <a:ea typeface="+mj-ea"/>
              <a:cs typeface="+mj-cs"/>
            </a:endParaRPr>
          </a:p>
        </p:txBody>
      </p:sp>
      <p:sp>
        <p:nvSpPr>
          <p:cNvPr id="3" name="Rectangle 3"/>
          <p:cNvSpPr txBox="1">
            <a:spLocks noChangeArrowheads="1"/>
          </p:cNvSpPr>
          <p:nvPr/>
        </p:nvSpPr>
        <p:spPr>
          <a:xfrm>
            <a:off x="328613" y="1268730"/>
            <a:ext cx="8203882" cy="767396"/>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tabLst/>
              <a:defRPr/>
            </a:pPr>
            <a:r>
              <a:rPr kumimoji="0" lang="en-GB" sz="3200" b="0" i="0" u="none" strike="noStrike" kern="1200" cap="none" spc="0" normalizeH="0" baseline="0" noProof="0" dirty="0" smtClean="0">
                <a:ln>
                  <a:noFill/>
                </a:ln>
                <a:solidFill>
                  <a:schemeClr val="tx1"/>
                </a:solidFill>
                <a:effectLst/>
                <a:uLnTx/>
                <a:uFillTx/>
                <a:latin typeface="Garamond" pitchFamily="18" charset="0"/>
              </a:rPr>
              <a:t>Ideally all patients get the reference standard test</a:t>
            </a:r>
          </a:p>
          <a:p>
            <a:pPr marR="0" lvl="0" algn="l" defTabSz="914400" rtl="0" eaLnBrk="1" fontAlgn="auto" latinLnBrk="0" hangingPunct="1">
              <a:lnSpc>
                <a:spcPct val="100000"/>
              </a:lnSpc>
              <a:spcBef>
                <a:spcPct val="20000"/>
              </a:spcBef>
              <a:spcAft>
                <a:spcPts val="0"/>
              </a:spcAft>
              <a:buClrTx/>
              <a:buSzTx/>
              <a:tabLst/>
              <a:defRPr/>
            </a:pPr>
            <a:endParaRPr kumimoji="0" lang="en-GB" sz="3200" b="0" i="0" u="none" strike="noStrike" kern="1200" cap="none" spc="0" normalizeH="0" baseline="0" noProof="0" dirty="0" smtClean="0">
              <a:ln>
                <a:noFill/>
              </a:ln>
              <a:solidFill>
                <a:schemeClr val="tx1"/>
              </a:solidFill>
              <a:effectLst/>
              <a:uLnTx/>
              <a:uFillTx/>
              <a:latin typeface="Garamond" pitchFamily="18" charset="0"/>
            </a:endParaRPr>
          </a:p>
          <a:p>
            <a:pPr marR="0" lvl="0" algn="l" defTabSz="914400" rtl="0" eaLnBrk="1" fontAlgn="auto" latinLnBrk="0" hangingPunct="1">
              <a:lnSpc>
                <a:spcPct val="100000"/>
              </a:lnSpc>
              <a:spcBef>
                <a:spcPct val="20000"/>
              </a:spcBef>
              <a:spcAft>
                <a:spcPts val="0"/>
              </a:spcAft>
              <a:buClrTx/>
              <a:buSzTx/>
              <a:tabLst/>
              <a:defRPr/>
            </a:pPr>
            <a:endParaRPr kumimoji="0" lang="en-GB" sz="3200" b="0" i="0" u="none" strike="noStrike" kern="1200" cap="none" spc="0" normalizeH="0" baseline="0" noProof="0" dirty="0" smtClean="0">
              <a:ln>
                <a:noFill/>
              </a:ln>
              <a:solidFill>
                <a:schemeClr val="tx1"/>
              </a:solidFill>
              <a:effectLst/>
              <a:uLnTx/>
              <a:uFillTx/>
              <a:latin typeface="Garamond" pitchFamily="18" charset="0"/>
            </a:endParaRP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
        <p:nvSpPr>
          <p:cNvPr id="5" name="Rectangle 4"/>
          <p:cNvSpPr/>
          <p:nvPr/>
        </p:nvSpPr>
        <p:spPr>
          <a:xfrm>
            <a:off x="1691640" y="2036126"/>
            <a:ext cx="6480809" cy="2160591"/>
          </a:xfrm>
          <a:prstGeom prst="rect">
            <a:avLst/>
          </a:prstGeom>
        </p:spPr>
        <p:txBody>
          <a:bodyPr wrap="square">
            <a:spAutoFit/>
          </a:bodyPr>
          <a:lstStyle/>
          <a:p>
            <a:pPr lvl="0">
              <a:spcBef>
                <a:spcPct val="20000"/>
              </a:spcBef>
              <a:defRPr/>
            </a:pPr>
            <a:r>
              <a:rPr lang="en-GB" sz="3200" b="1" dirty="0">
                <a:solidFill>
                  <a:prstClr val="black"/>
                </a:solidFill>
                <a:latin typeface="Garamond" pitchFamily="18" charset="0"/>
              </a:rPr>
              <a:t>Verification </a:t>
            </a:r>
            <a:r>
              <a:rPr lang="en-GB" sz="3200" b="1" dirty="0" smtClean="0">
                <a:solidFill>
                  <a:prstClr val="black"/>
                </a:solidFill>
                <a:latin typeface="Garamond" pitchFamily="18" charset="0"/>
              </a:rPr>
              <a:t>bias:</a:t>
            </a:r>
          </a:p>
          <a:p>
            <a:pPr lvl="0">
              <a:spcBef>
                <a:spcPct val="20000"/>
              </a:spcBef>
              <a:defRPr/>
            </a:pPr>
            <a:r>
              <a:rPr lang="en-GB" sz="3200" dirty="0" smtClean="0">
                <a:solidFill>
                  <a:prstClr val="black"/>
                </a:solidFill>
                <a:latin typeface="Garamond" pitchFamily="18" charset="0"/>
              </a:rPr>
              <a:t>only </a:t>
            </a:r>
            <a:r>
              <a:rPr lang="en-GB" sz="3200" b="1" dirty="0">
                <a:solidFill>
                  <a:prstClr val="black"/>
                </a:solidFill>
                <a:latin typeface="Garamond" pitchFamily="18" charset="0"/>
              </a:rPr>
              <a:t>some</a:t>
            </a:r>
            <a:r>
              <a:rPr lang="en-GB" sz="3200" dirty="0">
                <a:solidFill>
                  <a:prstClr val="black"/>
                </a:solidFill>
                <a:latin typeface="Garamond" pitchFamily="18" charset="0"/>
              </a:rPr>
              <a:t> patients get the reference </a:t>
            </a:r>
            <a:r>
              <a:rPr lang="en-GB" sz="3200" dirty="0" smtClean="0">
                <a:solidFill>
                  <a:prstClr val="black"/>
                </a:solidFill>
                <a:latin typeface="Garamond" pitchFamily="18" charset="0"/>
              </a:rPr>
              <a:t>standard</a:t>
            </a:r>
            <a:r>
              <a:rPr lang="en-GB" sz="3200" dirty="0">
                <a:solidFill>
                  <a:prstClr val="black"/>
                </a:solidFill>
                <a:latin typeface="Garamond" pitchFamily="18" charset="0"/>
              </a:rPr>
              <a:t>…..probably the ones in whom you really suspect have the disease</a:t>
            </a:r>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4298" r="19640"/>
          <a:stretch/>
        </p:blipFill>
        <p:spPr bwMode="auto">
          <a:xfrm>
            <a:off x="6732270" y="4689160"/>
            <a:ext cx="1214438"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246" r="58189"/>
          <a:stretch/>
        </p:blipFill>
        <p:spPr bwMode="auto">
          <a:xfrm>
            <a:off x="2051685" y="4709564"/>
            <a:ext cx="1857376"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2442" r="35733"/>
          <a:stretch/>
        </p:blipFill>
        <p:spPr bwMode="auto">
          <a:xfrm>
            <a:off x="4430554" y="4709564"/>
            <a:ext cx="1650251"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6971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123123" y="1196975"/>
            <a:ext cx="5329237"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Series of patients</a:t>
            </a:r>
            <a:endParaRPr lang="nl-NL" sz="2800" b="0"/>
          </a:p>
        </p:txBody>
      </p:sp>
      <p:sp>
        <p:nvSpPr>
          <p:cNvPr id="3" name="Text Box 4"/>
          <p:cNvSpPr txBox="1">
            <a:spLocks noChangeArrowheads="1"/>
          </p:cNvSpPr>
          <p:nvPr/>
        </p:nvSpPr>
        <p:spPr bwMode="auto">
          <a:xfrm>
            <a:off x="2189068" y="2360661"/>
            <a:ext cx="5263291" cy="523220"/>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wrap="square" anchor="ctr" anchorCtr="1">
            <a:spAutoFit/>
            <a:flatTx/>
          </a:bodyPr>
          <a:lstStyle/>
          <a:p>
            <a:pPr algn="ctr">
              <a:spcBef>
                <a:spcPct val="50000"/>
              </a:spcBef>
              <a:defRPr/>
            </a:pPr>
            <a:r>
              <a:rPr lang="en-US" sz="2800" b="0"/>
              <a:t>Index test</a:t>
            </a:r>
            <a:endParaRPr lang="nl-NL" sz="2000" b="0"/>
          </a:p>
        </p:txBody>
      </p:sp>
      <p:sp>
        <p:nvSpPr>
          <p:cNvPr id="5" name="Text Box 6"/>
          <p:cNvSpPr txBox="1">
            <a:spLocks noChangeArrowheads="1"/>
          </p:cNvSpPr>
          <p:nvPr/>
        </p:nvSpPr>
        <p:spPr bwMode="auto">
          <a:xfrm>
            <a:off x="2051685" y="4561687"/>
            <a:ext cx="5472113" cy="1382713"/>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dirty="0"/>
              <a:t>Compare the results of the index test with the reference standard, blinded</a:t>
            </a:r>
            <a:endParaRPr lang="nl-NL" sz="2800" b="0" dirty="0"/>
          </a:p>
        </p:txBody>
      </p:sp>
      <p:sp>
        <p:nvSpPr>
          <p:cNvPr id="6" name="Line 7"/>
          <p:cNvSpPr>
            <a:spLocks noChangeShapeType="1"/>
          </p:cNvSpPr>
          <p:nvPr/>
        </p:nvSpPr>
        <p:spPr bwMode="auto">
          <a:xfrm>
            <a:off x="4579844" y="1791894"/>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7"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 Partial Reference Bias</a:t>
            </a:r>
          </a:p>
        </p:txBody>
      </p:sp>
      <p:sp>
        <p:nvSpPr>
          <p:cNvPr id="8" name="Rectangle 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ine 7"/>
          <p:cNvSpPr>
            <a:spLocks noChangeShapeType="1"/>
          </p:cNvSpPr>
          <p:nvPr/>
        </p:nvSpPr>
        <p:spPr bwMode="auto">
          <a:xfrm>
            <a:off x="3301028" y="4049151"/>
            <a:ext cx="1" cy="567803"/>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14" name="Text Box 4"/>
          <p:cNvSpPr txBox="1">
            <a:spLocks noChangeArrowheads="1"/>
          </p:cNvSpPr>
          <p:nvPr/>
        </p:nvSpPr>
        <p:spPr bwMode="auto">
          <a:xfrm>
            <a:off x="2189069" y="3479317"/>
            <a:ext cx="2390774" cy="523220"/>
          </a:xfrm>
          <a:prstGeom prst="rect">
            <a:avLst/>
          </a:prstGeom>
          <a:solidFill>
            <a:schemeClr val="accent2">
              <a:lumMod val="60000"/>
              <a:lumOff val="40000"/>
            </a:schemeClr>
          </a:solidFill>
          <a:ln w="9525">
            <a:miter lim="800000"/>
            <a:headEnd/>
            <a:tailEnd/>
          </a:ln>
          <a:effectLst/>
          <a:scene3d>
            <a:camera prst="orthographicFront"/>
            <a:lightRig rig="threePt" dir="t"/>
          </a:scene3d>
          <a:sp3d>
            <a:bevelT prst="angle"/>
          </a:sp3d>
        </p:spPr>
        <p:txBody>
          <a:bodyPr wrap="square" anchor="ctr" anchorCtr="1">
            <a:spAutoFit/>
            <a:flatTx/>
          </a:bodyPr>
          <a:lstStyle/>
          <a:p>
            <a:pPr algn="ctr">
              <a:spcBef>
                <a:spcPct val="50000"/>
              </a:spcBef>
              <a:defRPr/>
            </a:pPr>
            <a:r>
              <a:rPr lang="en-US" sz="2800" dirty="0" smtClean="0"/>
              <a:t>Ref. Std. A</a:t>
            </a:r>
            <a:endParaRPr lang="en-US" sz="2800" dirty="0"/>
          </a:p>
        </p:txBody>
      </p:sp>
      <p:sp>
        <p:nvSpPr>
          <p:cNvPr id="17" name="Line 7"/>
          <p:cNvSpPr>
            <a:spLocks noChangeShapeType="1"/>
          </p:cNvSpPr>
          <p:nvPr/>
        </p:nvSpPr>
        <p:spPr bwMode="auto">
          <a:xfrm>
            <a:off x="3285999" y="2886152"/>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246" r="58189"/>
          <a:stretch/>
        </p:blipFill>
        <p:spPr bwMode="auto">
          <a:xfrm>
            <a:off x="263547" y="188595"/>
            <a:ext cx="1857376"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072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237" t="7019" r="1237" b="10409"/>
          <a:stretch/>
        </p:blipFill>
        <p:spPr bwMode="auto">
          <a:xfrm>
            <a:off x="668052" y="605038"/>
            <a:ext cx="7807896" cy="564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
        <p:nvSpPr>
          <p:cNvPr id="2" name="Right Arrow 1"/>
          <p:cNvSpPr/>
          <p:nvPr/>
        </p:nvSpPr>
        <p:spPr>
          <a:xfrm>
            <a:off x="3952875" y="3106435"/>
            <a:ext cx="360045" cy="360045"/>
          </a:xfrm>
          <a:prstGeom prst="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0503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968944" y="1196975"/>
            <a:ext cx="5329237"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Series of patients</a:t>
            </a:r>
            <a:endParaRPr lang="nl-NL" sz="2800" b="0"/>
          </a:p>
        </p:txBody>
      </p:sp>
      <p:sp>
        <p:nvSpPr>
          <p:cNvPr id="3" name="Text Box 4"/>
          <p:cNvSpPr txBox="1">
            <a:spLocks noChangeArrowheads="1"/>
          </p:cNvSpPr>
          <p:nvPr/>
        </p:nvSpPr>
        <p:spPr bwMode="auto">
          <a:xfrm>
            <a:off x="1968943" y="2348865"/>
            <a:ext cx="5329238"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Index test</a:t>
            </a:r>
            <a:endParaRPr lang="nl-NL" sz="2000" b="0"/>
          </a:p>
        </p:txBody>
      </p:sp>
      <p:sp>
        <p:nvSpPr>
          <p:cNvPr id="4" name="Text Box 5"/>
          <p:cNvSpPr txBox="1">
            <a:spLocks noChangeArrowheads="1"/>
          </p:cNvSpPr>
          <p:nvPr/>
        </p:nvSpPr>
        <p:spPr bwMode="auto">
          <a:xfrm>
            <a:off x="1942750" y="3713321"/>
            <a:ext cx="2505425" cy="523220"/>
          </a:xfrm>
          <a:prstGeom prst="rect">
            <a:avLst/>
          </a:prstGeom>
          <a:solidFill>
            <a:schemeClr val="accent2">
              <a:lumMod val="60000"/>
              <a:lumOff val="40000"/>
            </a:schemeClr>
          </a:solidFill>
          <a:ln w="9525">
            <a:miter lim="800000"/>
            <a:headEnd/>
            <a:tailEnd/>
          </a:ln>
          <a:effectLst/>
          <a:scene3d>
            <a:camera prst="orthographicFront"/>
            <a:lightRig rig="threePt" dir="t"/>
          </a:scene3d>
          <a:sp3d>
            <a:bevelT prst="angle"/>
          </a:sp3d>
        </p:spPr>
        <p:txBody>
          <a:bodyPr wrap="square" anchor="ctr" anchorCtr="1">
            <a:spAutoFit/>
            <a:flatTx/>
          </a:bodyPr>
          <a:lstStyle/>
          <a:p>
            <a:pPr algn="ctr">
              <a:spcBef>
                <a:spcPct val="50000"/>
              </a:spcBef>
              <a:defRPr/>
            </a:pPr>
            <a:r>
              <a:rPr lang="en-GB" sz="2800" dirty="0" smtClean="0"/>
              <a:t>Ref. Std. A</a:t>
            </a:r>
            <a:endParaRPr lang="en-GB" sz="2800" dirty="0"/>
          </a:p>
        </p:txBody>
      </p:sp>
      <p:sp>
        <p:nvSpPr>
          <p:cNvPr id="5" name="Text Box 6"/>
          <p:cNvSpPr txBox="1">
            <a:spLocks noChangeArrowheads="1"/>
          </p:cNvSpPr>
          <p:nvPr/>
        </p:nvSpPr>
        <p:spPr bwMode="auto">
          <a:xfrm>
            <a:off x="1878456" y="5066050"/>
            <a:ext cx="5472113" cy="523220"/>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dirty="0" smtClean="0"/>
              <a:t>Blinded cross-classification</a:t>
            </a:r>
            <a:endParaRPr lang="en-US" sz="2800" dirty="0"/>
          </a:p>
        </p:txBody>
      </p:sp>
      <p:sp>
        <p:nvSpPr>
          <p:cNvPr id="6" name="Line 7"/>
          <p:cNvSpPr>
            <a:spLocks noChangeShapeType="1"/>
          </p:cNvSpPr>
          <p:nvPr/>
        </p:nvSpPr>
        <p:spPr bwMode="auto">
          <a:xfrm>
            <a:off x="4425665" y="1791894"/>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7"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smtClean="0">
                <a:latin typeface="Garamond" pitchFamily="18" charset="0"/>
                <a:ea typeface="+mj-ea"/>
                <a:cs typeface="+mj-cs"/>
              </a:rPr>
              <a:t>Differential Reference </a:t>
            </a:r>
            <a:r>
              <a:rPr lang="en-GB" sz="3600" b="1" dirty="0" smtClean="0">
                <a:latin typeface="Garamond" pitchFamily="18" charset="0"/>
                <a:ea typeface="+mj-ea"/>
                <a:cs typeface="+mj-cs"/>
              </a:rPr>
              <a:t>Bias</a:t>
            </a:r>
          </a:p>
        </p:txBody>
      </p:sp>
      <p:sp>
        <p:nvSpPr>
          <p:cNvPr id="8" name="Rectangle 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ine 7"/>
          <p:cNvSpPr>
            <a:spLocks noChangeShapeType="1"/>
          </p:cNvSpPr>
          <p:nvPr/>
        </p:nvSpPr>
        <p:spPr bwMode="auto">
          <a:xfrm>
            <a:off x="3111215" y="2950922"/>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12" name="Line 7"/>
          <p:cNvSpPr>
            <a:spLocks noChangeShapeType="1"/>
          </p:cNvSpPr>
          <p:nvPr/>
        </p:nvSpPr>
        <p:spPr bwMode="auto">
          <a:xfrm>
            <a:off x="4572000" y="4463621"/>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13" name="Text Box 5"/>
          <p:cNvSpPr txBox="1">
            <a:spLocks noChangeArrowheads="1"/>
          </p:cNvSpPr>
          <p:nvPr/>
        </p:nvSpPr>
        <p:spPr bwMode="auto">
          <a:xfrm>
            <a:off x="4722145" y="3713321"/>
            <a:ext cx="2505425" cy="523220"/>
          </a:xfrm>
          <a:prstGeom prst="rect">
            <a:avLst/>
          </a:prstGeom>
          <a:solidFill>
            <a:schemeClr val="accent2">
              <a:lumMod val="60000"/>
              <a:lumOff val="40000"/>
            </a:schemeClr>
          </a:solidFill>
          <a:ln w="9525">
            <a:miter lim="800000"/>
            <a:headEnd/>
            <a:tailEnd/>
          </a:ln>
          <a:effectLst/>
          <a:scene3d>
            <a:camera prst="orthographicFront"/>
            <a:lightRig rig="threePt" dir="t"/>
          </a:scene3d>
          <a:sp3d>
            <a:bevelT prst="angle"/>
          </a:sp3d>
        </p:spPr>
        <p:txBody>
          <a:bodyPr wrap="square" anchor="ctr" anchorCtr="1">
            <a:spAutoFit/>
            <a:flatTx/>
          </a:bodyPr>
          <a:lstStyle/>
          <a:p>
            <a:pPr algn="ctr">
              <a:spcBef>
                <a:spcPct val="50000"/>
              </a:spcBef>
              <a:defRPr/>
            </a:pPr>
            <a:r>
              <a:rPr lang="en-GB" sz="2800" dirty="0" smtClean="0"/>
              <a:t>Ref. Std. B</a:t>
            </a:r>
            <a:endParaRPr lang="en-GB" sz="2800" dirty="0"/>
          </a:p>
        </p:txBody>
      </p:sp>
      <p:sp>
        <p:nvSpPr>
          <p:cNvPr id="14" name="Line 7"/>
          <p:cNvSpPr>
            <a:spLocks noChangeShapeType="1"/>
          </p:cNvSpPr>
          <p:nvPr/>
        </p:nvSpPr>
        <p:spPr bwMode="auto">
          <a:xfrm>
            <a:off x="5951570" y="2941397"/>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2442" r="35733"/>
          <a:stretch/>
        </p:blipFill>
        <p:spPr bwMode="auto">
          <a:xfrm>
            <a:off x="318693" y="188595"/>
            <a:ext cx="1650251"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268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968944" y="1196975"/>
            <a:ext cx="5329237"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Series of patients</a:t>
            </a:r>
            <a:endParaRPr lang="nl-NL" sz="2800" b="0"/>
          </a:p>
        </p:txBody>
      </p:sp>
      <p:sp>
        <p:nvSpPr>
          <p:cNvPr id="4" name="Text Box 4"/>
          <p:cNvSpPr txBox="1">
            <a:spLocks noChangeArrowheads="1"/>
          </p:cNvSpPr>
          <p:nvPr/>
        </p:nvSpPr>
        <p:spPr bwMode="auto">
          <a:xfrm>
            <a:off x="1968943" y="2348865"/>
            <a:ext cx="5329238"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Index test</a:t>
            </a:r>
            <a:endParaRPr lang="nl-NL" sz="2000" b="0"/>
          </a:p>
        </p:txBody>
      </p:sp>
      <p:sp>
        <p:nvSpPr>
          <p:cNvPr id="5" name="Text Box 5"/>
          <p:cNvSpPr txBox="1">
            <a:spLocks noChangeArrowheads="1"/>
          </p:cNvSpPr>
          <p:nvPr/>
        </p:nvSpPr>
        <p:spPr bwMode="auto">
          <a:xfrm>
            <a:off x="1942750" y="3497878"/>
            <a:ext cx="5400675" cy="954107"/>
          </a:xfrm>
          <a:prstGeom prst="rect">
            <a:avLst/>
          </a:prstGeom>
          <a:solidFill>
            <a:schemeClr val="accent2">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GB" sz="2800" dirty="0" smtClean="0"/>
              <a:t>Reference standard….. includes parts of Index test</a:t>
            </a:r>
            <a:endParaRPr lang="en-GB" sz="2800" dirty="0"/>
          </a:p>
        </p:txBody>
      </p:sp>
      <p:sp>
        <p:nvSpPr>
          <p:cNvPr id="6" name="Text Box 6"/>
          <p:cNvSpPr txBox="1">
            <a:spLocks noChangeArrowheads="1"/>
          </p:cNvSpPr>
          <p:nvPr/>
        </p:nvSpPr>
        <p:spPr bwMode="auto">
          <a:xfrm>
            <a:off x="1878456" y="5066050"/>
            <a:ext cx="5472113" cy="523220"/>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dirty="0" smtClean="0"/>
              <a:t>Blinded cross-classification</a:t>
            </a:r>
            <a:endParaRPr lang="en-US" sz="2800" dirty="0"/>
          </a:p>
        </p:txBody>
      </p:sp>
      <p:sp>
        <p:nvSpPr>
          <p:cNvPr id="7" name="Line 7"/>
          <p:cNvSpPr>
            <a:spLocks noChangeShapeType="1"/>
          </p:cNvSpPr>
          <p:nvPr/>
        </p:nvSpPr>
        <p:spPr bwMode="auto">
          <a:xfrm>
            <a:off x="4425665" y="1791894"/>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8"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Incorporation Bias</a:t>
            </a: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ine 7"/>
          <p:cNvSpPr>
            <a:spLocks noChangeShapeType="1"/>
          </p:cNvSpPr>
          <p:nvPr/>
        </p:nvSpPr>
        <p:spPr bwMode="auto">
          <a:xfrm>
            <a:off x="4425665" y="2895677"/>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13" name="Line 7"/>
          <p:cNvSpPr>
            <a:spLocks noChangeShapeType="1"/>
          </p:cNvSpPr>
          <p:nvPr/>
        </p:nvSpPr>
        <p:spPr bwMode="auto">
          <a:xfrm>
            <a:off x="4425665" y="4463621"/>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4298" r="19640"/>
          <a:stretch/>
        </p:blipFill>
        <p:spPr bwMode="auto">
          <a:xfrm>
            <a:off x="620077" y="207191"/>
            <a:ext cx="1214438"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48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28613" y="1941513"/>
            <a:ext cx="8208962" cy="1487487"/>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tabLst/>
              <a:defRPr/>
            </a:pPr>
            <a:r>
              <a:rPr kumimoji="0" lang="en-GB" sz="3200" b="0" i="0" u="none" strike="noStrike" kern="1200" cap="none" spc="0" normalizeH="0" baseline="0" noProof="0" dirty="0" smtClean="0">
                <a:ln>
                  <a:noFill/>
                </a:ln>
                <a:solidFill>
                  <a:schemeClr val="tx1"/>
                </a:solidFill>
                <a:effectLst/>
                <a:uLnTx/>
                <a:uFillTx/>
                <a:latin typeface="Garamond" pitchFamily="18" charset="0"/>
              </a:rPr>
              <a:t>Ideally, the reference standard is independent, blind and objective</a:t>
            </a:r>
          </a:p>
          <a:p>
            <a:pPr marR="0" lvl="0" algn="l" defTabSz="914400" rtl="0" eaLnBrk="1" fontAlgn="auto" latinLnBrk="0" hangingPunct="1">
              <a:lnSpc>
                <a:spcPct val="100000"/>
              </a:lnSpc>
              <a:spcBef>
                <a:spcPct val="20000"/>
              </a:spcBef>
              <a:spcAft>
                <a:spcPts val="0"/>
              </a:spcAft>
              <a:buClrTx/>
              <a:buSzTx/>
              <a:tabLst/>
              <a:defRPr/>
            </a:pPr>
            <a:endParaRPr kumimoji="0" lang="en-GB" sz="3200" b="0" i="0" u="none" strike="noStrike" kern="1200" cap="none" spc="0" normalizeH="0" baseline="0" noProof="0" dirty="0" smtClean="0">
              <a:ln>
                <a:noFill/>
              </a:ln>
              <a:solidFill>
                <a:schemeClr val="tx1"/>
              </a:solidFill>
              <a:effectLst/>
              <a:uLnTx/>
              <a:uFillTx/>
              <a:latin typeface="Garamond" pitchFamily="18" charset="0"/>
            </a:endParaRPr>
          </a:p>
          <a:p>
            <a:pPr marR="0" lvl="0" algn="l" defTabSz="914400" rtl="0" eaLnBrk="1" fontAlgn="auto" latinLnBrk="0" hangingPunct="1">
              <a:lnSpc>
                <a:spcPct val="100000"/>
              </a:lnSpc>
              <a:spcBef>
                <a:spcPct val="20000"/>
              </a:spcBef>
              <a:spcAft>
                <a:spcPts val="0"/>
              </a:spcAft>
              <a:buClrTx/>
              <a:buSzTx/>
              <a:tabLst/>
              <a:defRPr/>
            </a:pPr>
            <a:endParaRPr kumimoji="0" lang="en-GB" sz="3200" b="0" i="0" u="none" strike="noStrike" kern="1200" cap="none" spc="0" normalizeH="0" baseline="0" noProof="0" dirty="0" smtClean="0">
              <a:ln>
                <a:noFill/>
              </a:ln>
              <a:solidFill>
                <a:schemeClr val="tx1"/>
              </a:solidFill>
              <a:effectLst/>
              <a:uLnTx/>
              <a:uFillTx/>
              <a:latin typeface="Garamond" pitchFamily="18" charset="0"/>
            </a:endParaRPr>
          </a:p>
        </p:txBody>
      </p:sp>
      <p:sp>
        <p:nvSpPr>
          <p:cNvPr id="3" name="Rectangle 4"/>
          <p:cNvSpPr txBox="1">
            <a:spLocks noChangeArrowheads="1"/>
          </p:cNvSpPr>
          <p:nvPr/>
        </p:nvSpPr>
        <p:spPr>
          <a:xfrm>
            <a:off x="346841" y="487363"/>
            <a:ext cx="8345214" cy="1066800"/>
          </a:xfrm>
          <a:prstGeom prst="rect">
            <a:avLst/>
          </a:prstGeom>
          <a:solidFill>
            <a:schemeClr val="accent3">
              <a:lumMod val="40000"/>
              <a:lumOff val="60000"/>
            </a:schemeClr>
          </a:solidFill>
          <a:ln w="12700">
            <a:solidFill>
              <a:schemeClr val="accent3">
                <a:lumMod val="75000"/>
              </a:schemeClr>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Garamond" pitchFamily="18" charset="0"/>
                <a:ea typeface="+mj-ea"/>
                <a:cs typeface="+mj-cs"/>
              </a:rPr>
              <a:t>3. </a:t>
            </a:r>
            <a:r>
              <a:rPr kumimoji="0" lang="en-US" sz="3200" b="1" i="1" u="none" strike="noStrike" kern="1200" cap="none" spc="0" normalizeH="0" baseline="0" noProof="0" dirty="0" smtClean="0">
                <a:ln>
                  <a:noFill/>
                </a:ln>
                <a:solidFill>
                  <a:schemeClr val="tx1"/>
                </a:solidFill>
                <a:effectLst/>
                <a:uLnTx/>
                <a:uFillTx/>
                <a:latin typeface="Garamond" pitchFamily="18" charset="0"/>
                <a:ea typeface="+mj-ea"/>
                <a:cs typeface="+mj-cs"/>
              </a:rPr>
              <a:t>Independent, blind or objective comparison</a:t>
            </a:r>
            <a:r>
              <a:rPr kumimoji="0" lang="en-US" sz="3200" b="0" i="0" u="none" strike="noStrike" kern="1200" cap="none" spc="0" normalizeH="0" baseline="0" noProof="0" dirty="0" smtClean="0">
                <a:ln>
                  <a:noFill/>
                </a:ln>
                <a:solidFill>
                  <a:schemeClr val="tx1"/>
                </a:solidFill>
                <a:effectLst/>
                <a:uLnTx/>
                <a:uFillTx/>
                <a:latin typeface="Garamond" pitchFamily="18" charset="0"/>
                <a:ea typeface="+mj-ea"/>
                <a:cs typeface="+mj-cs"/>
              </a:rPr>
              <a:t> with the reference standard?</a:t>
            </a:r>
            <a:endParaRPr kumimoji="0" lang="en-AU" sz="3200" b="0"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764"/>
          <a:stretch/>
        </p:blipFill>
        <p:spPr bwMode="auto">
          <a:xfrm>
            <a:off x="964565" y="3272790"/>
            <a:ext cx="1454150"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71775" y="3068955"/>
            <a:ext cx="4572000" cy="2653034"/>
          </a:xfrm>
          <a:prstGeom prst="rect">
            <a:avLst/>
          </a:prstGeom>
        </p:spPr>
        <p:txBody>
          <a:bodyPr>
            <a:spAutoFit/>
          </a:bodyPr>
          <a:lstStyle/>
          <a:p>
            <a:pPr lvl="0">
              <a:spcBef>
                <a:spcPct val="20000"/>
              </a:spcBef>
              <a:defRPr/>
            </a:pPr>
            <a:r>
              <a:rPr lang="en-GB" sz="3200" b="1" dirty="0">
                <a:solidFill>
                  <a:prstClr val="black"/>
                </a:solidFill>
                <a:latin typeface="Garamond" pitchFamily="18" charset="0"/>
              </a:rPr>
              <a:t>Observer </a:t>
            </a:r>
            <a:r>
              <a:rPr lang="en-GB" sz="3200" b="1" dirty="0" smtClean="0">
                <a:solidFill>
                  <a:prstClr val="black"/>
                </a:solidFill>
                <a:latin typeface="Garamond" pitchFamily="18" charset="0"/>
              </a:rPr>
              <a:t>bias:</a:t>
            </a:r>
          </a:p>
          <a:p>
            <a:pPr lvl="0">
              <a:spcBef>
                <a:spcPct val="20000"/>
              </a:spcBef>
              <a:defRPr/>
            </a:pPr>
            <a:r>
              <a:rPr lang="en-GB" sz="3200" dirty="0" smtClean="0">
                <a:solidFill>
                  <a:prstClr val="black"/>
                </a:solidFill>
                <a:latin typeface="Garamond" pitchFamily="18" charset="0"/>
              </a:rPr>
              <a:t>test </a:t>
            </a:r>
            <a:r>
              <a:rPr lang="en-GB" sz="3200" dirty="0">
                <a:solidFill>
                  <a:prstClr val="black"/>
                </a:solidFill>
                <a:latin typeface="Garamond" pitchFamily="18" charset="0"/>
              </a:rPr>
              <a:t>is very subjective, or done by person who knows something about the patient or samples</a:t>
            </a:r>
          </a:p>
        </p:txBody>
      </p:sp>
    </p:spTree>
    <p:extLst>
      <p:ext uri="{BB962C8B-B14F-4D97-AF65-F5344CB8AC3E}">
        <p14:creationId xmlns:p14="http://schemas.microsoft.com/office/powerpoint/2010/main" val="3549842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968944" y="1196975"/>
            <a:ext cx="5329237"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Series of patients</a:t>
            </a:r>
            <a:endParaRPr lang="nl-NL" sz="2800" b="0"/>
          </a:p>
        </p:txBody>
      </p:sp>
      <p:sp>
        <p:nvSpPr>
          <p:cNvPr id="5" name="Text Box 4"/>
          <p:cNvSpPr txBox="1">
            <a:spLocks noChangeArrowheads="1"/>
          </p:cNvSpPr>
          <p:nvPr/>
        </p:nvSpPr>
        <p:spPr bwMode="auto">
          <a:xfrm>
            <a:off x="1968943" y="2348865"/>
            <a:ext cx="5329238"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a:t>Index test</a:t>
            </a:r>
            <a:endParaRPr lang="nl-NL" sz="2000" b="0"/>
          </a:p>
        </p:txBody>
      </p:sp>
      <p:sp>
        <p:nvSpPr>
          <p:cNvPr id="6" name="Text Box 5"/>
          <p:cNvSpPr txBox="1">
            <a:spLocks noChangeArrowheads="1"/>
          </p:cNvSpPr>
          <p:nvPr/>
        </p:nvSpPr>
        <p:spPr bwMode="auto">
          <a:xfrm>
            <a:off x="1933225" y="3429000"/>
            <a:ext cx="5400675" cy="528638"/>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b="0" dirty="0"/>
              <a:t>Reference </a:t>
            </a:r>
            <a:r>
              <a:rPr lang="en-US" sz="2800" b="0" dirty="0" smtClean="0"/>
              <a:t>standard</a:t>
            </a:r>
            <a:endParaRPr lang="nl-NL" sz="2800" b="0" dirty="0"/>
          </a:p>
        </p:txBody>
      </p:sp>
      <p:sp>
        <p:nvSpPr>
          <p:cNvPr id="7" name="Text Box 6"/>
          <p:cNvSpPr txBox="1">
            <a:spLocks noChangeArrowheads="1"/>
          </p:cNvSpPr>
          <p:nvPr/>
        </p:nvSpPr>
        <p:spPr bwMode="auto">
          <a:xfrm>
            <a:off x="1878456" y="4604385"/>
            <a:ext cx="5472113" cy="523220"/>
          </a:xfrm>
          <a:prstGeom prst="rect">
            <a:avLst/>
          </a:prstGeom>
          <a:solidFill>
            <a:schemeClr val="accent2">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800" dirty="0" err="1" smtClean="0"/>
              <a:t>Unblinded</a:t>
            </a:r>
            <a:r>
              <a:rPr lang="en-US" sz="2800" dirty="0" smtClean="0"/>
              <a:t> cross-classification</a:t>
            </a:r>
            <a:endParaRPr lang="en-US" sz="2800" dirty="0"/>
          </a:p>
        </p:txBody>
      </p:sp>
      <p:sp>
        <p:nvSpPr>
          <p:cNvPr id="8" name="Line 7"/>
          <p:cNvSpPr>
            <a:spLocks noChangeShapeType="1"/>
          </p:cNvSpPr>
          <p:nvPr/>
        </p:nvSpPr>
        <p:spPr bwMode="auto">
          <a:xfrm>
            <a:off x="4425665" y="1791894"/>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9"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Observer Bias</a:t>
            </a:r>
          </a:p>
        </p:txBody>
      </p:sp>
      <p:sp>
        <p:nvSpPr>
          <p:cNvPr id="10" name="Rectangle 9"/>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ine 7"/>
          <p:cNvSpPr>
            <a:spLocks noChangeShapeType="1"/>
          </p:cNvSpPr>
          <p:nvPr/>
        </p:nvSpPr>
        <p:spPr bwMode="auto">
          <a:xfrm>
            <a:off x="4425665" y="2895677"/>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sp>
        <p:nvSpPr>
          <p:cNvPr id="14" name="Line 7"/>
          <p:cNvSpPr>
            <a:spLocks noChangeShapeType="1"/>
          </p:cNvSpPr>
          <p:nvPr/>
        </p:nvSpPr>
        <p:spPr bwMode="auto">
          <a:xfrm>
            <a:off x="4425665" y="4001956"/>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985465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1040" y="1130519"/>
            <a:ext cx="7804800" cy="4591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 Box 4"/>
          <p:cNvSpPr txBox="1">
            <a:spLocks noChangeArrowheads="1"/>
          </p:cNvSpPr>
          <p:nvPr/>
        </p:nvSpPr>
        <p:spPr bwMode="auto">
          <a:xfrm>
            <a:off x="4963790" y="635233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Lijmer</a:t>
            </a:r>
            <a:r>
              <a:rPr lang="en-GB" sz="1100" b="1" dirty="0">
                <a:latin typeface="Arial" charset="0"/>
              </a:rPr>
              <a:t>, J. G. et al. JAMA 1999;282:1061-1066</a:t>
            </a:r>
          </a:p>
        </p:txBody>
      </p:sp>
      <p:sp>
        <p:nvSpPr>
          <p:cNvPr id="5" name="Rectangle 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Effect of biases on results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968142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l="51234" t="13008" r="1516" b="33379"/>
          <a:stretch>
            <a:fillRect/>
          </a:stretch>
        </p:blipFill>
        <p:spPr bwMode="auto">
          <a:xfrm>
            <a:off x="404641" y="1534886"/>
            <a:ext cx="8226602" cy="3733799"/>
          </a:xfrm>
          <a:prstGeom prst="rect">
            <a:avLst/>
          </a:prstGeom>
          <a:noFill/>
          <a:ln w="9525">
            <a:noFill/>
            <a:miter lim="800000"/>
            <a:headEnd/>
            <a:tailEnd/>
          </a:ln>
        </p:spPr>
      </p:pic>
      <p:sp>
        <p:nvSpPr>
          <p:cNvPr id="6"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Diagnostic Study Example</a:t>
            </a: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944872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9729" y="908685"/>
            <a:ext cx="1316386" cy="369332"/>
          </a:xfrm>
          <a:prstGeom prst="rect">
            <a:avLst/>
          </a:prstGeom>
          <a:noFill/>
          <a:ln w="28575">
            <a:solidFill>
              <a:schemeClr val="tx2">
                <a:lumMod val="60000"/>
                <a:lumOff val="40000"/>
              </a:schemeClr>
            </a:solidFill>
          </a:ln>
        </p:spPr>
        <p:txBody>
          <a:bodyPr wrap="none" rtlCol="0">
            <a:spAutoFit/>
          </a:bodyPr>
          <a:lstStyle/>
          <a:p>
            <a:r>
              <a:rPr lang="en-GB" dirty="0" smtClean="0"/>
              <a:t>1. Spectrum</a:t>
            </a:r>
            <a:endParaRPr lang="en-GB" dirty="0"/>
          </a:p>
        </p:txBody>
      </p:sp>
      <p:sp>
        <p:nvSpPr>
          <p:cNvPr id="3" name="TextBox 2"/>
          <p:cNvSpPr txBox="1"/>
          <p:nvPr/>
        </p:nvSpPr>
        <p:spPr>
          <a:xfrm>
            <a:off x="971550" y="2173605"/>
            <a:ext cx="2232342" cy="369332"/>
          </a:xfrm>
          <a:prstGeom prst="rect">
            <a:avLst/>
          </a:prstGeom>
          <a:noFill/>
          <a:ln w="28575">
            <a:solidFill>
              <a:srgbClr val="FFC000"/>
            </a:solidFill>
          </a:ln>
        </p:spPr>
        <p:txBody>
          <a:bodyPr wrap="none" rtlCol="0">
            <a:spAutoFit/>
          </a:bodyPr>
          <a:lstStyle/>
          <a:p>
            <a:r>
              <a:rPr lang="en-GB" dirty="0" smtClean="0"/>
              <a:t>3. Reference standard</a:t>
            </a:r>
            <a:endParaRPr lang="en-GB" dirty="0"/>
          </a:p>
        </p:txBody>
      </p:sp>
      <p:pic>
        <p:nvPicPr>
          <p:cNvPr id="4" name="Picture 2"/>
          <p:cNvPicPr>
            <a:picLocks noChangeAspect="1" noChangeArrowheads="1"/>
          </p:cNvPicPr>
          <p:nvPr/>
        </p:nvPicPr>
        <p:blipFill>
          <a:blip r:embed="rId2" cstate="print"/>
          <a:srcRect l="61046" t="8750" r="13328" b="9851"/>
          <a:stretch>
            <a:fillRect/>
          </a:stretch>
        </p:blipFill>
        <p:spPr bwMode="auto">
          <a:xfrm>
            <a:off x="3362324" y="304799"/>
            <a:ext cx="4810126" cy="6029326"/>
          </a:xfrm>
          <a:prstGeom prst="rect">
            <a:avLst/>
          </a:prstGeom>
          <a:noFill/>
          <a:ln w="9525">
            <a:noFill/>
            <a:miter lim="800000"/>
            <a:headEnd/>
            <a:tailEnd/>
          </a:ln>
        </p:spPr>
      </p:pic>
      <p:sp>
        <p:nvSpPr>
          <p:cNvPr id="5" name="Rectangle 4"/>
          <p:cNvSpPr/>
          <p:nvPr/>
        </p:nvSpPr>
        <p:spPr>
          <a:xfrm>
            <a:off x="3490975" y="846537"/>
            <a:ext cx="4531484" cy="702250"/>
          </a:xfrm>
          <a:prstGeom prst="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490975" y="2186833"/>
            <a:ext cx="4531484" cy="71829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545374" y="5391104"/>
            <a:ext cx="4531484" cy="698238"/>
          </a:xfrm>
          <a:prstGeom prst="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490975" y="2662359"/>
            <a:ext cx="4531484" cy="46549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612666" y="2596515"/>
            <a:ext cx="1170513" cy="369332"/>
          </a:xfrm>
          <a:prstGeom prst="rect">
            <a:avLst/>
          </a:prstGeom>
          <a:noFill/>
          <a:ln w="28575">
            <a:solidFill>
              <a:srgbClr val="00B050"/>
            </a:solidFill>
          </a:ln>
        </p:spPr>
        <p:txBody>
          <a:bodyPr wrap="none" rtlCol="0">
            <a:spAutoFit/>
          </a:bodyPr>
          <a:lstStyle/>
          <a:p>
            <a:r>
              <a:rPr lang="en-GB" dirty="0" smtClean="0"/>
              <a:t>4. Blinding</a:t>
            </a:r>
            <a:endParaRPr lang="en-GB" dirty="0"/>
          </a:p>
        </p:txBody>
      </p:sp>
      <p:sp>
        <p:nvSpPr>
          <p:cNvPr id="13" name="Rectangle 12"/>
          <p:cNvSpPr/>
          <p:nvPr/>
        </p:nvSpPr>
        <p:spPr>
          <a:xfrm>
            <a:off x="3490975" y="1271351"/>
            <a:ext cx="4531484" cy="90987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530204" y="1428750"/>
            <a:ext cx="1331903" cy="369332"/>
          </a:xfrm>
          <a:prstGeom prst="rect">
            <a:avLst/>
          </a:prstGeom>
          <a:noFill/>
          <a:ln w="28575">
            <a:solidFill>
              <a:srgbClr val="C00000"/>
            </a:solidFill>
          </a:ln>
        </p:spPr>
        <p:txBody>
          <a:bodyPr wrap="none" rtlCol="0">
            <a:spAutoFit/>
          </a:bodyPr>
          <a:lstStyle/>
          <a:p>
            <a:r>
              <a:rPr lang="en-GB" dirty="0" smtClean="0"/>
              <a:t>2. Index test</a:t>
            </a:r>
            <a:endParaRPr lang="en-GB" dirty="0"/>
          </a:p>
        </p:txBody>
      </p:sp>
      <p:sp>
        <p:nvSpPr>
          <p:cNvPr id="15" name="Rectangle 14"/>
          <p:cNvSpPr/>
          <p:nvPr/>
        </p:nvSpPr>
        <p:spPr>
          <a:xfrm>
            <a:off x="3519550" y="3567958"/>
            <a:ext cx="4531484" cy="179461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1626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13" grpId="0" animBg="1"/>
      <p:bldP spid="13" grpId="1" animBg="1"/>
      <p:bldP spid="15" grpId="0" animBg="1"/>
      <p:bldP spid="1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40" y="1338683"/>
            <a:ext cx="2219522" cy="322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7649" y="2908782"/>
            <a:ext cx="2460097" cy="523220"/>
          </a:xfrm>
          <a:prstGeom prst="rect">
            <a:avLst/>
          </a:prstGeom>
          <a:noFill/>
        </p:spPr>
        <p:txBody>
          <a:bodyPr wrap="none" rtlCol="0">
            <a:spAutoFit/>
          </a:bodyPr>
          <a:lstStyle/>
          <a:p>
            <a:r>
              <a:rPr lang="en-GB" sz="2800" dirty="0" smtClean="0">
                <a:latin typeface="Garamond" pitchFamily="18" charset="0"/>
              </a:rPr>
              <a:t>Teaching tips….</a:t>
            </a:r>
            <a:endParaRPr lang="en-GB" sz="2800" dirty="0">
              <a:latin typeface="Garamond" pitchFamily="18" charset="0"/>
            </a:endParaRP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2145933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828800"/>
          </a:xfrm>
        </p:spPr>
        <p:txBody>
          <a:bodyPr/>
          <a:lstStyle/>
          <a:p>
            <a:r>
              <a:rPr lang="en-GB" dirty="0" smtClean="0">
                <a:latin typeface="Garamond" pitchFamily="18" charset="0"/>
              </a:rPr>
              <a:t>Validity of a diagnostic study</a:t>
            </a:r>
          </a:p>
          <a:p>
            <a:pPr>
              <a:buNone/>
            </a:pPr>
            <a:r>
              <a:rPr lang="en-GB" dirty="0" smtClean="0">
                <a:latin typeface="Garamond" pitchFamily="18" charset="0"/>
              </a:rPr>
              <a:t> </a:t>
            </a:r>
          </a:p>
          <a:p>
            <a:r>
              <a:rPr lang="en-GB" dirty="0" smtClean="0">
                <a:latin typeface="Garamond" pitchFamily="18" charset="0"/>
              </a:rPr>
              <a:t>Interpret the results </a:t>
            </a:r>
            <a:endParaRPr lang="en-GB" dirty="0">
              <a:latin typeface="Garamond" pitchFamily="18" charset="0"/>
            </a:endParaRPr>
          </a:p>
        </p:txBody>
      </p:sp>
      <p:sp>
        <p:nvSpPr>
          <p:cNvPr id="6" name="Rectangle 2"/>
          <p:cNvSpPr txBox="1">
            <a:spLocks noChangeArrowheads="1"/>
          </p:cNvSpPr>
          <p:nvPr/>
        </p:nvSpPr>
        <p:spPr>
          <a:xfrm>
            <a:off x="252248" y="501650"/>
            <a:ext cx="8640292" cy="767080"/>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smtClean="0">
                <a:ln>
                  <a:noFill/>
                </a:ln>
                <a:solidFill>
                  <a:schemeClr val="tx1"/>
                </a:solidFill>
                <a:effectLst/>
                <a:uLnTx/>
                <a:uFillTx/>
                <a:latin typeface="Garamond" pitchFamily="18" charset="0"/>
                <a:ea typeface="+mj-ea"/>
                <a:cs typeface="+mj-cs"/>
              </a:rPr>
              <a:t>Diagnostic</a:t>
            </a:r>
            <a:r>
              <a:rPr kumimoji="0" lang="en-AU" sz="3600" b="1" i="0" u="none" strike="noStrike" kern="1200" cap="none" spc="0" normalizeH="0" noProof="0" dirty="0" smtClean="0">
                <a:ln>
                  <a:noFill/>
                </a:ln>
                <a:solidFill>
                  <a:schemeClr val="tx1"/>
                </a:solidFill>
                <a:effectLst/>
                <a:uLnTx/>
                <a:uFillTx/>
                <a:latin typeface="Garamond" pitchFamily="18" charset="0"/>
                <a:ea typeface="+mj-ea"/>
                <a:cs typeface="+mj-cs"/>
              </a:rPr>
              <a:t> tests: What you need to know</a:t>
            </a:r>
            <a:endParaRPr kumimoji="0" lang="en-GB" sz="3600" b="1"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pic>
        <p:nvPicPr>
          <p:cNvPr id="81922" name="Picture 2"/>
          <p:cNvPicPr>
            <a:picLocks noChangeAspect="1" noChangeArrowheads="1"/>
          </p:cNvPicPr>
          <p:nvPr/>
        </p:nvPicPr>
        <p:blipFill>
          <a:blip r:embed="rId3" cstate="print"/>
          <a:srcRect/>
          <a:stretch>
            <a:fillRect/>
          </a:stretch>
        </p:blipFill>
        <p:spPr bwMode="auto">
          <a:xfrm>
            <a:off x="5652135" y="2348865"/>
            <a:ext cx="2998470" cy="3734556"/>
          </a:xfrm>
          <a:prstGeom prst="rect">
            <a:avLst/>
          </a:prstGeom>
          <a:noFill/>
          <a:ln w="9525">
            <a:noFill/>
            <a:miter lim="800000"/>
            <a:headEnd/>
            <a:tailEnd/>
          </a:ln>
        </p:spPr>
      </p:pic>
      <p:sp>
        <p:nvSpPr>
          <p:cNvPr id="11" name="Rectangle 2"/>
          <p:cNvSpPr txBox="1">
            <a:spLocks noChangeArrowheads="1"/>
          </p:cNvSpPr>
          <p:nvPr/>
        </p:nvSpPr>
        <p:spPr>
          <a:xfrm>
            <a:off x="257897" y="504652"/>
            <a:ext cx="8640292" cy="767080"/>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smtClean="0">
                <a:ln>
                  <a:noFill/>
                </a:ln>
                <a:solidFill>
                  <a:schemeClr val="tx1"/>
                </a:solidFill>
                <a:effectLst/>
                <a:uLnTx/>
                <a:uFillTx/>
                <a:latin typeface="Garamond" pitchFamily="18" charset="0"/>
                <a:ea typeface="+mj-ea"/>
                <a:cs typeface="+mj-cs"/>
              </a:rPr>
              <a:t>Diagnostic</a:t>
            </a:r>
            <a:r>
              <a:rPr kumimoji="0" lang="en-AU" sz="3600" b="1" i="0" u="none" strike="noStrike" kern="1200" cap="none" spc="0" normalizeH="0" noProof="0" dirty="0" smtClean="0">
                <a:ln>
                  <a:noFill/>
                </a:ln>
                <a:solidFill>
                  <a:schemeClr val="tx1"/>
                </a:solidFill>
                <a:effectLst/>
                <a:uLnTx/>
                <a:uFillTx/>
                <a:latin typeface="Garamond" pitchFamily="18" charset="0"/>
                <a:ea typeface="+mj-ea"/>
                <a:cs typeface="+mj-cs"/>
              </a:rPr>
              <a:t> tests: What you need to know</a:t>
            </a:r>
            <a:endParaRPr kumimoji="0" lang="en-GB" sz="3600" b="1"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sp>
        <p:nvSpPr>
          <p:cNvPr id="5" name="Cloud Callout 4"/>
          <p:cNvSpPr/>
          <p:nvPr/>
        </p:nvSpPr>
        <p:spPr>
          <a:xfrm>
            <a:off x="2411731" y="1628776"/>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Set the scene, create a relaxed </a:t>
            </a:r>
            <a:r>
              <a:rPr lang="en-GB" sz="2400" dirty="0" smtClean="0"/>
              <a:t>atmosphere; Humour</a:t>
            </a:r>
            <a:endParaRPr lang="en-GB" sz="2400" dirty="0"/>
          </a:p>
        </p:txBody>
      </p:sp>
      <p:sp>
        <p:nvSpPr>
          <p:cNvPr id="18" name="Rectangle 1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07413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Diagnostic Accuracy Studies</a:t>
            </a:r>
          </a:p>
        </p:txBody>
      </p:sp>
      <p:grpSp>
        <p:nvGrpSpPr>
          <p:cNvPr id="8" name="Group 7"/>
          <p:cNvGrpSpPr/>
          <p:nvPr/>
        </p:nvGrpSpPr>
        <p:grpSpPr>
          <a:xfrm>
            <a:off x="263547" y="1167752"/>
            <a:ext cx="3890169" cy="3802053"/>
            <a:chOff x="1897506" y="1216136"/>
            <a:chExt cx="5472113" cy="4659231"/>
          </a:xfrm>
        </p:grpSpPr>
        <p:sp>
          <p:nvSpPr>
            <p:cNvPr id="3" name="Text Box 3"/>
            <p:cNvSpPr txBox="1">
              <a:spLocks noChangeArrowheads="1"/>
            </p:cNvSpPr>
            <p:nvPr/>
          </p:nvSpPr>
          <p:spPr bwMode="auto">
            <a:xfrm>
              <a:off x="1968944" y="1216136"/>
              <a:ext cx="5329237" cy="490315"/>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000" b="0"/>
                <a:t>Series of patients</a:t>
              </a:r>
              <a:endParaRPr lang="nl-NL" sz="2000" b="0"/>
            </a:p>
          </p:txBody>
        </p:sp>
        <p:sp>
          <p:nvSpPr>
            <p:cNvPr id="4" name="Text Box 4"/>
            <p:cNvSpPr txBox="1">
              <a:spLocks noChangeArrowheads="1"/>
            </p:cNvSpPr>
            <p:nvPr/>
          </p:nvSpPr>
          <p:spPr bwMode="auto">
            <a:xfrm>
              <a:off x="1968943" y="2368026"/>
              <a:ext cx="5329238" cy="490315"/>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000" b="0"/>
                <a:t>Index test</a:t>
              </a:r>
              <a:endParaRPr lang="nl-NL" sz="1600" b="0"/>
            </a:p>
          </p:txBody>
        </p:sp>
        <p:sp>
          <p:nvSpPr>
            <p:cNvPr id="5" name="Text Box 5"/>
            <p:cNvSpPr txBox="1">
              <a:spLocks noChangeArrowheads="1"/>
            </p:cNvSpPr>
            <p:nvPr/>
          </p:nvSpPr>
          <p:spPr bwMode="auto">
            <a:xfrm>
              <a:off x="1933225" y="3448161"/>
              <a:ext cx="5400675" cy="490315"/>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000" b="0" dirty="0"/>
                <a:t>Reference </a:t>
              </a:r>
              <a:r>
                <a:rPr lang="en-US" sz="2000" b="0" dirty="0" smtClean="0"/>
                <a:t>standard</a:t>
              </a:r>
              <a:endParaRPr lang="nl-NL" sz="2000" b="0" dirty="0"/>
            </a:p>
          </p:txBody>
        </p:sp>
        <p:sp>
          <p:nvSpPr>
            <p:cNvPr id="6" name="Text Box 6"/>
            <p:cNvSpPr txBox="1">
              <a:spLocks noChangeArrowheads="1"/>
            </p:cNvSpPr>
            <p:nvPr/>
          </p:nvSpPr>
          <p:spPr bwMode="auto">
            <a:xfrm>
              <a:off x="1897506" y="4630721"/>
              <a:ext cx="5472113" cy="1244646"/>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000" b="0" dirty="0"/>
                <a:t>Compare the results of the index test with the reference standard, blinded</a:t>
              </a:r>
              <a:endParaRPr lang="nl-NL" sz="2000" b="0" dirty="0"/>
            </a:p>
          </p:txBody>
        </p:sp>
        <p:sp>
          <p:nvSpPr>
            <p:cNvPr id="7" name="Line 7"/>
            <p:cNvSpPr>
              <a:spLocks noChangeShapeType="1"/>
            </p:cNvSpPr>
            <p:nvPr/>
          </p:nvSpPr>
          <p:spPr bwMode="auto">
            <a:xfrm>
              <a:off x="4425665" y="1791894"/>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sz="1400"/>
            </a:p>
          </p:txBody>
        </p:sp>
        <p:sp>
          <p:nvSpPr>
            <p:cNvPr id="16" name="Line 7"/>
            <p:cNvSpPr>
              <a:spLocks noChangeShapeType="1"/>
            </p:cNvSpPr>
            <p:nvPr/>
          </p:nvSpPr>
          <p:spPr bwMode="auto">
            <a:xfrm>
              <a:off x="4425665" y="2895677"/>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sz="1400"/>
            </a:p>
          </p:txBody>
        </p:sp>
        <p:sp>
          <p:nvSpPr>
            <p:cNvPr id="17" name="Line 7"/>
            <p:cNvSpPr>
              <a:spLocks noChangeShapeType="1"/>
            </p:cNvSpPr>
            <p:nvPr/>
          </p:nvSpPr>
          <p:spPr bwMode="auto">
            <a:xfrm>
              <a:off x="4425665" y="4001956"/>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sz="1400"/>
            </a:p>
          </p:txBody>
        </p:sp>
      </p:grpSp>
      <p:sp>
        <p:nvSpPr>
          <p:cNvPr id="40" name="Cloud Callout 39"/>
          <p:cNvSpPr/>
          <p:nvPr/>
        </p:nvSpPr>
        <p:spPr>
          <a:xfrm>
            <a:off x="1011235" y="1326971"/>
            <a:ext cx="2947543" cy="226277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Don’t use “gold” standard</a:t>
            </a:r>
            <a:endParaRPr lang="en-GB" sz="2400" dirty="0"/>
          </a:p>
        </p:txBody>
      </p:sp>
      <p:sp>
        <p:nvSpPr>
          <p:cNvPr id="9" name="Oval 8"/>
          <p:cNvSpPr/>
          <p:nvPr/>
        </p:nvSpPr>
        <p:spPr>
          <a:xfrm>
            <a:off x="1746022" y="4229624"/>
            <a:ext cx="1138578" cy="47901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grpSp>
        <p:nvGrpSpPr>
          <p:cNvPr id="43" name="Group 42"/>
          <p:cNvGrpSpPr/>
          <p:nvPr/>
        </p:nvGrpSpPr>
        <p:grpSpPr>
          <a:xfrm>
            <a:off x="4418784" y="1177496"/>
            <a:ext cx="4218749" cy="3749991"/>
            <a:chOff x="1878456" y="1230394"/>
            <a:chExt cx="5472113" cy="4328166"/>
          </a:xfrm>
        </p:grpSpPr>
        <p:sp>
          <p:nvSpPr>
            <p:cNvPr id="44" name="Text Box 3"/>
            <p:cNvSpPr txBox="1">
              <a:spLocks noChangeArrowheads="1"/>
            </p:cNvSpPr>
            <p:nvPr/>
          </p:nvSpPr>
          <p:spPr bwMode="auto">
            <a:xfrm>
              <a:off x="1968944" y="1230394"/>
              <a:ext cx="5329237" cy="461799"/>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000" b="0"/>
                <a:t>Series of patients</a:t>
              </a:r>
              <a:endParaRPr lang="nl-NL" sz="2000" b="0"/>
            </a:p>
          </p:txBody>
        </p:sp>
        <p:sp>
          <p:nvSpPr>
            <p:cNvPr id="45" name="Text Box 4"/>
            <p:cNvSpPr txBox="1">
              <a:spLocks noChangeArrowheads="1"/>
            </p:cNvSpPr>
            <p:nvPr/>
          </p:nvSpPr>
          <p:spPr bwMode="auto">
            <a:xfrm>
              <a:off x="1968943" y="2382284"/>
              <a:ext cx="5329238" cy="461799"/>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000" b="0"/>
                <a:t>Index test</a:t>
              </a:r>
              <a:endParaRPr lang="nl-NL" sz="1600" b="0"/>
            </a:p>
          </p:txBody>
        </p:sp>
        <p:sp>
          <p:nvSpPr>
            <p:cNvPr id="46" name="Text Box 5"/>
            <p:cNvSpPr txBox="1">
              <a:spLocks noChangeArrowheads="1"/>
            </p:cNvSpPr>
            <p:nvPr/>
          </p:nvSpPr>
          <p:spPr bwMode="auto">
            <a:xfrm>
              <a:off x="1942750" y="3744031"/>
              <a:ext cx="2505425" cy="461799"/>
            </a:xfrm>
            <a:prstGeom prst="rect">
              <a:avLst/>
            </a:prstGeom>
            <a:solidFill>
              <a:schemeClr val="accent2">
                <a:lumMod val="60000"/>
                <a:lumOff val="40000"/>
              </a:schemeClr>
            </a:solidFill>
            <a:ln w="9525">
              <a:miter lim="800000"/>
              <a:headEnd/>
              <a:tailEnd/>
            </a:ln>
            <a:effectLst/>
            <a:scene3d>
              <a:camera prst="orthographicFront"/>
              <a:lightRig rig="threePt" dir="t"/>
            </a:scene3d>
            <a:sp3d>
              <a:bevelT prst="angle"/>
            </a:sp3d>
          </p:spPr>
          <p:txBody>
            <a:bodyPr wrap="square" anchor="ctr" anchorCtr="1">
              <a:spAutoFit/>
              <a:flatTx/>
            </a:bodyPr>
            <a:lstStyle/>
            <a:p>
              <a:pPr algn="ctr">
                <a:spcBef>
                  <a:spcPct val="50000"/>
                </a:spcBef>
                <a:defRPr/>
              </a:pPr>
              <a:r>
                <a:rPr lang="en-GB" sz="2000" dirty="0" smtClean="0"/>
                <a:t>Ref. Std. A</a:t>
              </a:r>
              <a:endParaRPr lang="en-GB" sz="2000" dirty="0"/>
            </a:p>
          </p:txBody>
        </p:sp>
        <p:sp>
          <p:nvSpPr>
            <p:cNvPr id="47" name="Text Box 6"/>
            <p:cNvSpPr txBox="1">
              <a:spLocks noChangeArrowheads="1"/>
            </p:cNvSpPr>
            <p:nvPr/>
          </p:nvSpPr>
          <p:spPr bwMode="auto">
            <a:xfrm>
              <a:off x="1878456" y="5096761"/>
              <a:ext cx="5472113" cy="461799"/>
            </a:xfrm>
            <a:prstGeom prst="rect">
              <a:avLst/>
            </a:prstGeom>
            <a:solidFill>
              <a:schemeClr val="accent3">
                <a:lumMod val="60000"/>
                <a:lumOff val="40000"/>
              </a:schemeClr>
            </a:solidFill>
            <a:ln w="9525">
              <a:miter lim="800000"/>
              <a:headEnd/>
              <a:tailEnd/>
            </a:ln>
            <a:effectLst/>
            <a:scene3d>
              <a:camera prst="orthographicFront"/>
              <a:lightRig rig="threePt" dir="t"/>
            </a:scene3d>
            <a:sp3d>
              <a:bevelT prst="angle"/>
            </a:sp3d>
          </p:spPr>
          <p:txBody>
            <a:bodyPr anchor="ctr" anchorCtr="1">
              <a:spAutoFit/>
              <a:flatTx/>
            </a:bodyPr>
            <a:lstStyle/>
            <a:p>
              <a:pPr algn="ctr">
                <a:spcBef>
                  <a:spcPct val="50000"/>
                </a:spcBef>
                <a:defRPr/>
              </a:pPr>
              <a:r>
                <a:rPr lang="en-US" sz="2000" dirty="0" smtClean="0"/>
                <a:t>Blinded cross-classification</a:t>
              </a:r>
              <a:endParaRPr lang="en-US" sz="2000" dirty="0"/>
            </a:p>
          </p:txBody>
        </p:sp>
        <p:sp>
          <p:nvSpPr>
            <p:cNvPr id="48" name="Line 7"/>
            <p:cNvSpPr>
              <a:spLocks noChangeShapeType="1"/>
            </p:cNvSpPr>
            <p:nvPr/>
          </p:nvSpPr>
          <p:spPr bwMode="auto">
            <a:xfrm>
              <a:off x="4425665" y="1791894"/>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sz="1400"/>
            </a:p>
          </p:txBody>
        </p:sp>
        <p:sp>
          <p:nvSpPr>
            <p:cNvPr id="49" name="Line 7"/>
            <p:cNvSpPr>
              <a:spLocks noChangeShapeType="1"/>
            </p:cNvSpPr>
            <p:nvPr/>
          </p:nvSpPr>
          <p:spPr bwMode="auto">
            <a:xfrm>
              <a:off x="3111215" y="2950922"/>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sz="1400"/>
            </a:p>
          </p:txBody>
        </p:sp>
        <p:sp>
          <p:nvSpPr>
            <p:cNvPr id="50" name="Line 7"/>
            <p:cNvSpPr>
              <a:spLocks noChangeShapeType="1"/>
            </p:cNvSpPr>
            <p:nvPr/>
          </p:nvSpPr>
          <p:spPr bwMode="auto">
            <a:xfrm>
              <a:off x="4572000" y="4463621"/>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sz="1400"/>
            </a:p>
          </p:txBody>
        </p:sp>
        <p:sp>
          <p:nvSpPr>
            <p:cNvPr id="51" name="Text Box 5"/>
            <p:cNvSpPr txBox="1">
              <a:spLocks noChangeArrowheads="1"/>
            </p:cNvSpPr>
            <p:nvPr/>
          </p:nvSpPr>
          <p:spPr bwMode="auto">
            <a:xfrm>
              <a:off x="4722145" y="3744031"/>
              <a:ext cx="2505425" cy="461799"/>
            </a:xfrm>
            <a:prstGeom prst="rect">
              <a:avLst/>
            </a:prstGeom>
            <a:solidFill>
              <a:schemeClr val="accent2">
                <a:lumMod val="60000"/>
                <a:lumOff val="40000"/>
              </a:schemeClr>
            </a:solidFill>
            <a:ln w="9525">
              <a:miter lim="800000"/>
              <a:headEnd/>
              <a:tailEnd/>
            </a:ln>
            <a:effectLst/>
            <a:scene3d>
              <a:camera prst="orthographicFront"/>
              <a:lightRig rig="threePt" dir="t"/>
            </a:scene3d>
            <a:sp3d>
              <a:bevelT prst="angle"/>
            </a:sp3d>
          </p:spPr>
          <p:txBody>
            <a:bodyPr wrap="square" anchor="ctr" anchorCtr="1">
              <a:spAutoFit/>
              <a:flatTx/>
            </a:bodyPr>
            <a:lstStyle/>
            <a:p>
              <a:pPr algn="ctr">
                <a:spcBef>
                  <a:spcPct val="50000"/>
                </a:spcBef>
                <a:defRPr/>
              </a:pPr>
              <a:r>
                <a:rPr lang="en-GB" sz="2000" dirty="0" smtClean="0"/>
                <a:t>Ref. Std. B</a:t>
              </a:r>
              <a:endParaRPr lang="en-GB" sz="2000" dirty="0"/>
            </a:p>
          </p:txBody>
        </p:sp>
        <p:sp>
          <p:nvSpPr>
            <p:cNvPr id="52" name="Line 7"/>
            <p:cNvSpPr>
              <a:spLocks noChangeShapeType="1"/>
            </p:cNvSpPr>
            <p:nvPr/>
          </p:nvSpPr>
          <p:spPr bwMode="auto">
            <a:xfrm>
              <a:off x="5951570" y="2941397"/>
              <a:ext cx="0" cy="556971"/>
            </a:xfrm>
            <a:prstGeom prst="line">
              <a:avLst/>
            </a:prstGeom>
            <a:noFill/>
            <a:ln w="38100">
              <a:solidFill>
                <a:schemeClr val="tx1"/>
              </a:solidFill>
              <a:round/>
              <a:headEnd/>
              <a:tailEnd type="triangle" w="med" len="med"/>
            </a:ln>
            <a:scene3d>
              <a:camera prst="orthographicFront"/>
              <a:lightRig rig="threePt" dir="t"/>
            </a:scene3d>
            <a:sp3d>
              <a:bevelT/>
            </a:sp3d>
          </p:spPr>
          <p:txBody>
            <a:bodyPr anchor="ctr"/>
            <a:lstStyle/>
            <a:p>
              <a:endParaRPr lang="en-US" sz="1400"/>
            </a:p>
          </p:txBody>
        </p:sp>
      </p:grpSp>
      <p:sp>
        <p:nvSpPr>
          <p:cNvPr id="18" name="Cloud Callout 17"/>
          <p:cNvSpPr/>
          <p:nvPr/>
        </p:nvSpPr>
        <p:spPr>
          <a:xfrm>
            <a:off x="4675529" y="1405532"/>
            <a:ext cx="2947543" cy="226277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In pictures</a:t>
            </a:r>
            <a:endParaRPr lang="en-GB" sz="2400" dirty="0"/>
          </a:p>
        </p:txBody>
      </p:sp>
    </p:spTree>
    <p:extLst>
      <p:ext uri="{BB962C8B-B14F-4D97-AF65-F5344CB8AC3E}">
        <p14:creationId xmlns:p14="http://schemas.microsoft.com/office/powerpoint/2010/main" val="184738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252248" y="501650"/>
            <a:ext cx="8640292" cy="767080"/>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smtClean="0">
                <a:ln>
                  <a:noFill/>
                </a:ln>
                <a:solidFill>
                  <a:schemeClr val="tx1"/>
                </a:solidFill>
                <a:effectLst/>
                <a:uLnTx/>
                <a:uFillTx/>
                <a:latin typeface="Garamond" pitchFamily="18" charset="0"/>
                <a:ea typeface="+mj-ea"/>
                <a:cs typeface="+mj-cs"/>
              </a:rPr>
              <a:t>So far….</a:t>
            </a:r>
            <a:endParaRPr kumimoji="0" lang="en-GB" sz="3600" b="1"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grpSp>
        <p:nvGrpSpPr>
          <p:cNvPr id="25" name="Group 24"/>
          <p:cNvGrpSpPr/>
          <p:nvPr/>
        </p:nvGrpSpPr>
        <p:grpSpPr>
          <a:xfrm>
            <a:off x="5930826" y="1394726"/>
            <a:ext cx="2166442" cy="1627957"/>
            <a:chOff x="5930826" y="1394726"/>
            <a:chExt cx="2166442" cy="1627957"/>
          </a:xfrm>
        </p:grpSpPr>
        <p:sp>
          <p:nvSpPr>
            <p:cNvPr id="6" name="Oval Callout 5"/>
            <p:cNvSpPr/>
            <p:nvPr/>
          </p:nvSpPr>
          <p:spPr>
            <a:xfrm>
              <a:off x="5930826" y="1394726"/>
              <a:ext cx="2103775" cy="1627957"/>
            </a:xfrm>
            <a:prstGeom prst="wedgeEllipseCallou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rot="1657090">
              <a:off x="6146873" y="1957499"/>
              <a:ext cx="1950395" cy="646331"/>
            </a:xfrm>
            <a:prstGeom prst="rect">
              <a:avLst/>
            </a:prstGeom>
            <a:noFill/>
          </p:spPr>
          <p:txBody>
            <a:bodyPr wrap="square" rtlCol="0">
              <a:spAutoFit/>
            </a:bodyPr>
            <a:lstStyle/>
            <a:p>
              <a:r>
                <a:rPr lang="en-GB" dirty="0" smtClean="0"/>
                <a:t>Which treatment is better?</a:t>
              </a:r>
              <a:endParaRPr lang="en-GB" dirty="0"/>
            </a:p>
          </p:txBody>
        </p:sp>
      </p:grpSp>
      <p:grpSp>
        <p:nvGrpSpPr>
          <p:cNvPr id="20" name="Group 19"/>
          <p:cNvGrpSpPr/>
          <p:nvPr/>
        </p:nvGrpSpPr>
        <p:grpSpPr>
          <a:xfrm>
            <a:off x="559899" y="1849873"/>
            <a:ext cx="2788893" cy="976183"/>
            <a:chOff x="559899" y="1849873"/>
            <a:chExt cx="2788893" cy="976183"/>
          </a:xfrm>
        </p:grpSpPr>
        <p:sp>
          <p:nvSpPr>
            <p:cNvPr id="3" name="Rounded Rectangular Callout 2"/>
            <p:cNvSpPr/>
            <p:nvPr/>
          </p:nvSpPr>
          <p:spPr>
            <a:xfrm rot="19851163">
              <a:off x="559899" y="1849873"/>
              <a:ext cx="2418531" cy="976183"/>
            </a:xfrm>
            <a:prstGeom prst="wedgeRoundRectCallout">
              <a:avLst>
                <a:gd name="adj1" fmla="val -7011"/>
                <a:gd name="adj2" fmla="val 74751"/>
                <a:gd name="adj3" fmla="val 16667"/>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rot="19897442">
              <a:off x="580936" y="1957751"/>
              <a:ext cx="2767856" cy="646331"/>
            </a:xfrm>
            <a:prstGeom prst="rect">
              <a:avLst/>
            </a:prstGeom>
            <a:noFill/>
          </p:spPr>
          <p:txBody>
            <a:bodyPr wrap="square" rtlCol="0">
              <a:spAutoFit/>
            </a:bodyPr>
            <a:lstStyle/>
            <a:p>
              <a:r>
                <a:rPr lang="en-GB" dirty="0" smtClean="0"/>
                <a:t>Is this treatment better than doing nothing?</a:t>
              </a:r>
              <a:endParaRPr lang="en-GB" dirty="0"/>
            </a:p>
          </p:txBody>
        </p:sp>
      </p:grpSp>
      <p:sp>
        <p:nvSpPr>
          <p:cNvPr id="23" name="Rounded Rectangle 22"/>
          <p:cNvSpPr/>
          <p:nvPr/>
        </p:nvSpPr>
        <p:spPr>
          <a:xfrm>
            <a:off x="1078449" y="4518796"/>
            <a:ext cx="2690992" cy="389118"/>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4316756" y="4543261"/>
            <a:ext cx="3879809" cy="369332"/>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030132" y="4546443"/>
            <a:ext cx="2784993" cy="369332"/>
          </a:xfrm>
          <a:prstGeom prst="rect">
            <a:avLst/>
          </a:prstGeom>
          <a:noFill/>
        </p:spPr>
        <p:txBody>
          <a:bodyPr wrap="none" rtlCol="0">
            <a:spAutoFit/>
          </a:bodyPr>
          <a:lstStyle/>
          <a:p>
            <a:r>
              <a:rPr lang="en-GB" dirty="0" smtClean="0"/>
              <a:t>Randomised controlled trial</a:t>
            </a:r>
            <a:endParaRPr lang="en-GB" dirty="0"/>
          </a:p>
        </p:txBody>
      </p:sp>
      <p:sp>
        <p:nvSpPr>
          <p:cNvPr id="13" name="TextBox 12"/>
          <p:cNvSpPr txBox="1"/>
          <p:nvPr/>
        </p:nvSpPr>
        <p:spPr>
          <a:xfrm>
            <a:off x="4343119" y="4543261"/>
            <a:ext cx="3606821" cy="369332"/>
          </a:xfrm>
          <a:prstGeom prst="rect">
            <a:avLst/>
          </a:prstGeom>
          <a:noFill/>
        </p:spPr>
        <p:txBody>
          <a:bodyPr wrap="none" rtlCol="0">
            <a:spAutoFit/>
          </a:bodyPr>
          <a:lstStyle/>
          <a:p>
            <a:r>
              <a:rPr lang="en-GB" dirty="0" smtClean="0"/>
              <a:t>Systematic review of an intervention</a:t>
            </a:r>
            <a:endParaRPr lang="en-GB" dirty="0"/>
          </a:p>
        </p:txBody>
      </p:sp>
      <p:grpSp>
        <p:nvGrpSpPr>
          <p:cNvPr id="26" name="Group 25"/>
          <p:cNvGrpSpPr/>
          <p:nvPr/>
        </p:nvGrpSpPr>
        <p:grpSpPr>
          <a:xfrm>
            <a:off x="4156231" y="3079018"/>
            <a:ext cx="1850585" cy="900081"/>
            <a:chOff x="4156231" y="3079018"/>
            <a:chExt cx="1850585" cy="900081"/>
          </a:xfrm>
        </p:grpSpPr>
        <p:sp>
          <p:nvSpPr>
            <p:cNvPr id="17" name="Rectangular Callout 16"/>
            <p:cNvSpPr/>
            <p:nvPr/>
          </p:nvSpPr>
          <p:spPr>
            <a:xfrm>
              <a:off x="4179596" y="3079018"/>
              <a:ext cx="1827220" cy="900081"/>
            </a:xfrm>
            <a:prstGeom prst="wedgeRectCallout">
              <a:avLst>
                <a:gd name="adj1" fmla="val -3626"/>
                <a:gd name="adj2" fmla="val 71506"/>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156231" y="3108215"/>
              <a:ext cx="1850585" cy="646331"/>
            </a:xfrm>
            <a:prstGeom prst="rect">
              <a:avLst/>
            </a:prstGeom>
            <a:noFill/>
          </p:spPr>
          <p:txBody>
            <a:bodyPr wrap="square" rtlCol="0">
              <a:spAutoFit/>
            </a:bodyPr>
            <a:lstStyle/>
            <a:p>
              <a:r>
                <a:rPr lang="en-GB" dirty="0" smtClean="0"/>
                <a:t>How should I treat this patient?</a:t>
              </a:r>
              <a:endParaRPr lang="en-GB" dirty="0"/>
            </a:p>
          </p:txBody>
        </p:sp>
      </p:grpSp>
      <p:grpSp>
        <p:nvGrpSpPr>
          <p:cNvPr id="21" name="Group 20"/>
          <p:cNvGrpSpPr/>
          <p:nvPr/>
        </p:nvGrpSpPr>
        <p:grpSpPr>
          <a:xfrm>
            <a:off x="3602099" y="1322012"/>
            <a:ext cx="1936696" cy="1370049"/>
            <a:chOff x="3602099" y="1322012"/>
            <a:chExt cx="1936696" cy="1370049"/>
          </a:xfrm>
        </p:grpSpPr>
        <p:sp>
          <p:nvSpPr>
            <p:cNvPr id="5" name="Cloud Callout 4"/>
            <p:cNvSpPr/>
            <p:nvPr/>
          </p:nvSpPr>
          <p:spPr>
            <a:xfrm>
              <a:off x="3602099" y="1322012"/>
              <a:ext cx="1800225" cy="1370049"/>
            </a:xfrm>
            <a:prstGeom prst="cloudCallou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rot="858440">
              <a:off x="3837324" y="1678813"/>
              <a:ext cx="1701471" cy="923330"/>
            </a:xfrm>
            <a:prstGeom prst="rect">
              <a:avLst/>
            </a:prstGeom>
            <a:noFill/>
          </p:spPr>
          <p:txBody>
            <a:bodyPr wrap="square" rtlCol="0">
              <a:spAutoFit/>
            </a:bodyPr>
            <a:lstStyle/>
            <a:p>
              <a:r>
                <a:rPr lang="en-GB" dirty="0" smtClean="0"/>
                <a:t>Does this treatment work?</a:t>
              </a:r>
              <a:endParaRPr lang="en-GB" dirty="0"/>
            </a:p>
          </p:txBody>
        </p:sp>
      </p:grpSp>
      <p:pic>
        <p:nvPicPr>
          <p:cNvPr id="4098" name="Picture 2" descr="C:\Documents and Settings\apluddemann\Local Settings\Temporary Internet Files\Content.IE5\4R3BXX58\MC90038972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9375" y="1376835"/>
            <a:ext cx="4680585" cy="508659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41100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91527" y="1988820"/>
            <a:ext cx="7560944" cy="2256344"/>
            <a:chOff x="791527" y="1988820"/>
            <a:chExt cx="7560944" cy="2256344"/>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27" y="2612836"/>
              <a:ext cx="7560944" cy="16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88823" y="1988820"/>
              <a:ext cx="2566728" cy="584775"/>
            </a:xfrm>
            <a:prstGeom prst="rect">
              <a:avLst/>
            </a:prstGeom>
            <a:noFill/>
          </p:spPr>
          <p:txBody>
            <a:bodyPr wrap="none" rtlCol="0">
              <a:spAutoFit/>
            </a:bodyPr>
            <a:lstStyle/>
            <a:p>
              <a:r>
                <a:rPr lang="en-GB" sz="3200" b="1" dirty="0" smtClean="0">
                  <a:latin typeface="Britannic Bold" panose="020B0903060703020204" pitchFamily="34" charset="0"/>
                </a:rPr>
                <a:t>The Ugly 5….</a:t>
              </a:r>
              <a:endParaRPr lang="en-GB" sz="3200" b="1" dirty="0">
                <a:latin typeface="Britannic Bold" panose="020B0903060703020204" pitchFamily="34" charset="0"/>
              </a:endParaRPr>
            </a:p>
          </p:txBody>
        </p:sp>
      </p:grpSp>
      <p:sp>
        <p:nvSpPr>
          <p:cNvPr id="5"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 Biases in Diagnostic Accuracy Studies…</a:t>
            </a:r>
          </a:p>
        </p:txBody>
      </p:sp>
      <p:sp>
        <p:nvSpPr>
          <p:cNvPr id="6" name="Rectangle 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
        <p:nvSpPr>
          <p:cNvPr id="8" name="Cloud Callout 7"/>
          <p:cNvSpPr/>
          <p:nvPr/>
        </p:nvSpPr>
        <p:spPr>
          <a:xfrm>
            <a:off x="2511917" y="1467473"/>
            <a:ext cx="4320540" cy="302768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Think about how to help people </a:t>
            </a:r>
            <a:r>
              <a:rPr lang="en-GB" sz="2400" dirty="0" smtClean="0"/>
              <a:t>remember; bring in some of your interests/personality </a:t>
            </a:r>
            <a:endParaRPr lang="en-GB" sz="2400" dirty="0"/>
          </a:p>
        </p:txBody>
      </p:sp>
    </p:spTree>
    <p:extLst>
      <p:ext uri="{BB962C8B-B14F-4D97-AF65-F5344CB8AC3E}">
        <p14:creationId xmlns:p14="http://schemas.microsoft.com/office/powerpoint/2010/main" val="242644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aramond" panose="02020404030301010803" pitchFamily="18" charset="0"/>
              </a:rPr>
              <a:t>Case-control </a:t>
            </a:r>
            <a:r>
              <a:rPr lang="en-US" dirty="0" err="1" smtClean="0">
                <a:latin typeface="Garamond" panose="02020404030301010803" pitchFamily="18" charset="0"/>
              </a:rPr>
              <a:t>vs</a:t>
            </a:r>
            <a:r>
              <a:rPr lang="en-US" dirty="0" smtClean="0">
                <a:latin typeface="Garamond" panose="02020404030301010803" pitchFamily="18" charset="0"/>
              </a:rPr>
              <a:t> consecutive</a:t>
            </a:r>
            <a:endParaRPr lang="en-US" dirty="0">
              <a:latin typeface="Garamond" panose="02020404030301010803" pitchFamily="18" charset="0"/>
            </a:endParaRPr>
          </a:p>
        </p:txBody>
      </p:sp>
      <p:sp>
        <p:nvSpPr>
          <p:cNvPr id="6" name="Rectangle 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131"/>
          <a:stretch/>
        </p:blipFill>
        <p:spPr bwMode="auto">
          <a:xfrm>
            <a:off x="675190" y="3429000"/>
            <a:ext cx="3508423" cy="234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7640" b="4204"/>
          <a:stretch/>
        </p:blipFill>
        <p:spPr bwMode="auto">
          <a:xfrm>
            <a:off x="675190" y="1268731"/>
            <a:ext cx="3508423" cy="216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926" y="1628775"/>
            <a:ext cx="2932747" cy="4012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
        <p:nvSpPr>
          <p:cNvPr id="8" name="Cloud Callout 7"/>
          <p:cNvSpPr/>
          <p:nvPr/>
        </p:nvSpPr>
        <p:spPr>
          <a:xfrm>
            <a:off x="675190" y="1110699"/>
            <a:ext cx="3273997" cy="261222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Use analogies that are not medical</a:t>
            </a:r>
            <a:endParaRPr lang="en-GB" sz="2400" dirty="0"/>
          </a:p>
        </p:txBody>
      </p:sp>
      <p:sp>
        <p:nvSpPr>
          <p:cNvPr id="10" name="Cloud Callout 9"/>
          <p:cNvSpPr/>
          <p:nvPr/>
        </p:nvSpPr>
        <p:spPr>
          <a:xfrm>
            <a:off x="4572000" y="1984347"/>
            <a:ext cx="3273997" cy="261222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Get tips from other teachers!</a:t>
            </a:r>
            <a:endParaRPr lang="en-GB" sz="2400" dirty="0"/>
          </a:p>
        </p:txBody>
      </p:sp>
    </p:spTree>
    <p:extLst>
      <p:ext uri="{BB962C8B-B14F-4D97-AF65-F5344CB8AC3E}">
        <p14:creationId xmlns:p14="http://schemas.microsoft.com/office/powerpoint/2010/main" val="364957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1040" y="1130519"/>
            <a:ext cx="7804800" cy="4591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 Box 4"/>
          <p:cNvSpPr txBox="1">
            <a:spLocks noChangeArrowheads="1"/>
          </p:cNvSpPr>
          <p:nvPr/>
        </p:nvSpPr>
        <p:spPr bwMode="auto">
          <a:xfrm>
            <a:off x="4963790" y="635233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Lijmer</a:t>
            </a:r>
            <a:r>
              <a:rPr lang="en-GB" sz="1100" b="1" dirty="0">
                <a:latin typeface="Arial" charset="0"/>
              </a:rPr>
              <a:t>, J. G. et al. JAMA 1999;282:1061-1066</a:t>
            </a:r>
          </a:p>
        </p:txBody>
      </p:sp>
      <p:sp>
        <p:nvSpPr>
          <p:cNvPr id="5" name="Rectangle 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Effect of biases on results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
        <p:nvSpPr>
          <p:cNvPr id="8" name="Cloud Callout 7"/>
          <p:cNvSpPr/>
          <p:nvPr/>
        </p:nvSpPr>
        <p:spPr>
          <a:xfrm>
            <a:off x="2864516" y="1628775"/>
            <a:ext cx="3273997" cy="261222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Show some evidence, but don’t make it too complex</a:t>
            </a:r>
            <a:endParaRPr lang="en-GB" sz="2400" dirty="0"/>
          </a:p>
        </p:txBody>
      </p:sp>
    </p:spTree>
    <p:extLst>
      <p:ext uri="{BB962C8B-B14F-4D97-AF65-F5344CB8AC3E}">
        <p14:creationId xmlns:p14="http://schemas.microsoft.com/office/powerpoint/2010/main" val="196814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l="51234" t="13008" r="1516" b="33379"/>
          <a:stretch>
            <a:fillRect/>
          </a:stretch>
        </p:blipFill>
        <p:spPr bwMode="auto">
          <a:xfrm>
            <a:off x="404641" y="1534886"/>
            <a:ext cx="8226602" cy="3733799"/>
          </a:xfrm>
          <a:prstGeom prst="rect">
            <a:avLst/>
          </a:prstGeom>
          <a:noFill/>
          <a:ln w="9525">
            <a:noFill/>
            <a:miter lim="800000"/>
            <a:headEnd/>
            <a:tailEnd/>
          </a:ln>
        </p:spPr>
      </p:pic>
      <p:sp>
        <p:nvSpPr>
          <p:cNvPr id="6"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Diagnostic Study Example</a:t>
            </a:r>
          </a:p>
        </p:txBody>
      </p:sp>
      <p:sp>
        <p:nvSpPr>
          <p:cNvPr id="7" name="Cloud Callout 6"/>
          <p:cNvSpPr/>
          <p:nvPr/>
        </p:nvSpPr>
        <p:spPr>
          <a:xfrm>
            <a:off x="2411731" y="1628776"/>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Interactive; </a:t>
            </a:r>
          </a:p>
          <a:p>
            <a:pPr algn="ctr"/>
            <a:r>
              <a:rPr lang="en-GB" sz="2400" dirty="0" smtClean="0"/>
              <a:t>Use an easy example!</a:t>
            </a:r>
          </a:p>
          <a:p>
            <a:pPr algn="ctr"/>
            <a:r>
              <a:rPr lang="en-GB" sz="2400" dirty="0" smtClean="0"/>
              <a:t>…</a:t>
            </a:r>
            <a:endParaRPr lang="en-GB" sz="2400" dirty="0"/>
          </a:p>
        </p:txBody>
      </p:sp>
      <p:sp>
        <p:nvSpPr>
          <p:cNvPr id="8" name="Rectangle 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37018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63525" y="430213"/>
            <a:ext cx="8618538" cy="560387"/>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Diagnostic Study Example</a:t>
            </a:r>
          </a:p>
        </p:txBody>
      </p:sp>
      <p:pic>
        <p:nvPicPr>
          <p:cNvPr id="133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52525"/>
            <a:ext cx="6372225" cy="503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loud Callout 6"/>
          <p:cNvSpPr/>
          <p:nvPr/>
        </p:nvSpPr>
        <p:spPr>
          <a:xfrm>
            <a:off x="2771775" y="1633031"/>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If you want to use something which shows potential bias, don’t use a complex test</a:t>
            </a:r>
            <a:endParaRPr lang="en-GB" sz="2400" dirty="0"/>
          </a:p>
        </p:txBody>
      </p:sp>
      <p:sp>
        <p:nvSpPr>
          <p:cNvPr id="8" name="Rectangle 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41629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11617" y="2301875"/>
            <a:ext cx="6120766" cy="1127125"/>
          </a:xfrm>
          <a:solidFill>
            <a:schemeClr val="tx2">
              <a:lumMod val="20000"/>
              <a:lumOff val="80000"/>
            </a:schemeClr>
          </a:solidFill>
          <a:ln>
            <a:solidFill>
              <a:schemeClr val="tx2">
                <a:lumMod val="60000"/>
                <a:lumOff val="40000"/>
              </a:schemeClr>
            </a:solidFill>
          </a:ln>
        </p:spPr>
        <p:txBody>
          <a:bodyPr>
            <a:normAutofit/>
          </a:bodyPr>
          <a:lstStyle/>
          <a:p>
            <a:r>
              <a:rPr lang="en-AU" sz="3600" b="1" dirty="0" smtClean="0">
                <a:latin typeface="Garamond" pitchFamily="18" charset="0"/>
              </a:rPr>
              <a:t>The Numbers</a:t>
            </a:r>
            <a:endParaRPr lang="en-GB" sz="3600" b="1" dirty="0" smtClean="0">
              <a:latin typeface="Garamond" pitchFamily="18" charset="0"/>
            </a:endParaRP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5076137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r="12965"/>
          <a:stretch>
            <a:fillRect/>
          </a:stretch>
        </p:blipFill>
        <p:spPr bwMode="auto">
          <a:xfrm>
            <a:off x="4737100" y="2589213"/>
            <a:ext cx="4084638" cy="264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2"/>
          <p:cNvPicPr>
            <a:picLocks noChangeAspect="1" noChangeArrowheads="1"/>
          </p:cNvPicPr>
          <p:nvPr/>
        </p:nvPicPr>
        <p:blipFill>
          <a:blip r:embed="rId4">
            <a:extLst>
              <a:ext uri="{28A0092B-C50C-407E-A947-70E740481C1C}">
                <a14:useLocalDpi xmlns:a14="http://schemas.microsoft.com/office/drawing/2010/main" val="0"/>
              </a:ext>
            </a:extLst>
          </a:blip>
          <a:srcRect t="14063" r="69438" b="32912"/>
          <a:stretch>
            <a:fillRect/>
          </a:stretch>
        </p:blipFill>
        <p:spPr bwMode="auto">
          <a:xfrm>
            <a:off x="549275" y="2584450"/>
            <a:ext cx="41497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0825" y="188913"/>
            <a:ext cx="8642350" cy="6480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Oval Callout 8"/>
          <p:cNvSpPr/>
          <p:nvPr/>
        </p:nvSpPr>
        <p:spPr>
          <a:xfrm>
            <a:off x="1458913" y="523875"/>
            <a:ext cx="3240087" cy="2160588"/>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solidFill>
                  <a:schemeClr val="tx1"/>
                </a:solidFill>
              </a:rPr>
              <a:t>Using a brain scan, the researchers detected autism with over 90% accuracy…</a:t>
            </a:r>
          </a:p>
        </p:txBody>
      </p:sp>
      <p:sp>
        <p:nvSpPr>
          <p:cNvPr id="10" name="Oval Callout 9"/>
          <p:cNvSpPr/>
          <p:nvPr/>
        </p:nvSpPr>
        <p:spPr>
          <a:xfrm>
            <a:off x="5292725" y="428625"/>
            <a:ext cx="3240088" cy="2160588"/>
          </a:xfrm>
          <a:prstGeom prst="wedgeEllipseCallout">
            <a:avLst>
              <a:gd name="adj1" fmla="val 19793"/>
              <a:gd name="adj2" fmla="val 5924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solidFill>
                  <a:schemeClr val="tx1"/>
                </a:solidFill>
              </a:rPr>
              <a:t>You can’t diagnose autism with a brain scan...</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978417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153"/>
                                        </p:tgtEl>
                                        <p:attrNameLst>
                                          <p:attrName>style.visibility</p:attrName>
                                        </p:attrNameLst>
                                      </p:cBhvr>
                                      <p:to>
                                        <p:strVal val="visible"/>
                                      </p:to>
                                    </p:set>
                                    <p:anim calcmode="lin" valueType="num">
                                      <p:cBhvr additive="base">
                                        <p:cTn id="11" dur="500" fill="hold"/>
                                        <p:tgtEl>
                                          <p:spTgt spid="6153"/>
                                        </p:tgtEl>
                                        <p:attrNameLst>
                                          <p:attrName>ppt_x</p:attrName>
                                        </p:attrNameLst>
                                      </p:cBhvr>
                                      <p:tavLst>
                                        <p:tav tm="0">
                                          <p:val>
                                            <p:strVal val="1+#ppt_w/2"/>
                                          </p:val>
                                        </p:tav>
                                        <p:tav tm="100000">
                                          <p:val>
                                            <p:strVal val="#ppt_x"/>
                                          </p:val>
                                        </p:tav>
                                      </p:tavLst>
                                    </p:anim>
                                    <p:anim calcmode="lin" valueType="num">
                                      <p:cBhvr additive="base">
                                        <p:cTn id="12" dur="500" fill="hold"/>
                                        <p:tgtEl>
                                          <p:spTgt spid="6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09696" y="1916113"/>
            <a:ext cx="3889375" cy="528637"/>
          </a:xfrm>
          <a:prstGeom prst="rect">
            <a:avLst/>
          </a:prstGeom>
          <a:solidFill>
            <a:schemeClr val="accent3">
              <a:lumMod val="60000"/>
              <a:lumOff val="40000"/>
            </a:schemeClr>
          </a:solidFill>
          <a:ln>
            <a:solidFill>
              <a:schemeClr val="accent3">
                <a:lumMod val="75000"/>
              </a:schemeClr>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GB" sz="2800" dirty="0">
                <a:latin typeface="Garamond" pitchFamily="18" charset="0"/>
              </a:rPr>
              <a:t>Are the results valid?</a:t>
            </a:r>
          </a:p>
        </p:txBody>
      </p:sp>
      <p:sp>
        <p:nvSpPr>
          <p:cNvPr id="4" name="Text Box 5"/>
          <p:cNvSpPr txBox="1">
            <a:spLocks noChangeArrowheads="1"/>
          </p:cNvSpPr>
          <p:nvPr/>
        </p:nvSpPr>
        <p:spPr bwMode="auto">
          <a:xfrm>
            <a:off x="409696" y="3378556"/>
            <a:ext cx="3889375" cy="528637"/>
          </a:xfrm>
          <a:prstGeom prst="rect">
            <a:avLst/>
          </a:prstGeom>
          <a:solidFill>
            <a:schemeClr val="accent6">
              <a:lumMod val="60000"/>
              <a:lumOff val="40000"/>
            </a:schemeClr>
          </a:solidFill>
          <a:ln>
            <a:solidFill>
              <a:schemeClr val="accent6">
                <a:lumMod val="75000"/>
              </a:schemeClr>
            </a:solidFill>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pPr>
            <a:r>
              <a:rPr lang="en-GB" sz="2800">
                <a:latin typeface="Garamond" pitchFamily="18" charset="0"/>
              </a:rPr>
              <a:t>What are the results?</a:t>
            </a:r>
          </a:p>
        </p:txBody>
      </p:sp>
      <p:sp>
        <p:nvSpPr>
          <p:cNvPr id="5" name="Text Box 6"/>
          <p:cNvSpPr txBox="1">
            <a:spLocks noChangeArrowheads="1"/>
          </p:cNvSpPr>
          <p:nvPr/>
        </p:nvSpPr>
        <p:spPr bwMode="auto">
          <a:xfrm>
            <a:off x="409696" y="4769562"/>
            <a:ext cx="3889375" cy="955675"/>
          </a:xfrm>
          <a:prstGeom prst="rect">
            <a:avLst/>
          </a:prstGeom>
          <a:solidFill>
            <a:schemeClr val="accent2">
              <a:lumMod val="60000"/>
              <a:lumOff val="40000"/>
            </a:schemeClr>
          </a:solidFill>
          <a:ln w="28575">
            <a:solidFill>
              <a:schemeClr val="accent2">
                <a:lumMod val="75000"/>
              </a:schemeClr>
            </a:solid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en-GB" sz="2800" dirty="0">
                <a:latin typeface="Garamond" pitchFamily="18" charset="0"/>
              </a:rPr>
              <a:t>Will they help me look after my patients?</a:t>
            </a:r>
          </a:p>
        </p:txBody>
      </p:sp>
      <p:sp>
        <p:nvSpPr>
          <p:cNvPr id="6" name="Line 7"/>
          <p:cNvSpPr>
            <a:spLocks noChangeShapeType="1"/>
          </p:cNvSpPr>
          <p:nvPr/>
        </p:nvSpPr>
        <p:spPr bwMode="auto">
          <a:xfrm>
            <a:off x="2354383" y="2479853"/>
            <a:ext cx="0" cy="863600"/>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7" name="Line 8"/>
          <p:cNvSpPr>
            <a:spLocks noChangeShapeType="1"/>
          </p:cNvSpPr>
          <p:nvPr/>
        </p:nvSpPr>
        <p:spPr bwMode="auto">
          <a:xfrm>
            <a:off x="2354383" y="3942296"/>
            <a:ext cx="0" cy="792163"/>
          </a:xfrm>
          <a:prstGeom prst="line">
            <a:avLst/>
          </a:prstGeom>
          <a:noFill/>
          <a:ln w="50800">
            <a:solidFill>
              <a:schemeClr val="tx1"/>
            </a:solidFill>
            <a:round/>
            <a:headEnd/>
            <a:tailEnd type="triangle" w="med" len="med"/>
          </a:ln>
        </p:spPr>
        <p:txBody>
          <a:bodyPr wrap="none"/>
          <a:lstStyle/>
          <a:p>
            <a:pPr algn="ctr"/>
            <a:endParaRPr lang="en-US">
              <a:latin typeface="Garamond" pitchFamily="18" charset="0"/>
            </a:endParaRPr>
          </a:p>
        </p:txBody>
      </p:sp>
      <p:sp>
        <p:nvSpPr>
          <p:cNvPr id="8" name="Text Box 9"/>
          <p:cNvSpPr txBox="1">
            <a:spLocks noChangeArrowheads="1"/>
          </p:cNvSpPr>
          <p:nvPr/>
        </p:nvSpPr>
        <p:spPr bwMode="auto">
          <a:xfrm>
            <a:off x="4427538" y="1125538"/>
            <a:ext cx="4465002" cy="1631216"/>
          </a:xfrm>
          <a:prstGeom prst="rect">
            <a:avLst/>
          </a:prstGeom>
          <a:solidFill>
            <a:schemeClr val="accent3">
              <a:lumMod val="20000"/>
              <a:lumOff val="80000"/>
            </a:schemeClr>
          </a:solidFill>
          <a:ln w="9525">
            <a:solidFill>
              <a:schemeClr val="accent3">
                <a:lumMod val="75000"/>
              </a:schemeClr>
            </a:solidFill>
            <a:miter lim="800000"/>
            <a:headEnd/>
            <a:tailEnd/>
          </a:ln>
        </p:spPr>
        <p:txBody>
          <a:bodyPr wrap="square">
            <a:spAutoFit/>
          </a:bodyPr>
          <a:lstStyle/>
          <a:p>
            <a:pPr>
              <a:spcBef>
                <a:spcPct val="50000"/>
              </a:spcBef>
              <a:buFontTx/>
              <a:buChar char="•"/>
            </a:pPr>
            <a:r>
              <a:rPr lang="en-GB" sz="2000" dirty="0">
                <a:latin typeface="Garamond" pitchFamily="18" charset="0"/>
              </a:rPr>
              <a:t>Appropriate spectrum of patients?</a:t>
            </a:r>
          </a:p>
          <a:p>
            <a:pPr>
              <a:spcBef>
                <a:spcPct val="50000"/>
              </a:spcBef>
              <a:buFontTx/>
              <a:buChar char="•"/>
            </a:pPr>
            <a:r>
              <a:rPr lang="en-GB" sz="2000" dirty="0">
                <a:latin typeface="Garamond" pitchFamily="18" charset="0"/>
              </a:rPr>
              <a:t>Does everyone get the </a:t>
            </a:r>
            <a:r>
              <a:rPr lang="en-GB" sz="2000" dirty="0" smtClean="0">
                <a:latin typeface="Garamond" pitchFamily="18" charset="0"/>
              </a:rPr>
              <a:t>reference </a:t>
            </a:r>
            <a:r>
              <a:rPr lang="en-GB" sz="2000" dirty="0">
                <a:latin typeface="Garamond" pitchFamily="18" charset="0"/>
              </a:rPr>
              <a:t>standard?</a:t>
            </a:r>
          </a:p>
          <a:p>
            <a:pPr>
              <a:spcBef>
                <a:spcPct val="50000"/>
              </a:spcBef>
              <a:buFontTx/>
              <a:buChar char="•"/>
            </a:pPr>
            <a:r>
              <a:rPr lang="en-GB" sz="2000" dirty="0">
                <a:latin typeface="Garamond" pitchFamily="18" charset="0"/>
              </a:rPr>
              <a:t>Is there an independent, blind or objective comparison with the gold standard?</a:t>
            </a:r>
          </a:p>
        </p:txBody>
      </p:sp>
      <p:sp>
        <p:nvSpPr>
          <p:cNvPr id="12" name="Rectangle 2"/>
          <p:cNvSpPr txBox="1">
            <a:spLocks noChangeArrowheads="1"/>
          </p:cNvSpPr>
          <p:nvPr/>
        </p:nvSpPr>
        <p:spPr>
          <a:xfrm>
            <a:off x="263547" y="430924"/>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Appraising diagnostic tests</a:t>
            </a:r>
          </a:p>
        </p:txBody>
      </p:sp>
      <p:sp>
        <p:nvSpPr>
          <p:cNvPr id="13" name="Text Box 10"/>
          <p:cNvSpPr txBox="1">
            <a:spLocks noChangeArrowheads="1"/>
          </p:cNvSpPr>
          <p:nvPr/>
        </p:nvSpPr>
        <p:spPr bwMode="auto">
          <a:xfrm>
            <a:off x="4424520" y="3322237"/>
            <a:ext cx="4468019" cy="1323439"/>
          </a:xfrm>
          <a:prstGeom prst="rect">
            <a:avLst/>
          </a:prstGeom>
          <a:solidFill>
            <a:schemeClr val="accent6">
              <a:lumMod val="20000"/>
              <a:lumOff val="80000"/>
            </a:schemeClr>
          </a:solidFill>
          <a:ln w="9525">
            <a:solidFill>
              <a:srgbClr val="FF9900"/>
            </a:solidFill>
            <a:miter lim="800000"/>
            <a:headEnd/>
            <a:tailEnd/>
          </a:ln>
        </p:spPr>
        <p:txBody>
          <a:bodyPr wrap="square">
            <a:spAutoFit/>
          </a:bodyPr>
          <a:lstStyle/>
          <a:p>
            <a:pPr>
              <a:spcBef>
                <a:spcPct val="50000"/>
              </a:spcBef>
              <a:buFontTx/>
              <a:buChar char="•"/>
            </a:pPr>
            <a:r>
              <a:rPr lang="en-GB" sz="2000" dirty="0">
                <a:latin typeface="Garamond" pitchFamily="18" charset="0"/>
              </a:rPr>
              <a:t>Sensitivity, specificity</a:t>
            </a:r>
          </a:p>
          <a:p>
            <a:pPr>
              <a:spcBef>
                <a:spcPct val="50000"/>
              </a:spcBef>
              <a:buFontTx/>
              <a:buChar char="•"/>
            </a:pPr>
            <a:r>
              <a:rPr lang="en-GB" sz="2000" dirty="0">
                <a:latin typeface="Garamond" pitchFamily="18" charset="0"/>
              </a:rPr>
              <a:t>Likelihood </a:t>
            </a:r>
            <a:r>
              <a:rPr lang="en-GB" sz="2000" dirty="0" smtClean="0">
                <a:latin typeface="Garamond" pitchFamily="18" charset="0"/>
              </a:rPr>
              <a:t>ratios </a:t>
            </a:r>
          </a:p>
          <a:p>
            <a:pPr>
              <a:spcBef>
                <a:spcPct val="50000"/>
              </a:spcBef>
              <a:buFontTx/>
              <a:buChar char="•"/>
            </a:pPr>
            <a:r>
              <a:rPr lang="en-GB" sz="2000" dirty="0" smtClean="0">
                <a:latin typeface="Garamond" pitchFamily="18" charset="0"/>
              </a:rPr>
              <a:t>Positive and Negative Predictive Values</a:t>
            </a:r>
            <a:endParaRPr lang="en-GB" sz="2000" dirty="0">
              <a:latin typeface="Garamond" pitchFamily="18" charset="0"/>
            </a:endParaRPr>
          </a:p>
        </p:txBody>
      </p:sp>
      <p:sp>
        <p:nvSpPr>
          <p:cNvPr id="14" name="Rectangle 13"/>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63525" y="430213"/>
            <a:ext cx="8618538" cy="560387"/>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Diagnostic Study Example</a:t>
            </a:r>
          </a:p>
        </p:txBody>
      </p:sp>
      <p:pic>
        <p:nvPicPr>
          <p:cNvPr id="133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52525"/>
            <a:ext cx="6372225" cy="503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466831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 y="1917700"/>
            <a:ext cx="8048625" cy="302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864537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11505" y="1268730"/>
            <a:ext cx="8013700" cy="4241800"/>
          </a:xfrm>
          <a:prstGeom prst="rect">
            <a:avLst/>
          </a:prstGeom>
          <a:noFill/>
          <a:ln/>
        </p:spPr>
        <p:txBody>
          <a:bodyPr vert="horz" lIns="0" tIns="45720" rIns="0" bIns="45720" rtlCol="0">
            <a:normAutofit/>
          </a:bodyPr>
          <a:lstStyle/>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endParaRPr kumimoji="0" lang="en-GB" sz="2800" b="0" i="0" u="none" strike="noStrike" kern="1200" cap="none" spc="0" normalizeH="0" baseline="0" noProof="0" dirty="0" smtClean="0">
              <a:ln>
                <a:noFill/>
              </a:ln>
              <a:solidFill>
                <a:schemeClr val="tx1"/>
              </a:solidFill>
              <a:effectLst/>
              <a:uLnTx/>
              <a:uFillTx/>
              <a:latin typeface="Garamond" pitchFamily="18" charset="0"/>
            </a:endParaRPr>
          </a:p>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endParaRPr kumimoji="0" lang="en-GB" sz="2800" b="0" i="0" u="none" strike="noStrike" kern="1200" cap="none" spc="0" normalizeH="0" baseline="0" noProof="0" dirty="0" smtClean="0">
              <a:ln>
                <a:noFill/>
              </a:ln>
              <a:solidFill>
                <a:schemeClr val="tx1"/>
              </a:solidFill>
              <a:effectLst/>
              <a:uLnTx/>
              <a:uFillTx/>
              <a:latin typeface="Garamond" pitchFamily="18" charset="0"/>
            </a:endParaRPr>
          </a:p>
          <a:p>
            <a:pPr marR="0" lvl="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Typically someone with abnormal </a:t>
            </a:r>
            <a:r>
              <a:rPr kumimoji="0" lang="en-GB" sz="2800" b="1" i="1" u="none" strike="noStrike" kern="1200" cap="none" spc="0" normalizeH="0" baseline="0" noProof="0" dirty="0" smtClean="0">
                <a:ln>
                  <a:noFill/>
                </a:ln>
                <a:solidFill>
                  <a:srgbClr val="C00000"/>
                </a:solidFill>
                <a:effectLst/>
                <a:uLnTx/>
                <a:uFillTx/>
                <a:latin typeface="Garamond" pitchFamily="18" charset="0"/>
              </a:rPr>
              <a:t>symptoms</a:t>
            </a:r>
            <a:r>
              <a:rPr kumimoji="0" lang="en-GB" sz="2800" b="0" i="0" u="none" strike="noStrike" kern="1200" cap="none" spc="0" normalizeH="0" baseline="0" noProof="0" dirty="0" smtClean="0">
                <a:ln>
                  <a:noFill/>
                </a:ln>
                <a:solidFill>
                  <a:schemeClr val="tx1"/>
                </a:solidFill>
                <a:effectLst/>
                <a:uLnTx/>
                <a:uFillTx/>
                <a:latin typeface="Garamond" pitchFamily="18" charset="0"/>
              </a:rPr>
              <a:t> consults a</a:t>
            </a:r>
            <a:r>
              <a:rPr kumimoji="0" lang="en-GB" sz="2800" b="0" i="0" u="none" strike="noStrike" kern="1200" cap="none" spc="0" normalizeH="0" noProof="0" dirty="0" smtClean="0">
                <a:ln>
                  <a:noFill/>
                </a:ln>
                <a:solidFill>
                  <a:schemeClr val="tx1"/>
                </a:solidFill>
                <a:effectLst/>
                <a:uLnTx/>
                <a:uFillTx/>
                <a:latin typeface="Garamond" pitchFamily="18" charset="0"/>
              </a:rPr>
              <a:t> </a:t>
            </a:r>
            <a:r>
              <a:rPr kumimoji="0" lang="en-GB" sz="2800" b="0" i="0" u="none" strike="noStrike" kern="1200" cap="none" spc="0" normalizeH="0" baseline="0" noProof="0" dirty="0" smtClean="0">
                <a:ln>
                  <a:noFill/>
                </a:ln>
                <a:solidFill>
                  <a:schemeClr val="tx1"/>
                </a:solidFill>
                <a:effectLst/>
                <a:uLnTx/>
                <a:uFillTx/>
                <a:latin typeface="Garamond" pitchFamily="18" charset="0"/>
              </a:rPr>
              <a:t>physician, who will obtain a history of their illness and examine them for </a:t>
            </a:r>
            <a:r>
              <a:rPr kumimoji="0" lang="en-GB" sz="2800" b="1" i="1" u="none" strike="noStrike" kern="1200" cap="none" spc="0" normalizeH="0" baseline="0" noProof="0" dirty="0" smtClean="0">
                <a:ln>
                  <a:noFill/>
                </a:ln>
                <a:solidFill>
                  <a:srgbClr val="C00000"/>
                </a:solidFill>
                <a:effectLst/>
                <a:uLnTx/>
                <a:uFillTx/>
                <a:latin typeface="Garamond" pitchFamily="18" charset="0"/>
              </a:rPr>
              <a:t>signs</a:t>
            </a:r>
            <a:r>
              <a:rPr kumimoji="0" lang="en-GB" sz="2800" b="0" i="0" u="none" strike="noStrike" kern="1200" cap="none" spc="0" normalizeH="0" baseline="0" noProof="0" dirty="0" smtClean="0">
                <a:ln>
                  <a:noFill/>
                </a:ln>
                <a:solidFill>
                  <a:srgbClr val="C00000"/>
                </a:solidFill>
                <a:effectLst/>
                <a:uLnTx/>
                <a:uFillTx/>
                <a:latin typeface="Garamond" pitchFamily="18" charset="0"/>
              </a:rPr>
              <a:t> </a:t>
            </a:r>
            <a:r>
              <a:rPr kumimoji="0" lang="en-GB" sz="2800" b="0" i="0" u="none" strike="noStrike" kern="1200" cap="none" spc="0" normalizeH="0" baseline="0" noProof="0" dirty="0" smtClean="0">
                <a:ln>
                  <a:noFill/>
                </a:ln>
                <a:solidFill>
                  <a:schemeClr val="tx1"/>
                </a:solidFill>
                <a:effectLst/>
                <a:uLnTx/>
                <a:uFillTx/>
                <a:latin typeface="Garamond" pitchFamily="18" charset="0"/>
              </a:rPr>
              <a:t>of diseases.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endParaRPr kumimoji="0" lang="en-GB" sz="2800" b="0" i="0" u="none" strike="noStrike" kern="1200" cap="none" spc="0" normalizeH="0" baseline="0" noProof="0" dirty="0" smtClean="0">
              <a:ln>
                <a:noFill/>
              </a:ln>
              <a:solidFill>
                <a:schemeClr val="tx1"/>
              </a:solidFill>
              <a:effectLst/>
              <a:uLnTx/>
              <a:uFillTx/>
              <a:latin typeface="Garamond" pitchFamily="18" charset="0"/>
            </a:endParaRPr>
          </a:p>
          <a:p>
            <a:pPr marR="0" lvl="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GB" sz="2800" b="0" i="0" u="none" strike="noStrike" kern="1200" cap="none" spc="0" normalizeH="0" baseline="0" noProof="0" dirty="0" smtClean="0">
                <a:ln>
                  <a:noFill/>
                </a:ln>
                <a:solidFill>
                  <a:schemeClr val="tx1"/>
                </a:solidFill>
                <a:effectLst/>
                <a:uLnTx/>
                <a:uFillTx/>
                <a:latin typeface="Garamond" pitchFamily="18" charset="0"/>
              </a:rPr>
              <a:t>The physician  formulates a hypothesis of likely diagnoses and may or may not order further </a:t>
            </a:r>
            <a:r>
              <a:rPr kumimoji="0" lang="en-GB" sz="2800" b="1" i="1" u="none" strike="noStrike" kern="1200" cap="none" spc="0" normalizeH="0" baseline="0" noProof="0" dirty="0" smtClean="0">
                <a:ln>
                  <a:noFill/>
                </a:ln>
                <a:solidFill>
                  <a:srgbClr val="C00000"/>
                </a:solidFill>
                <a:effectLst/>
                <a:uLnTx/>
                <a:uFillTx/>
                <a:latin typeface="Garamond" pitchFamily="18" charset="0"/>
              </a:rPr>
              <a:t>tests</a:t>
            </a:r>
            <a:r>
              <a:rPr kumimoji="0" lang="en-GB" sz="2800" b="0" i="1" u="none" strike="noStrike" kern="1200" cap="none" spc="0" normalizeH="0" baseline="0" noProof="0" dirty="0" smtClean="0">
                <a:ln>
                  <a:noFill/>
                </a:ln>
                <a:solidFill>
                  <a:srgbClr val="C00000"/>
                </a:solidFill>
                <a:effectLst/>
                <a:uLnTx/>
                <a:uFillTx/>
                <a:latin typeface="Garamond" pitchFamily="18" charset="0"/>
              </a:rPr>
              <a:t> </a:t>
            </a:r>
            <a:r>
              <a:rPr kumimoji="0" lang="en-GB" sz="2800" b="0" i="0" u="none" strike="noStrike" kern="1200" cap="none" spc="0" normalizeH="0" baseline="0" noProof="0" dirty="0" smtClean="0">
                <a:ln>
                  <a:noFill/>
                </a:ln>
                <a:solidFill>
                  <a:schemeClr val="tx1"/>
                </a:solidFill>
                <a:effectLst/>
                <a:uLnTx/>
                <a:uFillTx/>
                <a:latin typeface="Garamond" pitchFamily="18" charset="0"/>
              </a:rPr>
              <a:t>to clarify the diagnosis  </a:t>
            </a:r>
            <a:endParaRPr kumimoji="0" lang="en-US" sz="2800" b="0" i="0" u="none" strike="noStrike" kern="1200" cap="none" spc="0" normalizeH="0" baseline="0" noProof="0" dirty="0">
              <a:ln>
                <a:noFill/>
              </a:ln>
              <a:solidFill>
                <a:schemeClr val="tx1"/>
              </a:solidFill>
              <a:effectLst/>
              <a:uLnTx/>
              <a:uFillTx/>
              <a:latin typeface="Garamond" pitchFamily="18" charset="0"/>
            </a:endParaRPr>
          </a:p>
        </p:txBody>
      </p:sp>
      <p:pic>
        <p:nvPicPr>
          <p:cNvPr id="6" name="Picture 5" descr="2004_1_20_distant_diagnosis"/>
          <p:cNvPicPr>
            <a:picLocks noChangeAspect="1" noChangeArrowheads="1"/>
          </p:cNvPicPr>
          <p:nvPr/>
        </p:nvPicPr>
        <p:blipFill>
          <a:blip r:embed="rId3" cstate="print"/>
          <a:srcRect/>
          <a:stretch>
            <a:fillRect/>
          </a:stretch>
        </p:blipFill>
        <p:spPr bwMode="auto">
          <a:xfrm>
            <a:off x="6164054" y="4777071"/>
            <a:ext cx="2708275" cy="1865312"/>
          </a:xfrm>
          <a:prstGeom prst="rect">
            <a:avLst/>
          </a:prstGeom>
          <a:noFill/>
        </p:spPr>
      </p:pic>
      <p:sp>
        <p:nvSpPr>
          <p:cNvPr id="7" name="Rectangle 2"/>
          <p:cNvSpPr txBox="1">
            <a:spLocks noChangeArrowheads="1"/>
          </p:cNvSpPr>
          <p:nvPr/>
        </p:nvSpPr>
        <p:spPr>
          <a:xfrm>
            <a:off x="252248" y="708835"/>
            <a:ext cx="8618483" cy="559895"/>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smtClean="0">
                <a:ln>
                  <a:noFill/>
                </a:ln>
                <a:solidFill>
                  <a:schemeClr val="tx1"/>
                </a:solidFill>
                <a:effectLst/>
                <a:uLnTx/>
                <a:uFillTx/>
                <a:latin typeface="Garamond" pitchFamily="18" charset="0"/>
                <a:ea typeface="+mj-ea"/>
                <a:cs typeface="+mj-cs"/>
              </a:rPr>
              <a:t>Diagnosis</a:t>
            </a:r>
            <a:endParaRPr kumimoji="0" lang="en-GB" sz="3600" b="1" i="0" u="none" strike="noStrike" kern="1200" cap="none" spc="0" normalizeH="0" baseline="0" noProof="0" dirty="0" smtClean="0">
              <a:ln>
                <a:noFill/>
              </a:ln>
              <a:solidFill>
                <a:schemeClr val="tx1"/>
              </a:solidFill>
              <a:effectLst/>
              <a:uLnTx/>
              <a:uFillTx/>
              <a:latin typeface="Garamond" pitchFamily="18" charset="0"/>
              <a:ea typeface="+mj-ea"/>
              <a:cs typeface="+mj-cs"/>
            </a:endParaRPr>
          </a:p>
        </p:txBody>
      </p:sp>
      <p:sp>
        <p:nvSpPr>
          <p:cNvPr id="12" name="Rectangle 11"/>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616532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11617" y="2301875"/>
            <a:ext cx="6120766" cy="1127125"/>
          </a:xfrm>
          <a:solidFill>
            <a:schemeClr val="tx2">
              <a:lumMod val="20000"/>
              <a:lumOff val="80000"/>
            </a:schemeClr>
          </a:solidFill>
          <a:ln>
            <a:solidFill>
              <a:schemeClr val="tx2">
                <a:lumMod val="60000"/>
                <a:lumOff val="40000"/>
              </a:schemeClr>
            </a:solidFill>
          </a:ln>
        </p:spPr>
        <p:txBody>
          <a:bodyPr>
            <a:normAutofit/>
          </a:bodyPr>
          <a:lstStyle/>
          <a:p>
            <a:r>
              <a:rPr lang="en-AU" sz="3600" b="1" dirty="0" smtClean="0">
                <a:latin typeface="Garamond" pitchFamily="18" charset="0"/>
              </a:rPr>
              <a:t>Sensitivity and Specificity</a:t>
            </a:r>
            <a:endParaRPr lang="en-GB" sz="3600" b="1" dirty="0" smtClean="0">
              <a:latin typeface="Garamond" pitchFamily="18" charset="0"/>
            </a:endParaRP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1979226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3059113" y="2565400"/>
            <a:ext cx="3167062" cy="28082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5363" name="Line 7"/>
          <p:cNvSpPr>
            <a:spLocks noChangeShapeType="1"/>
          </p:cNvSpPr>
          <p:nvPr/>
        </p:nvSpPr>
        <p:spPr bwMode="auto">
          <a:xfrm>
            <a:off x="3059113" y="3933825"/>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5364" name="Line 8"/>
          <p:cNvSpPr>
            <a:spLocks noChangeShapeType="1"/>
          </p:cNvSpPr>
          <p:nvPr/>
        </p:nvSpPr>
        <p:spPr bwMode="auto">
          <a:xfrm>
            <a:off x="4643438" y="2565400"/>
            <a:ext cx="0" cy="2808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5365" name="Text Box 9"/>
          <p:cNvSpPr txBox="1">
            <a:spLocks noChangeArrowheads="1"/>
          </p:cNvSpPr>
          <p:nvPr/>
        </p:nvSpPr>
        <p:spPr bwMode="auto">
          <a:xfrm>
            <a:off x="3200400" y="1371600"/>
            <a:ext cx="3024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3200">
                <a:latin typeface="Tahoma" pitchFamily="34" charset="0"/>
              </a:rPr>
              <a:t>Disease </a:t>
            </a:r>
          </a:p>
        </p:txBody>
      </p:sp>
      <p:sp>
        <p:nvSpPr>
          <p:cNvPr id="15366" name="Text Box 10"/>
          <p:cNvSpPr txBox="1">
            <a:spLocks noChangeArrowheads="1"/>
          </p:cNvSpPr>
          <p:nvPr/>
        </p:nvSpPr>
        <p:spPr bwMode="auto">
          <a:xfrm>
            <a:off x="1403350" y="3860800"/>
            <a:ext cx="10080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3200">
                <a:latin typeface="Tahoma" pitchFamily="34" charset="0"/>
              </a:rPr>
              <a:t>Test</a:t>
            </a:r>
            <a:r>
              <a:rPr lang="en-GB">
                <a:latin typeface="Tahoma" pitchFamily="34" charset="0"/>
              </a:rPr>
              <a:t> </a:t>
            </a:r>
          </a:p>
        </p:txBody>
      </p:sp>
      <p:sp>
        <p:nvSpPr>
          <p:cNvPr id="15367" name="Rectangle 11"/>
          <p:cNvSpPr>
            <a:spLocks noChangeArrowheads="1"/>
          </p:cNvSpPr>
          <p:nvPr/>
        </p:nvSpPr>
        <p:spPr bwMode="auto">
          <a:xfrm>
            <a:off x="3563938" y="2133600"/>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5368" name="Rectangle 12"/>
          <p:cNvSpPr>
            <a:spLocks noChangeArrowheads="1"/>
          </p:cNvSpPr>
          <p:nvPr/>
        </p:nvSpPr>
        <p:spPr bwMode="auto">
          <a:xfrm>
            <a:off x="5219700" y="2133600"/>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5369" name="Rectangle 13"/>
          <p:cNvSpPr>
            <a:spLocks noChangeArrowheads="1"/>
          </p:cNvSpPr>
          <p:nvPr/>
        </p:nvSpPr>
        <p:spPr bwMode="auto">
          <a:xfrm>
            <a:off x="2411413" y="306863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5370" name="Rectangle 14"/>
          <p:cNvSpPr>
            <a:spLocks noChangeArrowheads="1"/>
          </p:cNvSpPr>
          <p:nvPr/>
        </p:nvSpPr>
        <p:spPr bwMode="auto">
          <a:xfrm>
            <a:off x="2411413" y="4652963"/>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grpSp>
        <p:nvGrpSpPr>
          <p:cNvPr id="24" name="Group 23"/>
          <p:cNvGrpSpPr>
            <a:grpSpLocks/>
          </p:cNvGrpSpPr>
          <p:nvPr/>
        </p:nvGrpSpPr>
        <p:grpSpPr bwMode="auto">
          <a:xfrm>
            <a:off x="3132138" y="2708275"/>
            <a:ext cx="1439862" cy="1081088"/>
            <a:chOff x="3131820" y="2708910"/>
            <a:chExt cx="1440180" cy="1080135"/>
          </a:xfrm>
        </p:grpSpPr>
        <p:sp>
          <p:nvSpPr>
            <p:cNvPr id="20" name="Rectangle 19"/>
            <p:cNvSpPr/>
            <p:nvPr/>
          </p:nvSpPr>
          <p:spPr>
            <a:xfrm>
              <a:off x="3131820" y="2708910"/>
              <a:ext cx="1440180" cy="108013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386" name="Text Box 15"/>
            <p:cNvSpPr txBox="1">
              <a:spLocks noChangeArrowheads="1"/>
            </p:cNvSpPr>
            <p:nvPr/>
          </p:nvSpPr>
          <p:spPr bwMode="auto">
            <a:xfrm>
              <a:off x="3132138" y="2852738"/>
              <a:ext cx="1439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True positives</a:t>
              </a:r>
            </a:p>
          </p:txBody>
        </p:sp>
      </p:grpSp>
      <p:grpSp>
        <p:nvGrpSpPr>
          <p:cNvPr id="33" name="Group 32"/>
          <p:cNvGrpSpPr>
            <a:grpSpLocks/>
          </p:cNvGrpSpPr>
          <p:nvPr/>
        </p:nvGrpSpPr>
        <p:grpSpPr bwMode="auto">
          <a:xfrm>
            <a:off x="3128963" y="4090988"/>
            <a:ext cx="1443037" cy="1079500"/>
            <a:chOff x="3129257" y="4091086"/>
            <a:chExt cx="1442743" cy="1080135"/>
          </a:xfrm>
        </p:grpSpPr>
        <p:sp>
          <p:nvSpPr>
            <p:cNvPr id="23" name="Rectangle 22"/>
            <p:cNvSpPr/>
            <p:nvPr/>
          </p:nvSpPr>
          <p:spPr>
            <a:xfrm>
              <a:off x="3129257" y="4091086"/>
              <a:ext cx="1439569" cy="1080135"/>
            </a:xfrm>
            <a:prstGeom prst="rect">
              <a:avLst/>
            </a:prstGeom>
            <a:solidFill>
              <a:srgbClr val="FAFA7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384" name="Text Box 16"/>
            <p:cNvSpPr txBox="1">
              <a:spLocks noChangeArrowheads="1"/>
            </p:cNvSpPr>
            <p:nvPr/>
          </p:nvSpPr>
          <p:spPr bwMode="auto">
            <a:xfrm>
              <a:off x="3132138" y="4292600"/>
              <a:ext cx="1439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False negatives</a:t>
              </a:r>
            </a:p>
          </p:txBody>
        </p:sp>
      </p:grpSp>
      <p:grpSp>
        <p:nvGrpSpPr>
          <p:cNvPr id="26" name="Group 25"/>
          <p:cNvGrpSpPr>
            <a:grpSpLocks/>
          </p:cNvGrpSpPr>
          <p:nvPr/>
        </p:nvGrpSpPr>
        <p:grpSpPr bwMode="auto">
          <a:xfrm>
            <a:off x="4643438" y="4103688"/>
            <a:ext cx="1501775" cy="1081087"/>
            <a:chOff x="4643438" y="4104290"/>
            <a:chExt cx="1502552" cy="1080135"/>
          </a:xfrm>
        </p:grpSpPr>
        <p:sp>
          <p:nvSpPr>
            <p:cNvPr id="21" name="Rectangle 20"/>
            <p:cNvSpPr/>
            <p:nvPr/>
          </p:nvSpPr>
          <p:spPr>
            <a:xfrm>
              <a:off x="4705382" y="4104290"/>
              <a:ext cx="1440608" cy="10801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382" name="Text Box 18"/>
            <p:cNvSpPr txBox="1">
              <a:spLocks noChangeArrowheads="1"/>
            </p:cNvSpPr>
            <p:nvPr/>
          </p:nvSpPr>
          <p:spPr bwMode="auto">
            <a:xfrm>
              <a:off x="4643438" y="4292600"/>
              <a:ext cx="1439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True negatives</a:t>
              </a:r>
            </a:p>
          </p:txBody>
        </p:sp>
      </p:grpSp>
      <p:grpSp>
        <p:nvGrpSpPr>
          <p:cNvPr id="32" name="Group 31"/>
          <p:cNvGrpSpPr>
            <a:grpSpLocks/>
          </p:cNvGrpSpPr>
          <p:nvPr/>
        </p:nvGrpSpPr>
        <p:grpSpPr bwMode="auto">
          <a:xfrm>
            <a:off x="4643438" y="2735263"/>
            <a:ext cx="1531937" cy="1079500"/>
            <a:chOff x="4643438" y="2735252"/>
            <a:chExt cx="1531390" cy="1080135"/>
          </a:xfrm>
        </p:grpSpPr>
        <p:sp>
          <p:nvSpPr>
            <p:cNvPr id="22" name="Rectangle 21"/>
            <p:cNvSpPr/>
            <p:nvPr/>
          </p:nvSpPr>
          <p:spPr>
            <a:xfrm>
              <a:off x="4733893" y="2735252"/>
              <a:ext cx="1440935" cy="1080135"/>
            </a:xfrm>
            <a:prstGeom prst="rect">
              <a:avLst/>
            </a:prstGeom>
            <a:solidFill>
              <a:srgbClr val="FAFA7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380" name="Text Box 19"/>
            <p:cNvSpPr txBox="1">
              <a:spLocks noChangeArrowheads="1"/>
            </p:cNvSpPr>
            <p:nvPr/>
          </p:nvSpPr>
          <p:spPr bwMode="auto">
            <a:xfrm>
              <a:off x="4643438" y="2852738"/>
              <a:ext cx="1439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False positives</a:t>
              </a:r>
            </a:p>
          </p:txBody>
        </p:sp>
      </p:grpSp>
      <p:sp>
        <p:nvSpPr>
          <p:cNvPr id="30"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The 2 by 2 table </a:t>
            </a:r>
          </a:p>
        </p:txBody>
      </p:sp>
      <p:sp>
        <p:nvSpPr>
          <p:cNvPr id="28" name="Rectangle 2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537062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500"/>
                                        <p:tgtEl>
                                          <p:spTgt spid="24"/>
                                        </p:tgtEl>
                                      </p:cBhvr>
                                    </p:animEffect>
                                  </p:childTnLst>
                                </p:cTn>
                              </p:par>
                              <p:par>
                                <p:cTn id="8" presetID="4"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ox(in)">
                                      <p:cBhvr>
                                        <p:cTn id="10" dur="500"/>
                                        <p:tgtEl>
                                          <p:spTgt spid="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ox(in)">
                                      <p:cBhvr>
                                        <p:cTn id="15" dur="500"/>
                                        <p:tgtEl>
                                          <p:spTgt spid="32"/>
                                        </p:tgtEl>
                                      </p:cBhvr>
                                    </p:animEffect>
                                  </p:childTnLst>
                                </p:cTn>
                              </p:par>
                              <p:par>
                                <p:cTn id="16" presetID="4" presetClass="entr" presetSubtype="16"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ox(i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059113" y="4762500"/>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4400" b="1">
              <a:latin typeface="Comic Sans MS" pitchFamily="66" charset="0"/>
            </a:endParaRPr>
          </a:p>
        </p:txBody>
      </p:sp>
      <p:sp>
        <p:nvSpPr>
          <p:cNvPr id="16387" name="Rectangle 4"/>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4400" b="1">
              <a:latin typeface="Comic Sans MS" pitchFamily="66" charset="0"/>
            </a:endParaRPr>
          </a:p>
        </p:txBody>
      </p:sp>
      <p:sp>
        <p:nvSpPr>
          <p:cNvPr id="16388" name="Rectangle 5"/>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2800">
              <a:latin typeface="Comic Sans MS" pitchFamily="66" charset="0"/>
            </a:endParaRPr>
          </a:p>
        </p:txBody>
      </p:sp>
      <p:sp>
        <p:nvSpPr>
          <p:cNvPr id="16389" name="Rectangle 6"/>
          <p:cNvSpPr>
            <a:spLocks noChangeArrowheads="1"/>
          </p:cNvSpPr>
          <p:nvPr/>
        </p:nvSpPr>
        <p:spPr bwMode="auto">
          <a:xfrm>
            <a:off x="2051050" y="2386013"/>
            <a:ext cx="3167063" cy="2808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6390" name="Line 7"/>
          <p:cNvSpPr>
            <a:spLocks noChangeShapeType="1"/>
          </p:cNvSpPr>
          <p:nvPr/>
        </p:nvSpPr>
        <p:spPr bwMode="auto">
          <a:xfrm>
            <a:off x="2051050" y="3754438"/>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6391" name="Line 8"/>
          <p:cNvSpPr>
            <a:spLocks noChangeShapeType="1"/>
          </p:cNvSpPr>
          <p:nvPr/>
        </p:nvSpPr>
        <p:spPr bwMode="auto">
          <a:xfrm>
            <a:off x="3635375" y="2386013"/>
            <a:ext cx="0" cy="28082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6392" name="Text Box 9"/>
          <p:cNvSpPr txBox="1">
            <a:spLocks noChangeArrowheads="1"/>
          </p:cNvSpPr>
          <p:nvPr/>
        </p:nvSpPr>
        <p:spPr bwMode="auto">
          <a:xfrm>
            <a:off x="2286000" y="1268413"/>
            <a:ext cx="3024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3200">
                <a:latin typeface="Tahoma" pitchFamily="34" charset="0"/>
              </a:rPr>
              <a:t>Disease </a:t>
            </a:r>
          </a:p>
        </p:txBody>
      </p:sp>
      <p:sp>
        <p:nvSpPr>
          <p:cNvPr id="16393" name="Text Box 10"/>
          <p:cNvSpPr txBox="1">
            <a:spLocks noChangeArrowheads="1"/>
          </p:cNvSpPr>
          <p:nvPr/>
        </p:nvSpPr>
        <p:spPr bwMode="auto">
          <a:xfrm>
            <a:off x="468313" y="3681413"/>
            <a:ext cx="10080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3200">
                <a:latin typeface="Tahoma" pitchFamily="34" charset="0"/>
              </a:rPr>
              <a:t>Test</a:t>
            </a:r>
            <a:r>
              <a:rPr lang="en-GB">
                <a:latin typeface="Tahoma" pitchFamily="34" charset="0"/>
              </a:rPr>
              <a:t> </a:t>
            </a:r>
          </a:p>
        </p:txBody>
      </p:sp>
      <p:sp>
        <p:nvSpPr>
          <p:cNvPr id="16394" name="Rectangle 11"/>
          <p:cNvSpPr>
            <a:spLocks noChangeArrowheads="1"/>
          </p:cNvSpPr>
          <p:nvPr/>
        </p:nvSpPr>
        <p:spPr bwMode="auto">
          <a:xfrm>
            <a:off x="2628900" y="1954213"/>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6395" name="Rectangle 12"/>
          <p:cNvSpPr>
            <a:spLocks noChangeArrowheads="1"/>
          </p:cNvSpPr>
          <p:nvPr/>
        </p:nvSpPr>
        <p:spPr bwMode="auto">
          <a:xfrm>
            <a:off x="4284663" y="1954213"/>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6396" name="Rectangle 13"/>
          <p:cNvSpPr>
            <a:spLocks noChangeArrowheads="1"/>
          </p:cNvSpPr>
          <p:nvPr/>
        </p:nvSpPr>
        <p:spPr bwMode="auto">
          <a:xfrm>
            <a:off x="1476375" y="288925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6397" name="Rectangle 14"/>
          <p:cNvSpPr>
            <a:spLocks noChangeArrowheads="1"/>
          </p:cNvSpPr>
          <p:nvPr/>
        </p:nvSpPr>
        <p:spPr bwMode="auto">
          <a:xfrm>
            <a:off x="1476375" y="4473575"/>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6" name="Line 15"/>
          <p:cNvSpPr>
            <a:spLocks noChangeShapeType="1"/>
          </p:cNvSpPr>
          <p:nvPr/>
        </p:nvSpPr>
        <p:spPr bwMode="auto">
          <a:xfrm>
            <a:off x="3419475" y="3105150"/>
            <a:ext cx="0" cy="2449513"/>
          </a:xfrm>
          <a:prstGeom prst="line">
            <a:avLst/>
          </a:prstGeom>
          <a:noFill/>
          <a:ln w="76200">
            <a:solidFill>
              <a:schemeClr val="tx2">
                <a:lumMod val="60000"/>
                <a:lumOff val="40000"/>
              </a:schemeClr>
            </a:solidFill>
            <a:round/>
            <a:headEnd/>
            <a:tailEnd type="triangle" w="med" len="med"/>
          </a:ln>
        </p:spPr>
        <p:txBody>
          <a:bodyPr>
            <a:spAutoFit/>
          </a:bodyPr>
          <a:lstStyle/>
          <a:p>
            <a:pPr fontAlgn="auto">
              <a:spcBef>
                <a:spcPts val="0"/>
              </a:spcBef>
              <a:spcAft>
                <a:spcPts val="0"/>
              </a:spcAft>
              <a:defRPr/>
            </a:pPr>
            <a:endParaRPr lang="en-GB">
              <a:latin typeface="+mn-lt"/>
            </a:endParaRPr>
          </a:p>
        </p:txBody>
      </p:sp>
      <p:sp>
        <p:nvSpPr>
          <p:cNvPr id="17" name="Text Box 16"/>
          <p:cNvSpPr txBox="1">
            <a:spLocks noChangeArrowheads="1"/>
          </p:cNvSpPr>
          <p:nvPr/>
        </p:nvSpPr>
        <p:spPr bwMode="auto">
          <a:xfrm>
            <a:off x="2051050" y="5589588"/>
            <a:ext cx="3240088" cy="461962"/>
          </a:xfrm>
          <a:prstGeom prst="rect">
            <a:avLst/>
          </a:prstGeom>
          <a:solidFill>
            <a:schemeClr val="accent2">
              <a:lumMod val="20000"/>
              <a:lumOff val="80000"/>
            </a:schemeClr>
          </a:solidFill>
          <a:ln w="9525">
            <a:solidFill>
              <a:srgbClr val="C00000"/>
            </a:solidFill>
            <a:miter lim="800000"/>
            <a:headEnd/>
            <a:tailEnd/>
          </a:ln>
        </p:spPr>
        <p:txBody>
          <a:bodyPr>
            <a:spAutoFit/>
          </a:bodyPr>
          <a:lstStyle/>
          <a:p>
            <a:pPr fontAlgn="auto">
              <a:spcBef>
                <a:spcPct val="50000"/>
              </a:spcBef>
              <a:spcAft>
                <a:spcPts val="0"/>
              </a:spcAft>
              <a:defRPr/>
            </a:pPr>
            <a:r>
              <a:rPr lang="en-GB" sz="2400" b="1">
                <a:latin typeface="Garamond" pitchFamily="18" charset="0"/>
              </a:rPr>
              <a:t>Sensitivity = a / a + c</a:t>
            </a:r>
          </a:p>
        </p:txBody>
      </p:sp>
      <p:sp>
        <p:nvSpPr>
          <p:cNvPr id="16400" name="Text Box 17"/>
          <p:cNvSpPr txBox="1">
            <a:spLocks noChangeArrowheads="1"/>
          </p:cNvSpPr>
          <p:nvPr/>
        </p:nvSpPr>
        <p:spPr bwMode="auto">
          <a:xfrm>
            <a:off x="5724525" y="1524000"/>
            <a:ext cx="3203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Proportion of people </a:t>
            </a:r>
            <a:r>
              <a:rPr lang="en-GB" sz="2000" b="1" u="sng">
                <a:solidFill>
                  <a:srgbClr val="C00000"/>
                </a:solidFill>
                <a:latin typeface="Garamond" pitchFamily="18" charset="0"/>
              </a:rPr>
              <a:t>WITH</a:t>
            </a:r>
            <a:r>
              <a:rPr lang="en-GB" sz="2000" b="1">
                <a:latin typeface="Garamond" pitchFamily="18" charset="0"/>
              </a:rPr>
              <a:t> the disease who have a </a:t>
            </a:r>
            <a:r>
              <a:rPr lang="en-GB" sz="2000" b="1" u="sng">
                <a:solidFill>
                  <a:srgbClr val="C00000"/>
                </a:solidFill>
                <a:latin typeface="Garamond" pitchFamily="18" charset="0"/>
              </a:rPr>
              <a:t>positive test result</a:t>
            </a:r>
            <a:r>
              <a:rPr lang="en-GB" sz="2000" b="1">
                <a:latin typeface="Garamond" pitchFamily="18" charset="0"/>
              </a:rPr>
              <a:t>.</a:t>
            </a:r>
          </a:p>
          <a:p>
            <a:pPr eaLnBrk="1" hangingPunct="1">
              <a:spcBef>
                <a:spcPct val="50000"/>
              </a:spcBef>
            </a:pPr>
            <a:endParaRPr lang="en-GB" sz="2000" b="1">
              <a:latin typeface="Garamond" pitchFamily="18" charset="0"/>
            </a:endParaRPr>
          </a:p>
        </p:txBody>
      </p:sp>
      <p:sp>
        <p:nvSpPr>
          <p:cNvPr id="16401" name="Text Box 18"/>
          <p:cNvSpPr txBox="1">
            <a:spLocks noChangeArrowheads="1"/>
          </p:cNvSpPr>
          <p:nvPr/>
        </p:nvSpPr>
        <p:spPr bwMode="auto">
          <a:xfrm>
            <a:off x="2195513" y="2528888"/>
            <a:ext cx="143986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a</a:t>
            </a:r>
          </a:p>
          <a:p>
            <a:pPr algn="ctr" eaLnBrk="1" hangingPunct="1">
              <a:spcBef>
                <a:spcPct val="50000"/>
              </a:spcBef>
            </a:pPr>
            <a:r>
              <a:rPr lang="en-GB" sz="2000" b="1">
                <a:latin typeface="Times New Roman" pitchFamily="18" charset="0"/>
              </a:rPr>
              <a:t>True positives</a:t>
            </a:r>
          </a:p>
        </p:txBody>
      </p:sp>
      <p:sp>
        <p:nvSpPr>
          <p:cNvPr id="16402" name="Text Box 19"/>
          <p:cNvSpPr txBox="1">
            <a:spLocks noChangeArrowheads="1"/>
          </p:cNvSpPr>
          <p:nvPr/>
        </p:nvSpPr>
        <p:spPr bwMode="auto">
          <a:xfrm>
            <a:off x="2124075" y="3897313"/>
            <a:ext cx="14398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c</a:t>
            </a:r>
          </a:p>
          <a:p>
            <a:pPr algn="ctr" eaLnBrk="1" hangingPunct="1">
              <a:spcBef>
                <a:spcPct val="50000"/>
              </a:spcBef>
            </a:pPr>
            <a:r>
              <a:rPr lang="en-GB" sz="2000" b="1">
                <a:latin typeface="Times New Roman" pitchFamily="18" charset="0"/>
              </a:rPr>
              <a:t>False negatives</a:t>
            </a:r>
          </a:p>
        </p:txBody>
      </p:sp>
      <p:sp>
        <p:nvSpPr>
          <p:cNvPr id="27" name="Rectangle 2"/>
          <p:cNvSpPr txBox="1">
            <a:spLocks noChangeArrowheads="1"/>
          </p:cNvSpPr>
          <p:nvPr/>
        </p:nvSpPr>
        <p:spPr>
          <a:xfrm>
            <a:off x="2508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The 2 by 2 table: Sensitivity </a:t>
            </a:r>
          </a:p>
        </p:txBody>
      </p:sp>
      <p:sp>
        <p:nvSpPr>
          <p:cNvPr id="28" name="TextBox 27"/>
          <p:cNvSpPr txBox="1"/>
          <p:nvPr/>
        </p:nvSpPr>
        <p:spPr>
          <a:xfrm>
            <a:off x="2151063" y="2508250"/>
            <a:ext cx="418704" cy="369332"/>
          </a:xfrm>
          <a:prstGeom prst="rect">
            <a:avLst/>
          </a:prstGeom>
          <a:solidFill>
            <a:schemeClr val="accent1">
              <a:lumMod val="20000"/>
              <a:lumOff val="80000"/>
            </a:schemeClr>
          </a:solidFill>
          <a:ln>
            <a:solidFill>
              <a:schemeClr val="accent1">
                <a:lumMod val="60000"/>
                <a:lumOff val="40000"/>
              </a:schemeClr>
            </a:solidFill>
          </a:ln>
        </p:spPr>
        <p:txBody>
          <a:bodyPr wrap="none">
            <a:spAutoFit/>
          </a:bodyPr>
          <a:lstStyle/>
          <a:p>
            <a:pPr fontAlgn="auto">
              <a:spcBef>
                <a:spcPts val="0"/>
              </a:spcBef>
              <a:spcAft>
                <a:spcPts val="0"/>
              </a:spcAft>
              <a:defRPr/>
            </a:pPr>
            <a:r>
              <a:rPr lang="en-GB" dirty="0" smtClean="0">
                <a:latin typeface="+mn-lt"/>
              </a:rPr>
              <a:t>90</a:t>
            </a:r>
            <a:endParaRPr lang="en-GB" dirty="0">
              <a:latin typeface="+mn-lt"/>
            </a:endParaRPr>
          </a:p>
        </p:txBody>
      </p:sp>
      <p:sp>
        <p:nvSpPr>
          <p:cNvPr id="29" name="TextBox 28"/>
          <p:cNvSpPr txBox="1"/>
          <p:nvPr/>
        </p:nvSpPr>
        <p:spPr>
          <a:xfrm>
            <a:off x="2141538" y="3876675"/>
            <a:ext cx="418704" cy="369332"/>
          </a:xfrm>
          <a:prstGeom prst="rect">
            <a:avLst/>
          </a:prstGeom>
          <a:solidFill>
            <a:schemeClr val="accent1">
              <a:lumMod val="20000"/>
              <a:lumOff val="80000"/>
            </a:schemeClr>
          </a:solidFill>
          <a:ln>
            <a:solidFill>
              <a:schemeClr val="accent1">
                <a:lumMod val="60000"/>
                <a:lumOff val="40000"/>
              </a:schemeClr>
            </a:solidFill>
          </a:ln>
        </p:spPr>
        <p:txBody>
          <a:bodyPr wrap="none">
            <a:spAutoFit/>
          </a:bodyPr>
          <a:lstStyle/>
          <a:p>
            <a:pPr fontAlgn="auto">
              <a:spcBef>
                <a:spcPts val="0"/>
              </a:spcBef>
              <a:spcAft>
                <a:spcPts val="0"/>
              </a:spcAft>
              <a:defRPr/>
            </a:pPr>
            <a:r>
              <a:rPr lang="en-GB" dirty="0" smtClean="0">
                <a:latin typeface="+mn-lt"/>
              </a:rPr>
              <a:t>10</a:t>
            </a:r>
            <a:endParaRPr lang="en-GB" dirty="0">
              <a:latin typeface="+mn-lt"/>
            </a:endParaRPr>
          </a:p>
        </p:txBody>
      </p:sp>
      <p:sp>
        <p:nvSpPr>
          <p:cNvPr id="30" name="Text Box 16"/>
          <p:cNvSpPr txBox="1">
            <a:spLocks noChangeArrowheads="1"/>
          </p:cNvSpPr>
          <p:nvPr/>
        </p:nvSpPr>
        <p:spPr bwMode="auto">
          <a:xfrm>
            <a:off x="5380038" y="5572125"/>
            <a:ext cx="3240087" cy="461963"/>
          </a:xfrm>
          <a:prstGeom prst="rect">
            <a:avLst/>
          </a:prstGeom>
          <a:solidFill>
            <a:schemeClr val="accent1">
              <a:lumMod val="20000"/>
              <a:lumOff val="80000"/>
            </a:schemeClr>
          </a:solidFill>
          <a:ln w="9525">
            <a:solidFill>
              <a:schemeClr val="accent1">
                <a:lumMod val="60000"/>
                <a:lumOff val="40000"/>
              </a:schemeClr>
            </a:solidFill>
            <a:miter lim="800000"/>
            <a:headEnd/>
            <a:tailEnd/>
          </a:ln>
        </p:spPr>
        <p:txBody>
          <a:bodyPr>
            <a:spAutoFit/>
          </a:bodyPr>
          <a:lstStyle/>
          <a:p>
            <a:pPr fontAlgn="auto">
              <a:spcBef>
                <a:spcPct val="50000"/>
              </a:spcBef>
              <a:spcAft>
                <a:spcPts val="0"/>
              </a:spcAft>
              <a:defRPr/>
            </a:pPr>
            <a:r>
              <a:rPr lang="en-GB" sz="2400" b="1" dirty="0">
                <a:latin typeface="Garamond" pitchFamily="18" charset="0"/>
              </a:rPr>
              <a:t>Sensitivity = </a:t>
            </a:r>
            <a:r>
              <a:rPr lang="en-GB" sz="2400" b="1" dirty="0" smtClean="0">
                <a:latin typeface="Garamond" pitchFamily="18" charset="0"/>
              </a:rPr>
              <a:t>90/100</a:t>
            </a:r>
            <a:endParaRPr lang="en-GB" sz="2400" b="1" dirty="0">
              <a:latin typeface="Garamond" pitchFamily="18" charset="0"/>
            </a:endParaRPr>
          </a:p>
        </p:txBody>
      </p:sp>
      <p:sp>
        <p:nvSpPr>
          <p:cNvPr id="31" name="Rectangle 30"/>
          <p:cNvSpPr>
            <a:spLocks noChangeArrowheads="1"/>
          </p:cNvSpPr>
          <p:nvPr/>
        </p:nvSpPr>
        <p:spPr bwMode="auto">
          <a:xfrm>
            <a:off x="5819775" y="3043238"/>
            <a:ext cx="26463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GB" b="1" dirty="0">
                <a:latin typeface="Garamond" pitchFamily="18" charset="0"/>
              </a:rPr>
              <a:t>So, a test with </a:t>
            </a:r>
            <a:r>
              <a:rPr lang="en-GB" b="1" dirty="0" smtClean="0">
                <a:latin typeface="Garamond" pitchFamily="18" charset="0"/>
              </a:rPr>
              <a:t>90% </a:t>
            </a:r>
            <a:r>
              <a:rPr lang="en-GB" b="1" dirty="0">
                <a:latin typeface="Garamond" pitchFamily="18" charset="0"/>
              </a:rPr>
              <a:t>sensitivity….means that the test identifies </a:t>
            </a:r>
            <a:r>
              <a:rPr lang="en-GB" b="1" dirty="0" smtClean="0">
                <a:latin typeface="Garamond" pitchFamily="18" charset="0"/>
              </a:rPr>
              <a:t>90 </a:t>
            </a:r>
            <a:r>
              <a:rPr lang="en-GB" b="1" dirty="0">
                <a:latin typeface="Garamond" pitchFamily="18" charset="0"/>
              </a:rPr>
              <a:t>out of 100 people </a:t>
            </a:r>
            <a:r>
              <a:rPr lang="en-GB" b="1" u="sng" dirty="0">
                <a:solidFill>
                  <a:srgbClr val="C00000"/>
                </a:solidFill>
                <a:latin typeface="Garamond" pitchFamily="18" charset="0"/>
              </a:rPr>
              <a:t>WITH</a:t>
            </a:r>
            <a:r>
              <a:rPr lang="en-GB" b="1" dirty="0">
                <a:latin typeface="Garamond" pitchFamily="18" charset="0"/>
              </a:rPr>
              <a:t> the disease</a:t>
            </a:r>
          </a:p>
        </p:txBody>
      </p:sp>
      <p:sp>
        <p:nvSpPr>
          <p:cNvPr id="32" name="Rectangle 31"/>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550702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3059113" y="45815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4400" b="1">
              <a:latin typeface="Comic Sans MS" pitchFamily="66" charset="0"/>
            </a:endParaRPr>
          </a:p>
        </p:txBody>
      </p:sp>
      <p:sp>
        <p:nvSpPr>
          <p:cNvPr id="17411" name="Rectangle 4"/>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4400" b="1">
              <a:latin typeface="Comic Sans MS" pitchFamily="66" charset="0"/>
            </a:endParaRPr>
          </a:p>
        </p:txBody>
      </p:sp>
      <p:sp>
        <p:nvSpPr>
          <p:cNvPr id="17412" name="Rectangle 5"/>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2800">
              <a:latin typeface="Comic Sans MS" pitchFamily="66" charset="0"/>
            </a:endParaRPr>
          </a:p>
        </p:txBody>
      </p:sp>
      <p:sp>
        <p:nvSpPr>
          <p:cNvPr id="17413" name="Rectangle 6"/>
          <p:cNvSpPr>
            <a:spLocks noChangeArrowheads="1"/>
          </p:cNvSpPr>
          <p:nvPr/>
        </p:nvSpPr>
        <p:spPr bwMode="auto">
          <a:xfrm>
            <a:off x="2051050" y="2205038"/>
            <a:ext cx="3167063" cy="2808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7414" name="Line 7"/>
          <p:cNvSpPr>
            <a:spLocks noChangeShapeType="1"/>
          </p:cNvSpPr>
          <p:nvPr/>
        </p:nvSpPr>
        <p:spPr bwMode="auto">
          <a:xfrm>
            <a:off x="2051050" y="3573463"/>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7415" name="Line 8"/>
          <p:cNvSpPr>
            <a:spLocks noChangeShapeType="1"/>
          </p:cNvSpPr>
          <p:nvPr/>
        </p:nvSpPr>
        <p:spPr bwMode="auto">
          <a:xfrm>
            <a:off x="3635375" y="2205038"/>
            <a:ext cx="0" cy="28082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7416" name="Text Box 9"/>
          <p:cNvSpPr txBox="1">
            <a:spLocks noChangeArrowheads="1"/>
          </p:cNvSpPr>
          <p:nvPr/>
        </p:nvSpPr>
        <p:spPr bwMode="auto">
          <a:xfrm>
            <a:off x="2268538" y="1268413"/>
            <a:ext cx="30241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3200">
                <a:latin typeface="Tahoma" pitchFamily="34" charset="0"/>
              </a:rPr>
              <a:t>Disease </a:t>
            </a:r>
          </a:p>
        </p:txBody>
      </p:sp>
      <p:sp>
        <p:nvSpPr>
          <p:cNvPr id="17417" name="Text Box 10"/>
          <p:cNvSpPr txBox="1">
            <a:spLocks noChangeArrowheads="1"/>
          </p:cNvSpPr>
          <p:nvPr/>
        </p:nvSpPr>
        <p:spPr bwMode="auto">
          <a:xfrm>
            <a:off x="468313" y="3500438"/>
            <a:ext cx="10080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3200">
                <a:latin typeface="Tahoma" pitchFamily="34" charset="0"/>
              </a:rPr>
              <a:t>Test</a:t>
            </a:r>
            <a:r>
              <a:rPr lang="en-GB">
                <a:latin typeface="Tahoma" pitchFamily="34" charset="0"/>
              </a:rPr>
              <a:t> </a:t>
            </a:r>
          </a:p>
        </p:txBody>
      </p:sp>
      <p:sp>
        <p:nvSpPr>
          <p:cNvPr id="17418" name="Rectangle 11"/>
          <p:cNvSpPr>
            <a:spLocks noChangeArrowheads="1"/>
          </p:cNvSpPr>
          <p:nvPr/>
        </p:nvSpPr>
        <p:spPr bwMode="auto">
          <a:xfrm>
            <a:off x="2628900" y="1773238"/>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7419" name="Rectangle 12"/>
          <p:cNvSpPr>
            <a:spLocks noChangeArrowheads="1"/>
          </p:cNvSpPr>
          <p:nvPr/>
        </p:nvSpPr>
        <p:spPr bwMode="auto">
          <a:xfrm>
            <a:off x="4284663" y="1773238"/>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7420" name="Rectangle 13"/>
          <p:cNvSpPr>
            <a:spLocks noChangeArrowheads="1"/>
          </p:cNvSpPr>
          <p:nvPr/>
        </p:nvSpPr>
        <p:spPr bwMode="auto">
          <a:xfrm>
            <a:off x="1476375" y="2708275"/>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7421" name="Rectangle 14"/>
          <p:cNvSpPr>
            <a:spLocks noChangeArrowheads="1"/>
          </p:cNvSpPr>
          <p:nvPr/>
        </p:nvSpPr>
        <p:spPr bwMode="auto">
          <a:xfrm>
            <a:off x="1476375" y="429260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7422" name="Text Box 15"/>
          <p:cNvSpPr txBox="1">
            <a:spLocks noChangeArrowheads="1"/>
          </p:cNvSpPr>
          <p:nvPr/>
        </p:nvSpPr>
        <p:spPr bwMode="auto">
          <a:xfrm>
            <a:off x="3779838" y="2420938"/>
            <a:ext cx="12985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b</a:t>
            </a:r>
          </a:p>
          <a:p>
            <a:pPr algn="ctr" eaLnBrk="1" hangingPunct="1">
              <a:spcBef>
                <a:spcPct val="50000"/>
              </a:spcBef>
            </a:pPr>
            <a:r>
              <a:rPr lang="en-GB" sz="2000" b="1">
                <a:latin typeface="Times New Roman" pitchFamily="18" charset="0"/>
              </a:rPr>
              <a:t> False positives</a:t>
            </a:r>
          </a:p>
        </p:txBody>
      </p:sp>
      <p:sp>
        <p:nvSpPr>
          <p:cNvPr id="17423" name="Text Box 16"/>
          <p:cNvSpPr txBox="1">
            <a:spLocks noChangeArrowheads="1"/>
          </p:cNvSpPr>
          <p:nvPr/>
        </p:nvSpPr>
        <p:spPr bwMode="auto">
          <a:xfrm>
            <a:off x="3779838" y="3716338"/>
            <a:ext cx="12255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b="1">
                <a:latin typeface="Times New Roman" pitchFamily="18" charset="0"/>
              </a:rPr>
              <a:t>d</a:t>
            </a:r>
          </a:p>
          <a:p>
            <a:pPr algn="ctr" eaLnBrk="1" hangingPunct="1">
              <a:spcBef>
                <a:spcPct val="50000"/>
              </a:spcBef>
            </a:pPr>
            <a:r>
              <a:rPr lang="en-GB" b="1">
                <a:latin typeface="Times New Roman" pitchFamily="18" charset="0"/>
              </a:rPr>
              <a:t>True negatives</a:t>
            </a:r>
          </a:p>
        </p:txBody>
      </p:sp>
      <p:sp>
        <p:nvSpPr>
          <p:cNvPr id="36" name="Text Box 18"/>
          <p:cNvSpPr txBox="1">
            <a:spLocks noChangeArrowheads="1"/>
          </p:cNvSpPr>
          <p:nvPr/>
        </p:nvSpPr>
        <p:spPr bwMode="auto">
          <a:xfrm>
            <a:off x="1979613" y="5237163"/>
            <a:ext cx="3240087" cy="461962"/>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2400" b="1" dirty="0">
                <a:latin typeface="Garamond" pitchFamily="18" charset="0"/>
              </a:rPr>
              <a:t>Specificity = d / b + d</a:t>
            </a:r>
          </a:p>
        </p:txBody>
      </p:sp>
      <p:sp>
        <p:nvSpPr>
          <p:cNvPr id="17425" name="Text Box 19"/>
          <p:cNvSpPr txBox="1">
            <a:spLocks noChangeArrowheads="1"/>
          </p:cNvSpPr>
          <p:nvPr/>
        </p:nvSpPr>
        <p:spPr bwMode="auto">
          <a:xfrm>
            <a:off x="5580063" y="1916113"/>
            <a:ext cx="3203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Proportion of people </a:t>
            </a:r>
            <a:r>
              <a:rPr lang="en-GB" sz="2000" b="1" u="sng">
                <a:solidFill>
                  <a:srgbClr val="C00000"/>
                </a:solidFill>
                <a:latin typeface="Garamond" pitchFamily="18" charset="0"/>
              </a:rPr>
              <a:t>WITHOUT</a:t>
            </a:r>
            <a:r>
              <a:rPr lang="en-GB" sz="2000" b="1">
                <a:latin typeface="Garamond" pitchFamily="18" charset="0"/>
              </a:rPr>
              <a:t> the disease who have </a:t>
            </a:r>
            <a:r>
              <a:rPr lang="en-GB" sz="2000" b="1">
                <a:solidFill>
                  <a:srgbClr val="C00000"/>
                </a:solidFill>
                <a:latin typeface="Garamond" pitchFamily="18" charset="0"/>
              </a:rPr>
              <a:t>a </a:t>
            </a:r>
            <a:r>
              <a:rPr lang="en-GB" sz="2000" b="1" u="sng">
                <a:solidFill>
                  <a:srgbClr val="C00000"/>
                </a:solidFill>
                <a:latin typeface="Garamond" pitchFamily="18" charset="0"/>
              </a:rPr>
              <a:t>negative test result</a:t>
            </a:r>
            <a:r>
              <a:rPr lang="en-GB" sz="2000" b="1">
                <a:latin typeface="Garamond" pitchFamily="18" charset="0"/>
              </a:rPr>
              <a:t>.</a:t>
            </a:r>
          </a:p>
        </p:txBody>
      </p:sp>
      <p:sp>
        <p:nvSpPr>
          <p:cNvPr id="44" name="Rectangle 2"/>
          <p:cNvSpPr txBox="1">
            <a:spLocks noChangeArrowheads="1"/>
          </p:cNvSpPr>
          <p:nvPr/>
        </p:nvSpPr>
        <p:spPr>
          <a:xfrm>
            <a:off x="2508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The 2 by 2 table: Specificity</a:t>
            </a:r>
          </a:p>
        </p:txBody>
      </p:sp>
      <p:sp>
        <p:nvSpPr>
          <p:cNvPr id="17430" name="Line 17"/>
          <p:cNvSpPr>
            <a:spLocks noChangeShapeType="1"/>
          </p:cNvSpPr>
          <p:nvPr/>
        </p:nvSpPr>
        <p:spPr bwMode="auto">
          <a:xfrm flipH="1" flipV="1">
            <a:off x="4932363" y="2376488"/>
            <a:ext cx="0" cy="2808287"/>
          </a:xfrm>
          <a:prstGeom prst="line">
            <a:avLst/>
          </a:prstGeom>
          <a:noFill/>
          <a:ln w="762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9" name="TextBox 38"/>
          <p:cNvSpPr txBox="1"/>
          <p:nvPr/>
        </p:nvSpPr>
        <p:spPr>
          <a:xfrm>
            <a:off x="3725863" y="3649663"/>
            <a:ext cx="419100" cy="369887"/>
          </a:xfrm>
          <a:prstGeom prst="rect">
            <a:avLst/>
          </a:prstGeom>
          <a:solidFill>
            <a:schemeClr val="accent3">
              <a:lumMod val="20000"/>
              <a:lumOff val="80000"/>
            </a:schemeClr>
          </a:solidFill>
          <a:ln>
            <a:solidFill>
              <a:schemeClr val="accent3">
                <a:lumMod val="75000"/>
              </a:schemeClr>
            </a:solidFill>
          </a:ln>
        </p:spPr>
        <p:txBody>
          <a:bodyPr wrap="none">
            <a:spAutoFit/>
          </a:bodyPr>
          <a:lstStyle/>
          <a:p>
            <a:pPr fontAlgn="auto">
              <a:spcBef>
                <a:spcPts val="0"/>
              </a:spcBef>
              <a:spcAft>
                <a:spcPts val="0"/>
              </a:spcAft>
              <a:defRPr/>
            </a:pPr>
            <a:r>
              <a:rPr lang="en-GB" dirty="0">
                <a:latin typeface="+mn-lt"/>
              </a:rPr>
              <a:t>75</a:t>
            </a:r>
          </a:p>
        </p:txBody>
      </p:sp>
      <p:sp>
        <p:nvSpPr>
          <p:cNvPr id="40" name="TextBox 39"/>
          <p:cNvSpPr txBox="1"/>
          <p:nvPr/>
        </p:nvSpPr>
        <p:spPr>
          <a:xfrm>
            <a:off x="3724275" y="2292350"/>
            <a:ext cx="419100" cy="368300"/>
          </a:xfrm>
          <a:prstGeom prst="rect">
            <a:avLst/>
          </a:prstGeom>
          <a:solidFill>
            <a:schemeClr val="accent3">
              <a:lumMod val="20000"/>
              <a:lumOff val="80000"/>
            </a:schemeClr>
          </a:solidFill>
          <a:ln>
            <a:solidFill>
              <a:schemeClr val="accent3">
                <a:lumMod val="75000"/>
              </a:schemeClr>
            </a:solidFill>
          </a:ln>
        </p:spPr>
        <p:txBody>
          <a:bodyPr wrap="none">
            <a:spAutoFit/>
          </a:bodyPr>
          <a:lstStyle/>
          <a:p>
            <a:pPr fontAlgn="auto">
              <a:spcBef>
                <a:spcPts val="0"/>
              </a:spcBef>
              <a:spcAft>
                <a:spcPts val="0"/>
              </a:spcAft>
              <a:defRPr/>
            </a:pPr>
            <a:r>
              <a:rPr lang="en-GB" dirty="0">
                <a:latin typeface="+mn-lt"/>
              </a:rPr>
              <a:t>25</a:t>
            </a:r>
          </a:p>
        </p:txBody>
      </p:sp>
      <p:sp>
        <p:nvSpPr>
          <p:cNvPr id="45" name="Text Box 18"/>
          <p:cNvSpPr txBox="1">
            <a:spLocks noChangeArrowheads="1"/>
          </p:cNvSpPr>
          <p:nvPr/>
        </p:nvSpPr>
        <p:spPr bwMode="auto">
          <a:xfrm>
            <a:off x="5316538" y="5218113"/>
            <a:ext cx="3240087" cy="461962"/>
          </a:xfrm>
          <a:prstGeom prst="rect">
            <a:avLst/>
          </a:prstGeom>
          <a:solidFill>
            <a:schemeClr val="accent3">
              <a:lumMod val="20000"/>
              <a:lumOff val="80000"/>
            </a:schemeClr>
          </a:solidFill>
          <a:ln w="9525">
            <a:solidFill>
              <a:schemeClr val="accent3">
                <a:lumMod val="75000"/>
              </a:schemeClr>
            </a:solidFill>
            <a:miter lim="800000"/>
            <a:headEnd/>
            <a:tailEnd/>
          </a:ln>
        </p:spPr>
        <p:txBody>
          <a:bodyPr>
            <a:spAutoFit/>
          </a:bodyPr>
          <a:lstStyle/>
          <a:p>
            <a:pPr fontAlgn="auto">
              <a:spcBef>
                <a:spcPct val="50000"/>
              </a:spcBef>
              <a:spcAft>
                <a:spcPts val="0"/>
              </a:spcAft>
              <a:defRPr/>
            </a:pPr>
            <a:r>
              <a:rPr lang="en-GB" sz="2400" b="1" dirty="0">
                <a:latin typeface="Garamond" pitchFamily="18" charset="0"/>
              </a:rPr>
              <a:t>Specificity = 75/100</a:t>
            </a:r>
          </a:p>
        </p:txBody>
      </p:sp>
      <p:sp>
        <p:nvSpPr>
          <p:cNvPr id="46" name="Rectangle 45"/>
          <p:cNvSpPr>
            <a:spLocks noChangeArrowheads="1"/>
          </p:cNvSpPr>
          <p:nvPr/>
        </p:nvSpPr>
        <p:spPr bwMode="auto">
          <a:xfrm>
            <a:off x="5648325" y="3289300"/>
            <a:ext cx="26463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GB" b="1">
                <a:latin typeface="Garamond" pitchFamily="18" charset="0"/>
              </a:rPr>
              <a:t>So, a test with 75% specificity will be NEGATIVE in 75 out of 100 people </a:t>
            </a:r>
            <a:r>
              <a:rPr lang="en-GB" b="1" u="sng">
                <a:solidFill>
                  <a:srgbClr val="C00000"/>
                </a:solidFill>
                <a:latin typeface="Garamond" pitchFamily="18" charset="0"/>
              </a:rPr>
              <a:t>WITHOUT </a:t>
            </a:r>
            <a:r>
              <a:rPr lang="en-GB" b="1">
                <a:latin typeface="Garamond" pitchFamily="18" charset="0"/>
              </a:rPr>
              <a:t>the disease</a:t>
            </a:r>
          </a:p>
        </p:txBody>
      </p:sp>
      <p:sp>
        <p:nvSpPr>
          <p:cNvPr id="27" name="Rectangle 2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758095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5" grpId="0" animBg="1"/>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The Speed bump Example</a:t>
            </a:r>
          </a:p>
        </p:txBody>
      </p:sp>
      <p:sp>
        <p:nvSpPr>
          <p:cNvPr id="18438" name="Rectangle 6"/>
          <p:cNvSpPr>
            <a:spLocks noChangeArrowheads="1"/>
          </p:cNvSpPr>
          <p:nvPr/>
        </p:nvSpPr>
        <p:spPr bwMode="auto">
          <a:xfrm>
            <a:off x="2671763" y="2257425"/>
            <a:ext cx="2771775" cy="2595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GB"/>
          </a:p>
        </p:txBody>
      </p:sp>
      <p:sp>
        <p:nvSpPr>
          <p:cNvPr id="18439" name="Line 7"/>
          <p:cNvSpPr>
            <a:spLocks noChangeShapeType="1"/>
          </p:cNvSpPr>
          <p:nvPr/>
        </p:nvSpPr>
        <p:spPr bwMode="auto">
          <a:xfrm>
            <a:off x="2671763" y="3522663"/>
            <a:ext cx="27733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8440" name="Line 8"/>
          <p:cNvSpPr>
            <a:spLocks noChangeShapeType="1"/>
          </p:cNvSpPr>
          <p:nvPr/>
        </p:nvSpPr>
        <p:spPr bwMode="auto">
          <a:xfrm>
            <a:off x="4059238" y="2257425"/>
            <a:ext cx="0" cy="2595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8441" name="Text Box 9"/>
          <p:cNvSpPr txBox="1">
            <a:spLocks noChangeArrowheads="1"/>
          </p:cNvSpPr>
          <p:nvPr/>
        </p:nvSpPr>
        <p:spPr bwMode="auto">
          <a:xfrm>
            <a:off x="2411413" y="1152525"/>
            <a:ext cx="3240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400">
                <a:latin typeface="Tahoma" pitchFamily="34" charset="0"/>
              </a:rPr>
              <a:t>Disease: Appendicitis</a:t>
            </a:r>
          </a:p>
        </p:txBody>
      </p:sp>
      <p:sp>
        <p:nvSpPr>
          <p:cNvPr id="18442" name="Text Box 10"/>
          <p:cNvSpPr txBox="1">
            <a:spLocks noChangeArrowheads="1"/>
          </p:cNvSpPr>
          <p:nvPr/>
        </p:nvSpPr>
        <p:spPr bwMode="auto">
          <a:xfrm>
            <a:off x="250825" y="3454400"/>
            <a:ext cx="2520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400">
                <a:latin typeface="Tahoma" pitchFamily="34" charset="0"/>
              </a:rPr>
              <a:t>Test: Pain over speed bump</a:t>
            </a:r>
          </a:p>
        </p:txBody>
      </p:sp>
      <p:sp>
        <p:nvSpPr>
          <p:cNvPr id="18443" name="Rectangle 11"/>
          <p:cNvSpPr>
            <a:spLocks noChangeArrowheads="1"/>
          </p:cNvSpPr>
          <p:nvPr/>
        </p:nvSpPr>
        <p:spPr bwMode="auto">
          <a:xfrm>
            <a:off x="3114675"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8444" name="Rectangle 12"/>
          <p:cNvSpPr>
            <a:spLocks noChangeArrowheads="1"/>
          </p:cNvSpPr>
          <p:nvPr/>
        </p:nvSpPr>
        <p:spPr bwMode="auto">
          <a:xfrm>
            <a:off x="4564063"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8445" name="Rectangle 13"/>
          <p:cNvSpPr>
            <a:spLocks noChangeArrowheads="1"/>
          </p:cNvSpPr>
          <p:nvPr/>
        </p:nvSpPr>
        <p:spPr bwMode="auto">
          <a:xfrm>
            <a:off x="2105025" y="2722563"/>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8446" name="Rectangle 14"/>
          <p:cNvSpPr>
            <a:spLocks noChangeArrowheads="1"/>
          </p:cNvSpPr>
          <p:nvPr/>
        </p:nvSpPr>
        <p:spPr bwMode="auto">
          <a:xfrm>
            <a:off x="2105025" y="418782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7" name="TextBox 16"/>
          <p:cNvSpPr txBox="1">
            <a:spLocks noChangeArrowheads="1"/>
          </p:cNvSpPr>
          <p:nvPr/>
        </p:nvSpPr>
        <p:spPr bwMode="auto">
          <a:xfrm>
            <a:off x="3114675" y="2500313"/>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33</a:t>
            </a:r>
          </a:p>
        </p:txBody>
      </p:sp>
      <p:sp>
        <p:nvSpPr>
          <p:cNvPr id="18" name="TextBox 17"/>
          <p:cNvSpPr txBox="1">
            <a:spLocks noChangeArrowheads="1"/>
          </p:cNvSpPr>
          <p:nvPr/>
        </p:nvSpPr>
        <p:spPr bwMode="auto">
          <a:xfrm>
            <a:off x="4471988" y="2551113"/>
            <a:ext cx="495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21</a:t>
            </a:r>
          </a:p>
        </p:txBody>
      </p:sp>
      <p:sp>
        <p:nvSpPr>
          <p:cNvPr id="19" name="TextBox 18"/>
          <p:cNvSpPr txBox="1">
            <a:spLocks noChangeArrowheads="1"/>
          </p:cNvSpPr>
          <p:nvPr/>
        </p:nvSpPr>
        <p:spPr bwMode="auto">
          <a:xfrm>
            <a:off x="3062288" y="3802063"/>
            <a:ext cx="327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1</a:t>
            </a:r>
          </a:p>
        </p:txBody>
      </p:sp>
      <p:sp>
        <p:nvSpPr>
          <p:cNvPr id="20" name="TextBox 19"/>
          <p:cNvSpPr txBox="1">
            <a:spLocks noChangeArrowheads="1"/>
          </p:cNvSpPr>
          <p:nvPr/>
        </p:nvSpPr>
        <p:spPr bwMode="auto">
          <a:xfrm>
            <a:off x="4462463" y="3819525"/>
            <a:ext cx="352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9</a:t>
            </a:r>
          </a:p>
        </p:txBody>
      </p:sp>
      <p:sp>
        <p:nvSpPr>
          <p:cNvPr id="21" name="TextBox 20"/>
          <p:cNvSpPr txBox="1">
            <a:spLocks noChangeArrowheads="1"/>
          </p:cNvSpPr>
          <p:nvPr/>
        </p:nvSpPr>
        <p:spPr bwMode="auto">
          <a:xfrm>
            <a:off x="5437188" y="2571750"/>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54</a:t>
            </a:r>
          </a:p>
        </p:txBody>
      </p:sp>
      <p:sp>
        <p:nvSpPr>
          <p:cNvPr id="22" name="TextBox 21"/>
          <p:cNvSpPr txBox="1">
            <a:spLocks noChangeArrowheads="1"/>
          </p:cNvSpPr>
          <p:nvPr/>
        </p:nvSpPr>
        <p:spPr bwMode="auto">
          <a:xfrm>
            <a:off x="5370513" y="3821113"/>
            <a:ext cx="495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10</a:t>
            </a:r>
          </a:p>
        </p:txBody>
      </p:sp>
      <p:sp>
        <p:nvSpPr>
          <p:cNvPr id="23" name="TextBox 22"/>
          <p:cNvSpPr txBox="1"/>
          <p:nvPr/>
        </p:nvSpPr>
        <p:spPr>
          <a:xfrm>
            <a:off x="5432425" y="4824413"/>
            <a:ext cx="520700" cy="523875"/>
          </a:xfrm>
          <a:prstGeom prst="rect">
            <a:avLst/>
          </a:prstGeom>
          <a:noFill/>
        </p:spPr>
        <p:txBody>
          <a:bodyPr wrap="none">
            <a:spAutoFit/>
          </a:bodyPr>
          <a:lstStyle/>
          <a:p>
            <a:pPr fontAlgn="auto">
              <a:spcBef>
                <a:spcPts val="0"/>
              </a:spcBef>
              <a:spcAft>
                <a:spcPts val="0"/>
              </a:spcAft>
              <a:defRPr/>
            </a:pPr>
            <a:r>
              <a:rPr lang="en-GB" sz="2800" b="1" dirty="0">
                <a:solidFill>
                  <a:schemeClr val="accent6">
                    <a:lumMod val="75000"/>
                  </a:schemeClr>
                </a:solidFill>
                <a:latin typeface="Garamond" pitchFamily="18" charset="0"/>
              </a:rPr>
              <a:t>64</a:t>
            </a:r>
          </a:p>
        </p:txBody>
      </p:sp>
      <p:sp>
        <p:nvSpPr>
          <p:cNvPr id="24" name="TextBox 23"/>
          <p:cNvSpPr txBox="1">
            <a:spLocks noChangeArrowheads="1"/>
          </p:cNvSpPr>
          <p:nvPr/>
        </p:nvSpPr>
        <p:spPr bwMode="auto">
          <a:xfrm>
            <a:off x="4344988" y="4857750"/>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30</a:t>
            </a:r>
          </a:p>
        </p:txBody>
      </p:sp>
      <p:sp>
        <p:nvSpPr>
          <p:cNvPr id="25" name="TextBox 24"/>
          <p:cNvSpPr txBox="1">
            <a:spLocks noChangeArrowheads="1"/>
          </p:cNvSpPr>
          <p:nvPr/>
        </p:nvSpPr>
        <p:spPr bwMode="auto">
          <a:xfrm>
            <a:off x="3127375" y="4849813"/>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34</a:t>
            </a:r>
          </a:p>
        </p:txBody>
      </p:sp>
      <p:sp>
        <p:nvSpPr>
          <p:cNvPr id="26" name="Line 15"/>
          <p:cNvSpPr>
            <a:spLocks noChangeShapeType="1"/>
          </p:cNvSpPr>
          <p:nvPr/>
        </p:nvSpPr>
        <p:spPr bwMode="auto">
          <a:xfrm>
            <a:off x="2927350" y="2708275"/>
            <a:ext cx="0" cy="2881313"/>
          </a:xfrm>
          <a:prstGeom prst="line">
            <a:avLst/>
          </a:prstGeom>
          <a:noFill/>
          <a:ln w="76200">
            <a:solidFill>
              <a:schemeClr val="tx2">
                <a:lumMod val="60000"/>
                <a:lumOff val="40000"/>
              </a:schemeClr>
            </a:solidFill>
            <a:round/>
            <a:headEnd/>
            <a:tailEnd type="triangle" w="med" len="med"/>
          </a:ln>
        </p:spPr>
        <p:txBody>
          <a:bodyPr>
            <a:spAutoFit/>
          </a:bodyPr>
          <a:lstStyle/>
          <a:p>
            <a:pPr fontAlgn="auto">
              <a:spcBef>
                <a:spcPts val="0"/>
              </a:spcBef>
              <a:spcAft>
                <a:spcPts val="0"/>
              </a:spcAft>
              <a:defRPr/>
            </a:pPr>
            <a:endParaRPr lang="en-GB">
              <a:latin typeface="+mn-lt"/>
            </a:endParaRPr>
          </a:p>
        </p:txBody>
      </p:sp>
      <p:sp>
        <p:nvSpPr>
          <p:cNvPr id="27" name="Text Box 16"/>
          <p:cNvSpPr txBox="1">
            <a:spLocks noChangeArrowheads="1"/>
          </p:cNvSpPr>
          <p:nvPr/>
        </p:nvSpPr>
        <p:spPr bwMode="auto">
          <a:xfrm>
            <a:off x="250825" y="5589588"/>
            <a:ext cx="3732213" cy="400050"/>
          </a:xfrm>
          <a:prstGeom prst="rect">
            <a:avLst/>
          </a:prstGeom>
          <a:solidFill>
            <a:schemeClr val="accent2">
              <a:lumMod val="20000"/>
              <a:lumOff val="80000"/>
            </a:schemeClr>
          </a:solidFill>
          <a:ln w="9525">
            <a:solidFill>
              <a:srgbClr val="C00000"/>
            </a:solidFill>
            <a:miter lim="800000"/>
            <a:headEnd/>
            <a:tailEnd/>
          </a:ln>
        </p:spPr>
        <p:txBody>
          <a:bodyPr>
            <a:spAutoFit/>
          </a:bodyPr>
          <a:lstStyle/>
          <a:p>
            <a:pPr fontAlgn="auto">
              <a:spcBef>
                <a:spcPct val="50000"/>
              </a:spcBef>
              <a:spcAft>
                <a:spcPts val="0"/>
              </a:spcAft>
              <a:defRPr/>
            </a:pPr>
            <a:r>
              <a:rPr lang="en-GB" sz="2000" b="1" dirty="0">
                <a:latin typeface="Garamond" pitchFamily="18" charset="0"/>
              </a:rPr>
              <a:t>Sensitivity = 33/34 = 0.97 (97%) </a:t>
            </a:r>
          </a:p>
        </p:txBody>
      </p:sp>
      <p:sp>
        <p:nvSpPr>
          <p:cNvPr id="29" name="Line 17"/>
          <p:cNvSpPr>
            <a:spLocks noChangeShapeType="1"/>
          </p:cNvSpPr>
          <p:nvPr/>
        </p:nvSpPr>
        <p:spPr bwMode="auto">
          <a:xfrm flipH="1" flipV="1">
            <a:off x="5216525" y="2736850"/>
            <a:ext cx="0" cy="2808288"/>
          </a:xfrm>
          <a:prstGeom prst="line">
            <a:avLst/>
          </a:prstGeom>
          <a:noFill/>
          <a:ln w="762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0" name="Text Box 18"/>
          <p:cNvSpPr txBox="1">
            <a:spLocks noChangeArrowheads="1"/>
          </p:cNvSpPr>
          <p:nvPr/>
        </p:nvSpPr>
        <p:spPr bwMode="auto">
          <a:xfrm>
            <a:off x="4344988" y="5589588"/>
            <a:ext cx="3813175" cy="400050"/>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2000" b="1" dirty="0">
                <a:latin typeface="Garamond" pitchFamily="18" charset="0"/>
              </a:rPr>
              <a:t>Specificity = 9/30 = 0.30 (30%)</a:t>
            </a:r>
          </a:p>
        </p:txBody>
      </p:sp>
      <p:sp>
        <p:nvSpPr>
          <p:cNvPr id="31" name="Rectangle 20"/>
          <p:cNvSpPr>
            <a:spLocks noChangeArrowheads="1"/>
          </p:cNvSpPr>
          <p:nvPr/>
        </p:nvSpPr>
        <p:spPr bwMode="auto">
          <a:xfrm>
            <a:off x="6324600" y="3932238"/>
            <a:ext cx="2522538" cy="1477962"/>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GB" i="1"/>
              <a:t>There were 30 people who did not have appendicitis… the speed bump test was negative in 9 of them</a:t>
            </a:r>
          </a:p>
        </p:txBody>
      </p:sp>
      <p:sp>
        <p:nvSpPr>
          <p:cNvPr id="32" name="Rectangle 20"/>
          <p:cNvSpPr>
            <a:spLocks noChangeArrowheads="1"/>
          </p:cNvSpPr>
          <p:nvPr/>
        </p:nvSpPr>
        <p:spPr bwMode="auto">
          <a:xfrm>
            <a:off x="6337300" y="2041525"/>
            <a:ext cx="2522538" cy="1477963"/>
          </a:xfrm>
          <a:prstGeom prst="rect">
            <a:avLst/>
          </a:prstGeom>
          <a:noFill/>
          <a:ln w="28575">
            <a:solidFill>
              <a:schemeClr val="tx2">
                <a:lumMod val="40000"/>
                <a:lumOff val="60000"/>
              </a:schemeClr>
            </a:solidFill>
            <a:miter lim="800000"/>
            <a:headEnd/>
            <a:tailEnd/>
          </a:ln>
        </p:spPr>
        <p:txBody>
          <a:bodyPr>
            <a:spAutoFit/>
          </a:bodyPr>
          <a:lstStyle/>
          <a:p>
            <a:pPr fontAlgn="auto">
              <a:spcBef>
                <a:spcPct val="50000"/>
              </a:spcBef>
              <a:spcAft>
                <a:spcPts val="0"/>
              </a:spcAft>
              <a:defRPr/>
            </a:pPr>
            <a:r>
              <a:rPr lang="en-GB" i="1" dirty="0">
                <a:latin typeface="+mn-lt"/>
              </a:rPr>
              <a:t>There were 34 people who had appendicitis…the speed bump test was positive in 33 of them</a:t>
            </a:r>
          </a:p>
        </p:txBody>
      </p:sp>
      <p:sp>
        <p:nvSpPr>
          <p:cNvPr id="33" name="Rectangle 32"/>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08541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4" grpId="0"/>
      <p:bldP spid="25" grpId="0"/>
      <p:bldP spid="27" grpId="0" animBg="1"/>
      <p:bldP spid="29" grpId="0" animBg="1"/>
      <p:bldP spid="30" grpId="0" animBg="1"/>
      <p:bldP spid="31" grpId="0" animBg="1"/>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250825" y="1268413"/>
            <a:ext cx="85105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80000"/>
              </a:lnSpc>
              <a:spcBef>
                <a:spcPct val="20000"/>
              </a:spcBef>
              <a:buFont typeface="Arial" pitchFamily="34" charset="0"/>
              <a:buChar char="•"/>
            </a:pPr>
            <a:r>
              <a:rPr lang="en-GB" sz="2400" b="1" dirty="0">
                <a:latin typeface="Garamond" pitchFamily="18" charset="0"/>
              </a:rPr>
              <a:t>Sensitivity</a:t>
            </a:r>
            <a:r>
              <a:rPr lang="en-GB" sz="2400" dirty="0">
                <a:latin typeface="Garamond" pitchFamily="18" charset="0"/>
              </a:rPr>
              <a:t> is useful to me</a:t>
            </a:r>
          </a:p>
          <a:p>
            <a:pPr lvl="1" eaLnBrk="1" hangingPunct="1">
              <a:lnSpc>
                <a:spcPct val="80000"/>
              </a:lnSpc>
              <a:spcBef>
                <a:spcPct val="20000"/>
              </a:spcBef>
              <a:buFont typeface="Arial" pitchFamily="34" charset="0"/>
              <a:buChar char="–"/>
            </a:pPr>
            <a:r>
              <a:rPr lang="en-GB" sz="2000" dirty="0">
                <a:latin typeface="Garamond" pitchFamily="18" charset="0"/>
              </a:rPr>
              <a:t>‘The new speed bump test was positive in 33 out of 34 people with appendicitis (sensitivity = 97%)’</a:t>
            </a:r>
          </a:p>
          <a:p>
            <a:pPr eaLnBrk="1" hangingPunct="1">
              <a:lnSpc>
                <a:spcPct val="80000"/>
              </a:lnSpc>
              <a:spcBef>
                <a:spcPct val="20000"/>
              </a:spcBef>
              <a:buFont typeface="Arial" pitchFamily="34" charset="0"/>
              <a:buChar char="•"/>
            </a:pPr>
            <a:endParaRPr lang="en-GB" sz="2400" dirty="0">
              <a:latin typeface="Garamond" pitchFamily="18" charset="0"/>
            </a:endParaRPr>
          </a:p>
          <a:p>
            <a:pPr eaLnBrk="1" hangingPunct="1">
              <a:lnSpc>
                <a:spcPct val="80000"/>
              </a:lnSpc>
              <a:spcBef>
                <a:spcPct val="20000"/>
              </a:spcBef>
              <a:buFont typeface="Arial" pitchFamily="34" charset="0"/>
              <a:buChar char="•"/>
            </a:pPr>
            <a:r>
              <a:rPr lang="en-GB" sz="2400" dirty="0">
                <a:latin typeface="Garamond" pitchFamily="18" charset="0"/>
              </a:rPr>
              <a:t>Specificity seems a bit confusing!</a:t>
            </a:r>
          </a:p>
          <a:p>
            <a:pPr lvl="1" eaLnBrk="1" hangingPunct="1">
              <a:lnSpc>
                <a:spcPct val="80000"/>
              </a:lnSpc>
              <a:spcBef>
                <a:spcPct val="20000"/>
              </a:spcBef>
              <a:buFont typeface="Arial" pitchFamily="34" charset="0"/>
              <a:buChar char="–"/>
            </a:pPr>
            <a:r>
              <a:rPr lang="en-GB" sz="2000" dirty="0">
                <a:latin typeface="Garamond" pitchFamily="18" charset="0"/>
              </a:rPr>
              <a:t>‘The new speed bump test was negative in 9 of the 30 people who did not have appendicitis (specificity = 30%)’</a:t>
            </a:r>
          </a:p>
          <a:p>
            <a:pPr lvl="1" eaLnBrk="1" hangingPunct="1">
              <a:lnSpc>
                <a:spcPct val="80000"/>
              </a:lnSpc>
              <a:spcBef>
                <a:spcPct val="20000"/>
              </a:spcBef>
              <a:buFont typeface="Wingdings" pitchFamily="2" charset="2"/>
              <a:buNone/>
            </a:pPr>
            <a:endParaRPr lang="en-GB" sz="2000" dirty="0">
              <a:latin typeface="Garamond" pitchFamily="18" charset="0"/>
            </a:endParaRPr>
          </a:p>
          <a:p>
            <a:pPr eaLnBrk="1" hangingPunct="1">
              <a:lnSpc>
                <a:spcPct val="80000"/>
              </a:lnSpc>
              <a:spcBef>
                <a:spcPct val="20000"/>
              </a:spcBef>
              <a:buFont typeface="Arial" pitchFamily="34" charset="0"/>
              <a:buChar char="•"/>
            </a:pPr>
            <a:r>
              <a:rPr lang="en-GB" sz="2400" dirty="0">
                <a:latin typeface="Garamond" pitchFamily="18" charset="0"/>
              </a:rPr>
              <a:t>So…the </a:t>
            </a:r>
            <a:r>
              <a:rPr lang="en-GB" sz="2400" b="1" dirty="0">
                <a:latin typeface="Garamond" pitchFamily="18" charset="0"/>
              </a:rPr>
              <a:t>false positive rate </a:t>
            </a:r>
            <a:r>
              <a:rPr lang="en-GB" sz="2400" dirty="0">
                <a:latin typeface="Garamond" pitchFamily="18" charset="0"/>
              </a:rPr>
              <a:t>is sometimes easier</a:t>
            </a:r>
          </a:p>
          <a:p>
            <a:pPr lvl="1" eaLnBrk="1" hangingPunct="1">
              <a:lnSpc>
                <a:spcPct val="80000"/>
              </a:lnSpc>
              <a:spcBef>
                <a:spcPct val="20000"/>
              </a:spcBef>
              <a:buFont typeface="Arial" pitchFamily="34" charset="0"/>
              <a:buChar char="–"/>
            </a:pPr>
            <a:endParaRPr lang="en-GB" sz="2000" dirty="0">
              <a:latin typeface="Garamond" pitchFamily="18" charset="0"/>
            </a:endParaRPr>
          </a:p>
          <a:p>
            <a:pPr lvl="1" eaLnBrk="1" hangingPunct="1">
              <a:lnSpc>
                <a:spcPct val="80000"/>
              </a:lnSpc>
              <a:spcBef>
                <a:spcPct val="20000"/>
              </a:spcBef>
              <a:buFont typeface="Arial" pitchFamily="34" charset="0"/>
              <a:buChar char="–"/>
            </a:pPr>
            <a:endParaRPr lang="en-GB" sz="2000" dirty="0">
              <a:latin typeface="Garamond" pitchFamily="18" charset="0"/>
            </a:endParaRPr>
          </a:p>
          <a:p>
            <a:pPr lvl="1" eaLnBrk="1" hangingPunct="1">
              <a:lnSpc>
                <a:spcPct val="80000"/>
              </a:lnSpc>
              <a:spcBef>
                <a:spcPct val="20000"/>
              </a:spcBef>
              <a:buFont typeface="Arial" pitchFamily="34" charset="0"/>
              <a:buChar char="–"/>
            </a:pPr>
            <a:r>
              <a:rPr lang="en-GB" sz="2000" dirty="0">
                <a:latin typeface="Garamond" pitchFamily="18" charset="0"/>
              </a:rPr>
              <a:t>‘There were 30 people who did not have appendicitis… the speed bump test was falsely positive in 21 of them’</a:t>
            </a:r>
          </a:p>
          <a:p>
            <a:pPr lvl="1" eaLnBrk="1" hangingPunct="1">
              <a:lnSpc>
                <a:spcPct val="80000"/>
              </a:lnSpc>
              <a:spcBef>
                <a:spcPct val="20000"/>
              </a:spcBef>
              <a:buFont typeface="Arial" pitchFamily="34" charset="0"/>
              <a:buChar char="–"/>
            </a:pPr>
            <a:r>
              <a:rPr lang="en-GB" sz="2000" dirty="0">
                <a:latin typeface="Garamond" pitchFamily="18" charset="0"/>
              </a:rPr>
              <a:t>So a specificity of 30% means that the new </a:t>
            </a:r>
            <a:r>
              <a:rPr lang="en-GB" sz="2000" dirty="0" smtClean="0">
                <a:latin typeface="Garamond" pitchFamily="18" charset="0"/>
              </a:rPr>
              <a:t>speedbump </a:t>
            </a:r>
            <a:r>
              <a:rPr lang="en-GB" sz="2000" dirty="0">
                <a:latin typeface="Garamond" pitchFamily="18" charset="0"/>
              </a:rPr>
              <a:t>test is wrong (or falsely positive) in 70% of people</a:t>
            </a:r>
          </a:p>
          <a:p>
            <a:pPr lvl="1" eaLnBrk="1" hangingPunct="1">
              <a:lnSpc>
                <a:spcPct val="80000"/>
              </a:lnSpc>
              <a:spcBef>
                <a:spcPct val="20000"/>
              </a:spcBef>
              <a:buFont typeface="Wingdings" pitchFamily="2" charset="2"/>
              <a:buNone/>
            </a:pPr>
            <a:endParaRPr lang="en-GB" sz="2000" b="1" u="sng" dirty="0">
              <a:latin typeface="Garamond" pitchFamily="18" charset="0"/>
            </a:endParaRPr>
          </a:p>
          <a:p>
            <a:pPr eaLnBrk="1" hangingPunct="1">
              <a:lnSpc>
                <a:spcPct val="80000"/>
              </a:lnSpc>
              <a:spcBef>
                <a:spcPct val="20000"/>
              </a:spcBef>
              <a:buFont typeface="Arial" pitchFamily="34" charset="0"/>
              <a:buChar char="•"/>
            </a:pPr>
            <a:endParaRPr lang="en-GB" sz="2400" dirty="0">
              <a:latin typeface="Garamond" pitchFamily="18" charset="0"/>
            </a:endParaRPr>
          </a:p>
        </p:txBody>
      </p:sp>
      <p:sp>
        <p:nvSpPr>
          <p:cNvPr id="11" name="Text Box 16"/>
          <p:cNvSpPr txBox="1">
            <a:spLocks noChangeArrowheads="1"/>
          </p:cNvSpPr>
          <p:nvPr/>
        </p:nvSpPr>
        <p:spPr bwMode="auto">
          <a:xfrm>
            <a:off x="971550" y="4149725"/>
            <a:ext cx="4679950" cy="460375"/>
          </a:xfrm>
          <a:prstGeom prst="rect">
            <a:avLst/>
          </a:prstGeom>
          <a:solidFill>
            <a:schemeClr val="accent2">
              <a:lumMod val="20000"/>
              <a:lumOff val="80000"/>
            </a:schemeClr>
          </a:solidFill>
          <a:ln w="9525">
            <a:solidFill>
              <a:srgbClr val="C00000"/>
            </a:solidFill>
            <a:miter lim="800000"/>
            <a:headEnd/>
            <a:tailEnd/>
          </a:ln>
        </p:spPr>
        <p:txBody>
          <a:bodyPr>
            <a:spAutoFit/>
          </a:bodyPr>
          <a:lstStyle/>
          <a:p>
            <a:pPr fontAlgn="auto">
              <a:spcBef>
                <a:spcPct val="50000"/>
              </a:spcBef>
              <a:spcAft>
                <a:spcPts val="0"/>
              </a:spcAft>
              <a:defRPr/>
            </a:pPr>
            <a:r>
              <a:rPr lang="en-GB" sz="2400" b="1" dirty="0">
                <a:latin typeface="Garamond" pitchFamily="18" charset="0"/>
              </a:rPr>
              <a:t>False positive rate = 1 - specificity</a:t>
            </a:r>
          </a:p>
        </p:txBody>
      </p:sp>
      <p:sp>
        <p:nvSpPr>
          <p:cNvPr id="12"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Tip</a:t>
            </a: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503366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825" y="188913"/>
            <a:ext cx="8642350" cy="6480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Ruling In and Ruling Out</a:t>
            </a:r>
          </a:p>
        </p:txBody>
      </p:sp>
      <p:sp>
        <p:nvSpPr>
          <p:cNvPr id="7" name="Rectangle 3"/>
          <p:cNvSpPr txBox="1">
            <a:spLocks noChangeArrowheads="1"/>
          </p:cNvSpPr>
          <p:nvPr/>
        </p:nvSpPr>
        <p:spPr bwMode="auto">
          <a:xfrm>
            <a:off x="393700" y="1374775"/>
            <a:ext cx="2303463" cy="349250"/>
          </a:xfrm>
          <a:prstGeom prst="rect">
            <a:avLst/>
          </a:prstGeom>
          <a:solidFill>
            <a:schemeClr val="accent1">
              <a:lumMod val="20000"/>
              <a:lumOff val="80000"/>
            </a:schemeClr>
          </a:solidFill>
          <a:ln>
            <a:solidFill>
              <a:schemeClr val="accent1">
                <a:lumMod val="40000"/>
                <a:lumOff val="60000"/>
              </a:schemeClr>
            </a:solidFill>
          </a:ln>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indent="0" eaLnBrk="1" hangingPunct="1">
              <a:lnSpc>
                <a:spcPct val="80000"/>
              </a:lnSpc>
              <a:spcBef>
                <a:spcPct val="20000"/>
              </a:spcBef>
              <a:defRPr/>
            </a:pPr>
            <a:r>
              <a:rPr lang="en-GB" sz="2400" b="1" dirty="0" smtClean="0">
                <a:latin typeface="Garamond" pitchFamily="18" charset="0"/>
              </a:rPr>
              <a:t>High Sensitivity</a:t>
            </a:r>
            <a:endParaRPr lang="en-GB" sz="2400" dirty="0" smtClean="0">
              <a:latin typeface="Garamond" pitchFamily="18" charset="0"/>
            </a:endParaRPr>
          </a:p>
        </p:txBody>
      </p:sp>
      <p:sp>
        <p:nvSpPr>
          <p:cNvPr id="2" name="Rectangle 1"/>
          <p:cNvSpPr/>
          <p:nvPr/>
        </p:nvSpPr>
        <p:spPr>
          <a:xfrm>
            <a:off x="393700" y="2708275"/>
            <a:ext cx="2303463" cy="401638"/>
          </a:xfrm>
          <a:prstGeom prst="rect">
            <a:avLst/>
          </a:prstGeom>
          <a:solidFill>
            <a:schemeClr val="accent3">
              <a:lumMod val="20000"/>
              <a:lumOff val="80000"/>
            </a:schemeClr>
          </a:solidFill>
          <a:ln>
            <a:solidFill>
              <a:schemeClr val="accent3">
                <a:lumMod val="40000"/>
                <a:lumOff val="60000"/>
              </a:schemeClr>
            </a:solidFill>
          </a:ln>
        </p:spPr>
        <p:txBody>
          <a:bodyPr wrap="none">
            <a:spAutoFit/>
          </a:bodyPr>
          <a:lstStyle/>
          <a:p>
            <a:pPr>
              <a:lnSpc>
                <a:spcPct val="80000"/>
              </a:lnSpc>
              <a:spcBef>
                <a:spcPct val="20000"/>
              </a:spcBef>
              <a:defRPr/>
            </a:pPr>
            <a:r>
              <a:rPr lang="en-GB" sz="2400" b="1" dirty="0">
                <a:latin typeface="Garamond" pitchFamily="18" charset="0"/>
              </a:rPr>
              <a:t>High Specificity</a:t>
            </a:r>
            <a:endParaRPr lang="en-GB" sz="2000" b="1" u="sng" dirty="0">
              <a:latin typeface="Garamond" pitchFamily="18" charset="0"/>
            </a:endParaRPr>
          </a:p>
        </p:txBody>
      </p:sp>
      <p:sp>
        <p:nvSpPr>
          <p:cNvPr id="9" name="Rectangle 8"/>
          <p:cNvSpPr>
            <a:spLocks noChangeArrowheads="1"/>
          </p:cNvSpPr>
          <p:nvPr/>
        </p:nvSpPr>
        <p:spPr bwMode="auto">
          <a:xfrm>
            <a:off x="3405188" y="1374775"/>
            <a:ext cx="44148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80000"/>
              </a:lnSpc>
              <a:buFontTx/>
              <a:buNone/>
            </a:pPr>
            <a:r>
              <a:rPr lang="en-GB" altLang="en-US" sz="2000">
                <a:latin typeface="Garamond" pitchFamily="18" charset="0"/>
              </a:rPr>
              <a:t>A good test to help in </a:t>
            </a:r>
            <a:r>
              <a:rPr lang="en-GB" altLang="en-US" sz="2000" b="1">
                <a:latin typeface="Garamond" pitchFamily="18" charset="0"/>
              </a:rPr>
              <a:t>Ruling Out </a:t>
            </a:r>
            <a:r>
              <a:rPr lang="en-GB" altLang="en-US" sz="2000">
                <a:latin typeface="Garamond" pitchFamily="18" charset="0"/>
              </a:rPr>
              <a:t>disease</a:t>
            </a:r>
          </a:p>
        </p:txBody>
      </p:sp>
      <p:sp>
        <p:nvSpPr>
          <p:cNvPr id="10" name="Rectangle 9"/>
          <p:cNvSpPr>
            <a:spLocks noChangeArrowheads="1"/>
          </p:cNvSpPr>
          <p:nvPr/>
        </p:nvSpPr>
        <p:spPr bwMode="auto">
          <a:xfrm>
            <a:off x="3405188" y="2746375"/>
            <a:ext cx="42322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80000"/>
              </a:lnSpc>
              <a:buFontTx/>
              <a:buNone/>
            </a:pPr>
            <a:r>
              <a:rPr lang="en-GB" altLang="en-US" sz="2000">
                <a:latin typeface="Garamond" pitchFamily="18" charset="0"/>
              </a:rPr>
              <a:t>A good test to help in </a:t>
            </a:r>
            <a:r>
              <a:rPr lang="en-GB" altLang="en-US" sz="2000" b="1">
                <a:latin typeface="Garamond" pitchFamily="18" charset="0"/>
              </a:rPr>
              <a:t>Ruling In </a:t>
            </a:r>
            <a:r>
              <a:rPr lang="en-GB" altLang="en-US" sz="2000">
                <a:latin typeface="Garamond" pitchFamily="18" charset="0"/>
              </a:rPr>
              <a:t>disease</a:t>
            </a:r>
          </a:p>
        </p:txBody>
      </p:sp>
      <p:sp>
        <p:nvSpPr>
          <p:cNvPr id="11" name="Rectangle 10"/>
          <p:cNvSpPr>
            <a:spLocks noChangeArrowheads="1"/>
          </p:cNvSpPr>
          <p:nvPr/>
        </p:nvSpPr>
        <p:spPr bwMode="auto">
          <a:xfrm>
            <a:off x="822325" y="1831975"/>
            <a:ext cx="6515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80000"/>
              </a:lnSpc>
              <a:buFontTx/>
              <a:buNone/>
            </a:pPr>
            <a:r>
              <a:rPr lang="en-GB" altLang="en-US" sz="2000">
                <a:latin typeface="Garamond" pitchFamily="18" charset="0"/>
              </a:rPr>
              <a:t>High sensitivity means there are very </a:t>
            </a:r>
            <a:r>
              <a:rPr lang="en-GB" altLang="en-US" sz="2000" b="1">
                <a:latin typeface="Garamond" pitchFamily="18" charset="0"/>
              </a:rPr>
              <a:t>few false negatives </a:t>
            </a:r>
            <a:r>
              <a:rPr lang="en-GB" altLang="en-US" sz="2000">
                <a:latin typeface="Garamond" pitchFamily="18" charset="0"/>
              </a:rPr>
              <a:t>– so if the test comes back negative it’s highly unlikely the person has the disease</a:t>
            </a:r>
          </a:p>
        </p:txBody>
      </p:sp>
      <p:sp>
        <p:nvSpPr>
          <p:cNvPr id="12" name="Rectangle 11"/>
          <p:cNvSpPr>
            <a:spLocks noChangeArrowheads="1"/>
          </p:cNvSpPr>
          <p:nvPr/>
        </p:nvSpPr>
        <p:spPr bwMode="auto">
          <a:xfrm>
            <a:off x="950913" y="3148013"/>
            <a:ext cx="7172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80000"/>
              </a:lnSpc>
              <a:buFontTx/>
              <a:buNone/>
            </a:pPr>
            <a:r>
              <a:rPr lang="en-GB" altLang="en-US" sz="2000">
                <a:latin typeface="Garamond" pitchFamily="18" charset="0"/>
              </a:rPr>
              <a:t>High specificity means there are very </a:t>
            </a:r>
            <a:r>
              <a:rPr lang="en-GB" altLang="en-US" sz="2000" b="1">
                <a:latin typeface="Garamond" pitchFamily="18" charset="0"/>
              </a:rPr>
              <a:t>few false positives </a:t>
            </a:r>
            <a:r>
              <a:rPr lang="en-GB" altLang="en-US" sz="2000">
                <a:latin typeface="Garamond" pitchFamily="18" charset="0"/>
              </a:rPr>
              <a:t>– so if the test comes back positive it’s highly likely the person has the disease</a:t>
            </a:r>
          </a:p>
        </p:txBody>
      </p:sp>
      <p:sp>
        <p:nvSpPr>
          <p:cNvPr id="38" name="Line 7"/>
          <p:cNvSpPr>
            <a:spLocks noChangeShapeType="1"/>
          </p:cNvSpPr>
          <p:nvPr/>
        </p:nvSpPr>
        <p:spPr bwMode="auto">
          <a:xfrm>
            <a:off x="5991225" y="5141913"/>
            <a:ext cx="18002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defRPr/>
            </a:pPr>
            <a:endParaRPr lang="en-GB" sz="1050"/>
          </a:p>
        </p:txBody>
      </p:sp>
      <p:sp>
        <p:nvSpPr>
          <p:cNvPr id="39" name="Line 8"/>
          <p:cNvSpPr>
            <a:spLocks noChangeShapeType="1"/>
          </p:cNvSpPr>
          <p:nvPr/>
        </p:nvSpPr>
        <p:spPr bwMode="auto">
          <a:xfrm>
            <a:off x="6854825" y="4381500"/>
            <a:ext cx="1588" cy="15589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defRPr/>
            </a:pPr>
            <a:endParaRPr lang="en-GB" sz="1050"/>
          </a:p>
        </p:txBody>
      </p:sp>
      <p:sp>
        <p:nvSpPr>
          <p:cNvPr id="22542" name="Text Box 9"/>
          <p:cNvSpPr txBox="1">
            <a:spLocks noChangeArrowheads="1"/>
          </p:cNvSpPr>
          <p:nvPr/>
        </p:nvSpPr>
        <p:spPr bwMode="auto">
          <a:xfrm>
            <a:off x="5419725" y="3938588"/>
            <a:ext cx="30241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600">
                <a:latin typeface="Tahoma" pitchFamily="34" charset="0"/>
              </a:rPr>
              <a:t>Disease </a:t>
            </a:r>
          </a:p>
        </p:txBody>
      </p:sp>
      <p:sp>
        <p:nvSpPr>
          <p:cNvPr id="41" name="Text Box 10"/>
          <p:cNvSpPr txBox="1">
            <a:spLocks noChangeArrowheads="1"/>
          </p:cNvSpPr>
          <p:nvPr/>
        </p:nvSpPr>
        <p:spPr bwMode="auto">
          <a:xfrm>
            <a:off x="5180013" y="4852988"/>
            <a:ext cx="1008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defRPr/>
            </a:pPr>
            <a:r>
              <a:rPr lang="en-GB" sz="1600" dirty="0" smtClean="0">
                <a:latin typeface="Tahoma" pitchFamily="34" charset="0"/>
              </a:rPr>
              <a:t>Test</a:t>
            </a:r>
            <a:r>
              <a:rPr lang="en-GB" sz="1050" dirty="0" smtClean="0">
                <a:latin typeface="Tahoma" pitchFamily="34" charset="0"/>
              </a:rPr>
              <a:t> </a:t>
            </a:r>
          </a:p>
        </p:txBody>
      </p:sp>
      <p:sp>
        <p:nvSpPr>
          <p:cNvPr id="22544" name="Rectangle 11"/>
          <p:cNvSpPr>
            <a:spLocks noChangeArrowheads="1"/>
          </p:cNvSpPr>
          <p:nvPr/>
        </p:nvSpPr>
        <p:spPr bwMode="auto">
          <a:xfrm>
            <a:off x="6188075" y="3995738"/>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22545" name="Rectangle 12"/>
          <p:cNvSpPr>
            <a:spLocks noChangeArrowheads="1"/>
          </p:cNvSpPr>
          <p:nvPr/>
        </p:nvSpPr>
        <p:spPr bwMode="auto">
          <a:xfrm>
            <a:off x="7299325" y="3989388"/>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22546" name="Rectangle 13"/>
          <p:cNvSpPr>
            <a:spLocks noChangeArrowheads="1"/>
          </p:cNvSpPr>
          <p:nvPr/>
        </p:nvSpPr>
        <p:spPr bwMode="auto">
          <a:xfrm>
            <a:off x="5549900" y="4511675"/>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22547" name="Rectangle 14"/>
          <p:cNvSpPr>
            <a:spLocks noChangeArrowheads="1"/>
          </p:cNvSpPr>
          <p:nvPr/>
        </p:nvSpPr>
        <p:spPr bwMode="auto">
          <a:xfrm>
            <a:off x="5549900" y="529590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46" name="Line 15"/>
          <p:cNvSpPr>
            <a:spLocks noChangeShapeType="1"/>
          </p:cNvSpPr>
          <p:nvPr/>
        </p:nvSpPr>
        <p:spPr bwMode="auto">
          <a:xfrm>
            <a:off x="6716713" y="4432300"/>
            <a:ext cx="14287" cy="1774825"/>
          </a:xfrm>
          <a:prstGeom prst="line">
            <a:avLst/>
          </a:prstGeom>
          <a:noFill/>
          <a:ln w="76200">
            <a:solidFill>
              <a:schemeClr val="tx2">
                <a:lumMod val="60000"/>
                <a:lumOff val="40000"/>
              </a:schemeClr>
            </a:solidFill>
            <a:round/>
            <a:headEnd/>
            <a:tailEnd type="triangle" w="med" len="med"/>
          </a:ln>
        </p:spPr>
        <p:txBody>
          <a:bodyPr>
            <a:spAutoFit/>
          </a:bodyPr>
          <a:lstStyle/>
          <a:p>
            <a:pPr fontAlgn="auto">
              <a:spcBef>
                <a:spcPts val="0"/>
              </a:spcBef>
              <a:spcAft>
                <a:spcPts val="0"/>
              </a:spcAft>
              <a:defRPr/>
            </a:pPr>
            <a:endParaRPr lang="en-GB" sz="1050">
              <a:latin typeface="+mn-lt"/>
            </a:endParaRPr>
          </a:p>
        </p:txBody>
      </p:sp>
      <p:sp>
        <p:nvSpPr>
          <p:cNvPr id="22549" name="Text Box 18"/>
          <p:cNvSpPr txBox="1">
            <a:spLocks noChangeArrowheads="1"/>
          </p:cNvSpPr>
          <p:nvPr/>
        </p:nvSpPr>
        <p:spPr bwMode="auto">
          <a:xfrm>
            <a:off x="5903913" y="4370388"/>
            <a:ext cx="987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100" b="1">
                <a:latin typeface="Times New Roman" pitchFamily="18" charset="0"/>
              </a:rPr>
              <a:t>a</a:t>
            </a:r>
          </a:p>
          <a:p>
            <a:pPr algn="ctr" eaLnBrk="1" hangingPunct="1">
              <a:spcBef>
                <a:spcPct val="50000"/>
              </a:spcBef>
              <a:buFontTx/>
              <a:buNone/>
            </a:pPr>
            <a:r>
              <a:rPr lang="en-GB" altLang="en-US" sz="1100" b="1">
                <a:latin typeface="Times New Roman" pitchFamily="18" charset="0"/>
              </a:rPr>
              <a:t>True positives</a:t>
            </a:r>
          </a:p>
        </p:txBody>
      </p:sp>
      <p:sp>
        <p:nvSpPr>
          <p:cNvPr id="22550" name="Text Box 19"/>
          <p:cNvSpPr txBox="1">
            <a:spLocks noChangeArrowheads="1"/>
          </p:cNvSpPr>
          <p:nvPr/>
        </p:nvSpPr>
        <p:spPr bwMode="auto">
          <a:xfrm>
            <a:off x="5872163" y="5184775"/>
            <a:ext cx="9826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100" b="1">
                <a:latin typeface="Times New Roman" pitchFamily="18" charset="0"/>
              </a:rPr>
              <a:t>c</a:t>
            </a:r>
          </a:p>
          <a:p>
            <a:pPr algn="ctr" eaLnBrk="1" hangingPunct="1">
              <a:spcBef>
                <a:spcPct val="50000"/>
              </a:spcBef>
              <a:buFontTx/>
              <a:buNone/>
            </a:pPr>
            <a:r>
              <a:rPr lang="en-GB" altLang="en-US" sz="1100" b="1">
                <a:latin typeface="Times New Roman" pitchFamily="18" charset="0"/>
              </a:rPr>
              <a:t>False negatives</a:t>
            </a:r>
          </a:p>
        </p:txBody>
      </p:sp>
      <p:sp>
        <p:nvSpPr>
          <p:cNvPr id="22551" name="Text Box 15"/>
          <p:cNvSpPr txBox="1">
            <a:spLocks noChangeArrowheads="1"/>
          </p:cNvSpPr>
          <p:nvPr/>
        </p:nvSpPr>
        <p:spPr bwMode="auto">
          <a:xfrm>
            <a:off x="6854825" y="4370388"/>
            <a:ext cx="866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200" b="1">
                <a:latin typeface="Times New Roman" pitchFamily="18" charset="0"/>
              </a:rPr>
              <a:t>b</a:t>
            </a:r>
          </a:p>
          <a:p>
            <a:pPr algn="ctr" eaLnBrk="1" hangingPunct="1">
              <a:spcBef>
                <a:spcPct val="50000"/>
              </a:spcBef>
              <a:buFontTx/>
              <a:buNone/>
            </a:pPr>
            <a:r>
              <a:rPr lang="en-GB" altLang="en-US" sz="1200" b="1">
                <a:latin typeface="Times New Roman" pitchFamily="18" charset="0"/>
              </a:rPr>
              <a:t> False positives</a:t>
            </a:r>
          </a:p>
        </p:txBody>
      </p:sp>
      <p:sp>
        <p:nvSpPr>
          <p:cNvPr id="22552" name="Text Box 16"/>
          <p:cNvSpPr txBox="1">
            <a:spLocks noChangeArrowheads="1"/>
          </p:cNvSpPr>
          <p:nvPr/>
        </p:nvSpPr>
        <p:spPr bwMode="auto">
          <a:xfrm>
            <a:off x="6916738" y="5184775"/>
            <a:ext cx="8302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100" b="1">
                <a:latin typeface="Times New Roman" pitchFamily="18" charset="0"/>
              </a:rPr>
              <a:t>d</a:t>
            </a:r>
          </a:p>
          <a:p>
            <a:pPr algn="ctr" eaLnBrk="1" hangingPunct="1">
              <a:spcBef>
                <a:spcPct val="50000"/>
              </a:spcBef>
              <a:buFontTx/>
              <a:buNone/>
            </a:pPr>
            <a:r>
              <a:rPr lang="en-GB" altLang="en-US" sz="1100" b="1">
                <a:latin typeface="Times New Roman" pitchFamily="18" charset="0"/>
              </a:rPr>
              <a:t>True negatives</a:t>
            </a:r>
          </a:p>
        </p:txBody>
      </p:sp>
      <p:sp>
        <p:nvSpPr>
          <p:cNvPr id="22553" name="Line 17"/>
          <p:cNvSpPr>
            <a:spLocks noChangeShapeType="1"/>
          </p:cNvSpPr>
          <p:nvPr/>
        </p:nvSpPr>
        <p:spPr bwMode="auto">
          <a:xfrm flipH="1" flipV="1">
            <a:off x="7700963" y="4432300"/>
            <a:ext cx="0" cy="1725613"/>
          </a:xfrm>
          <a:prstGeom prst="line">
            <a:avLst/>
          </a:prstGeom>
          <a:noFill/>
          <a:ln w="762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56" name="Text Box 18"/>
          <p:cNvSpPr txBox="1">
            <a:spLocks noChangeArrowheads="1"/>
          </p:cNvSpPr>
          <p:nvPr/>
        </p:nvSpPr>
        <p:spPr bwMode="auto">
          <a:xfrm>
            <a:off x="6891338" y="6219825"/>
            <a:ext cx="1909762" cy="306388"/>
          </a:xfrm>
          <a:prstGeom prst="rect">
            <a:avLst/>
          </a:prstGeom>
          <a:solidFill>
            <a:schemeClr val="accent3">
              <a:lumMod val="20000"/>
              <a:lumOff val="80000"/>
            </a:schemeClr>
          </a:solidFill>
          <a:ln w="9525">
            <a:solidFill>
              <a:schemeClr val="accent3">
                <a:lumMod val="75000"/>
              </a:schemeClr>
            </a:solidFill>
            <a:miter lim="800000"/>
            <a:headEnd/>
            <a:tailEnd/>
          </a:ln>
        </p:spPr>
        <p:txBody>
          <a:bodyPr>
            <a:spAutoFit/>
          </a:bodyPr>
          <a:lstStyle/>
          <a:p>
            <a:pPr fontAlgn="auto">
              <a:spcBef>
                <a:spcPct val="50000"/>
              </a:spcBef>
              <a:spcAft>
                <a:spcPts val="0"/>
              </a:spcAft>
              <a:defRPr/>
            </a:pPr>
            <a:r>
              <a:rPr lang="en-GB" sz="1400" b="1" dirty="0">
                <a:latin typeface="Garamond" pitchFamily="18" charset="0"/>
              </a:rPr>
              <a:t>Specificity = d/</a:t>
            </a:r>
            <a:r>
              <a:rPr lang="en-GB" sz="1400" b="1" dirty="0" err="1">
                <a:latin typeface="Garamond" pitchFamily="18" charset="0"/>
              </a:rPr>
              <a:t>b+d</a:t>
            </a:r>
            <a:endParaRPr lang="en-GB" sz="1400" b="1" dirty="0">
              <a:latin typeface="Garamond" pitchFamily="18" charset="0"/>
            </a:endParaRPr>
          </a:p>
        </p:txBody>
      </p:sp>
      <p:sp>
        <p:nvSpPr>
          <p:cNvPr id="8" name="Rectangle 7"/>
          <p:cNvSpPr/>
          <p:nvPr/>
        </p:nvSpPr>
        <p:spPr>
          <a:xfrm>
            <a:off x="5981700" y="4381500"/>
            <a:ext cx="1800225" cy="1539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Text Box 16"/>
          <p:cNvSpPr txBox="1">
            <a:spLocks noChangeArrowheads="1"/>
          </p:cNvSpPr>
          <p:nvPr/>
        </p:nvSpPr>
        <p:spPr bwMode="auto">
          <a:xfrm>
            <a:off x="4926013" y="6219825"/>
            <a:ext cx="1879600" cy="311150"/>
          </a:xfrm>
          <a:prstGeom prst="rect">
            <a:avLst/>
          </a:prstGeom>
          <a:solidFill>
            <a:schemeClr val="accent1">
              <a:lumMod val="20000"/>
              <a:lumOff val="80000"/>
            </a:schemeClr>
          </a:solidFill>
          <a:ln w="9525">
            <a:solidFill>
              <a:schemeClr val="accent1">
                <a:lumMod val="60000"/>
                <a:lumOff val="40000"/>
              </a:schemeClr>
            </a:solidFill>
            <a:miter lim="800000"/>
            <a:headEnd/>
            <a:tailEnd/>
          </a:ln>
        </p:spPr>
        <p:txBody>
          <a:bodyPr>
            <a:spAutoFit/>
          </a:bodyPr>
          <a:lstStyle/>
          <a:p>
            <a:pPr fontAlgn="auto">
              <a:spcBef>
                <a:spcPct val="50000"/>
              </a:spcBef>
              <a:spcAft>
                <a:spcPts val="0"/>
              </a:spcAft>
              <a:defRPr/>
            </a:pPr>
            <a:r>
              <a:rPr lang="en-GB" sz="1400" b="1" dirty="0">
                <a:latin typeface="Garamond" pitchFamily="18" charset="0"/>
              </a:rPr>
              <a:t>Sensitivity = a/</a:t>
            </a:r>
            <a:r>
              <a:rPr lang="en-GB" sz="1400" b="1" dirty="0" err="1">
                <a:latin typeface="Garamond" pitchFamily="18" charset="0"/>
              </a:rPr>
              <a:t>a+c</a:t>
            </a:r>
            <a:endParaRPr lang="en-GB" sz="1400" b="1" dirty="0">
              <a:latin typeface="Garamond" pitchFamily="18" charset="0"/>
            </a:endParaRPr>
          </a:p>
        </p:txBody>
      </p:sp>
      <p:cxnSp>
        <p:nvCxnSpPr>
          <p:cNvPr id="21505" name="Straight Arrow Connector 21504"/>
          <p:cNvCxnSpPr/>
          <p:nvPr/>
        </p:nvCxnSpPr>
        <p:spPr>
          <a:xfrm>
            <a:off x="2697163" y="1549400"/>
            <a:ext cx="571500"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697163" y="2906713"/>
            <a:ext cx="571500" cy="0"/>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2" name="Group 61"/>
          <p:cNvGrpSpPr>
            <a:grpSpLocks/>
          </p:cNvGrpSpPr>
          <p:nvPr/>
        </p:nvGrpSpPr>
        <p:grpSpPr bwMode="auto">
          <a:xfrm>
            <a:off x="306388" y="3906838"/>
            <a:ext cx="4229100" cy="2643187"/>
            <a:chOff x="250825" y="1587593"/>
            <a:chExt cx="5938960" cy="3711196"/>
          </a:xfrm>
        </p:grpSpPr>
        <p:sp>
          <p:nvSpPr>
            <p:cNvPr id="22564" name="Rectangle 6"/>
            <p:cNvSpPr>
              <a:spLocks noChangeArrowheads="1"/>
            </p:cNvSpPr>
            <p:nvPr/>
          </p:nvSpPr>
          <p:spPr bwMode="auto">
            <a:xfrm>
              <a:off x="2671762" y="2257426"/>
              <a:ext cx="2771776" cy="25955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800"/>
            </a:p>
          </p:txBody>
        </p:sp>
        <p:sp>
          <p:nvSpPr>
            <p:cNvPr id="22565" name="Line 7"/>
            <p:cNvSpPr>
              <a:spLocks noChangeShapeType="1"/>
            </p:cNvSpPr>
            <p:nvPr/>
          </p:nvSpPr>
          <p:spPr bwMode="auto">
            <a:xfrm>
              <a:off x="2671763" y="3522663"/>
              <a:ext cx="27733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66" name="Line 8"/>
            <p:cNvSpPr>
              <a:spLocks noChangeShapeType="1"/>
            </p:cNvSpPr>
            <p:nvPr/>
          </p:nvSpPr>
          <p:spPr bwMode="auto">
            <a:xfrm>
              <a:off x="4059238" y="2257425"/>
              <a:ext cx="0" cy="2595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67" name="Text Box 9"/>
            <p:cNvSpPr txBox="1">
              <a:spLocks noChangeArrowheads="1"/>
            </p:cNvSpPr>
            <p:nvPr/>
          </p:nvSpPr>
          <p:spPr bwMode="auto">
            <a:xfrm>
              <a:off x="2389081" y="1587593"/>
              <a:ext cx="3240089" cy="4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600">
                  <a:latin typeface="Tahoma" pitchFamily="34" charset="0"/>
                </a:rPr>
                <a:t>Disease: Appendicitis</a:t>
              </a:r>
            </a:p>
          </p:txBody>
        </p:sp>
        <p:sp>
          <p:nvSpPr>
            <p:cNvPr id="22568" name="Text Box 10"/>
            <p:cNvSpPr txBox="1">
              <a:spLocks noChangeArrowheads="1"/>
            </p:cNvSpPr>
            <p:nvPr/>
          </p:nvSpPr>
          <p:spPr bwMode="auto">
            <a:xfrm>
              <a:off x="250825" y="3454400"/>
              <a:ext cx="2520950" cy="73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1400">
                  <a:latin typeface="Tahoma" pitchFamily="34" charset="0"/>
                </a:rPr>
                <a:t>Test: Pain over speed bump</a:t>
              </a:r>
            </a:p>
          </p:txBody>
        </p:sp>
        <p:sp>
          <p:nvSpPr>
            <p:cNvPr id="22569" name="Rectangle 11"/>
            <p:cNvSpPr>
              <a:spLocks noChangeArrowheads="1"/>
            </p:cNvSpPr>
            <p:nvPr/>
          </p:nvSpPr>
          <p:spPr bwMode="auto">
            <a:xfrm>
              <a:off x="3114675"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22570" name="Rectangle 12"/>
            <p:cNvSpPr>
              <a:spLocks noChangeArrowheads="1"/>
            </p:cNvSpPr>
            <p:nvPr/>
          </p:nvSpPr>
          <p:spPr bwMode="auto">
            <a:xfrm>
              <a:off x="4564063"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b="1">
                  <a:latin typeface="Comic Sans MS" pitchFamily="66" charset="0"/>
                </a:rPr>
                <a:t>-</a:t>
              </a:r>
            </a:p>
          </p:txBody>
        </p:sp>
        <p:sp>
          <p:nvSpPr>
            <p:cNvPr id="22571" name="Rectangle 13"/>
            <p:cNvSpPr>
              <a:spLocks noChangeArrowheads="1"/>
            </p:cNvSpPr>
            <p:nvPr/>
          </p:nvSpPr>
          <p:spPr bwMode="auto">
            <a:xfrm>
              <a:off x="2105025" y="2722563"/>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latin typeface="Comic Sans MS" pitchFamily="66" charset="0"/>
                </a:rPr>
                <a:t>+</a:t>
              </a:r>
            </a:p>
          </p:txBody>
        </p:sp>
        <p:sp>
          <p:nvSpPr>
            <p:cNvPr id="22572" name="Rectangle 14"/>
            <p:cNvSpPr>
              <a:spLocks noChangeArrowheads="1"/>
            </p:cNvSpPr>
            <p:nvPr/>
          </p:nvSpPr>
          <p:spPr bwMode="auto">
            <a:xfrm>
              <a:off x="2105025" y="418782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b="1">
                  <a:latin typeface="Comic Sans MS" pitchFamily="66" charset="0"/>
                </a:rPr>
                <a:t>-</a:t>
              </a:r>
            </a:p>
          </p:txBody>
        </p:sp>
        <p:sp>
          <p:nvSpPr>
            <p:cNvPr id="22573" name="TextBox 71"/>
            <p:cNvSpPr txBox="1">
              <a:spLocks noChangeArrowheads="1"/>
            </p:cNvSpPr>
            <p:nvPr/>
          </p:nvSpPr>
          <p:spPr bwMode="auto">
            <a:xfrm>
              <a:off x="3114676" y="2500314"/>
              <a:ext cx="597014" cy="5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b="1">
                  <a:latin typeface="Garamond" pitchFamily="18" charset="0"/>
                </a:rPr>
                <a:t>33</a:t>
              </a:r>
            </a:p>
          </p:txBody>
        </p:sp>
        <p:sp>
          <p:nvSpPr>
            <p:cNvPr id="22574" name="TextBox 72"/>
            <p:cNvSpPr txBox="1">
              <a:spLocks noChangeArrowheads="1"/>
            </p:cNvSpPr>
            <p:nvPr/>
          </p:nvSpPr>
          <p:spPr bwMode="auto">
            <a:xfrm>
              <a:off x="4471989" y="2551114"/>
              <a:ext cx="569999" cy="5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b="1">
                  <a:latin typeface="Garamond" pitchFamily="18" charset="0"/>
                </a:rPr>
                <a:t>21</a:t>
              </a:r>
            </a:p>
          </p:txBody>
        </p:sp>
        <p:sp>
          <p:nvSpPr>
            <p:cNvPr id="22575" name="TextBox 73"/>
            <p:cNvSpPr txBox="1">
              <a:spLocks noChangeArrowheads="1"/>
            </p:cNvSpPr>
            <p:nvPr/>
          </p:nvSpPr>
          <p:spPr bwMode="auto">
            <a:xfrm>
              <a:off x="3062288" y="3802063"/>
              <a:ext cx="401162" cy="5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b="1">
                  <a:latin typeface="Garamond" pitchFamily="18" charset="0"/>
                </a:rPr>
                <a:t>1</a:t>
              </a:r>
            </a:p>
          </p:txBody>
        </p:sp>
        <p:sp>
          <p:nvSpPr>
            <p:cNvPr id="22576" name="TextBox 74"/>
            <p:cNvSpPr txBox="1">
              <a:spLocks noChangeArrowheads="1"/>
            </p:cNvSpPr>
            <p:nvPr/>
          </p:nvSpPr>
          <p:spPr bwMode="auto">
            <a:xfrm>
              <a:off x="4462461" y="3819526"/>
              <a:ext cx="428176" cy="5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b="1">
                  <a:latin typeface="Garamond" pitchFamily="18" charset="0"/>
                </a:rPr>
                <a:t>9</a:t>
              </a:r>
            </a:p>
          </p:txBody>
        </p:sp>
        <p:sp>
          <p:nvSpPr>
            <p:cNvPr id="76" name="Text Box 16"/>
            <p:cNvSpPr txBox="1">
              <a:spLocks noChangeArrowheads="1"/>
            </p:cNvSpPr>
            <p:nvPr/>
          </p:nvSpPr>
          <p:spPr bwMode="auto">
            <a:xfrm>
              <a:off x="1769004" y="4866373"/>
              <a:ext cx="2285074" cy="432416"/>
            </a:xfrm>
            <a:prstGeom prst="rect">
              <a:avLst/>
            </a:prstGeom>
            <a:solidFill>
              <a:schemeClr val="accent2">
                <a:lumMod val="20000"/>
                <a:lumOff val="80000"/>
              </a:schemeClr>
            </a:solidFill>
            <a:ln w="9525">
              <a:solidFill>
                <a:srgbClr val="C00000"/>
              </a:solidFill>
              <a:miter lim="800000"/>
              <a:headEnd/>
              <a:tailEnd/>
            </a:ln>
          </p:spPr>
          <p:txBody>
            <a:bodyPr>
              <a:spAutoFit/>
            </a:bodyPr>
            <a:lstStyle/>
            <a:p>
              <a:pPr fontAlgn="auto">
                <a:spcBef>
                  <a:spcPct val="50000"/>
                </a:spcBef>
                <a:spcAft>
                  <a:spcPts val="0"/>
                </a:spcAft>
                <a:defRPr/>
              </a:pPr>
              <a:r>
                <a:rPr lang="en-GB" sz="1400" b="1" dirty="0">
                  <a:latin typeface="Garamond" pitchFamily="18" charset="0"/>
                </a:rPr>
                <a:t>Sensitivity = 97% </a:t>
              </a:r>
            </a:p>
          </p:txBody>
        </p:sp>
        <p:sp>
          <p:nvSpPr>
            <p:cNvPr id="77" name="Text Box 18"/>
            <p:cNvSpPr txBox="1">
              <a:spLocks noChangeArrowheads="1"/>
            </p:cNvSpPr>
            <p:nvPr/>
          </p:nvSpPr>
          <p:spPr bwMode="auto">
            <a:xfrm>
              <a:off x="4074141" y="4866373"/>
              <a:ext cx="2115644" cy="432416"/>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1400" b="1" dirty="0">
                  <a:latin typeface="Garamond" pitchFamily="18" charset="0"/>
                </a:rPr>
                <a:t>Specificity = 30%</a:t>
              </a:r>
            </a:p>
          </p:txBody>
        </p:sp>
      </p:grpSp>
      <p:sp>
        <p:nvSpPr>
          <p:cNvPr id="78" name="Oval 77"/>
          <p:cNvSpPr/>
          <p:nvPr/>
        </p:nvSpPr>
        <p:spPr>
          <a:xfrm>
            <a:off x="7937500" y="2813050"/>
            <a:ext cx="955675" cy="871538"/>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 name="Oval 78"/>
          <p:cNvSpPr/>
          <p:nvPr/>
        </p:nvSpPr>
        <p:spPr>
          <a:xfrm>
            <a:off x="7899400" y="1477963"/>
            <a:ext cx="955675" cy="871537"/>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0" name="TextBox 79"/>
          <p:cNvSpPr txBox="1">
            <a:spLocks noChangeArrowheads="1"/>
          </p:cNvSpPr>
          <p:nvPr/>
        </p:nvSpPr>
        <p:spPr bwMode="auto">
          <a:xfrm>
            <a:off x="7902575" y="1735138"/>
            <a:ext cx="973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1800"/>
              <a:t>SnNOUT</a:t>
            </a:r>
          </a:p>
        </p:txBody>
      </p:sp>
      <p:sp>
        <p:nvSpPr>
          <p:cNvPr id="81" name="TextBox 80"/>
          <p:cNvSpPr txBox="1">
            <a:spLocks noChangeArrowheads="1"/>
          </p:cNvSpPr>
          <p:nvPr/>
        </p:nvSpPr>
        <p:spPr bwMode="auto">
          <a:xfrm>
            <a:off x="8047038" y="3063875"/>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1800"/>
              <a:t>SpPIN</a:t>
            </a:r>
          </a:p>
        </p:txBody>
      </p:sp>
    </p:spTree>
    <p:extLst>
      <p:ext uri="{BB962C8B-B14F-4D97-AF65-F5344CB8AC3E}">
        <p14:creationId xmlns:p14="http://schemas.microsoft.com/office/powerpoint/2010/main" val="1737184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78" grpId="0" animBg="1"/>
      <p:bldP spid="79" grpId="0" animBg="1"/>
      <p:bldP spid="80" grpId="0"/>
      <p:bldP spid="8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11617" y="2301875"/>
            <a:ext cx="6120766" cy="1127125"/>
          </a:xfrm>
          <a:solidFill>
            <a:schemeClr val="tx2">
              <a:lumMod val="20000"/>
              <a:lumOff val="80000"/>
            </a:schemeClr>
          </a:solidFill>
          <a:ln>
            <a:solidFill>
              <a:schemeClr val="tx2">
                <a:lumMod val="60000"/>
                <a:lumOff val="40000"/>
              </a:schemeClr>
            </a:solidFill>
          </a:ln>
        </p:spPr>
        <p:txBody>
          <a:bodyPr>
            <a:normAutofit/>
          </a:bodyPr>
          <a:lstStyle/>
          <a:p>
            <a:r>
              <a:rPr lang="en-AU" sz="3600" b="1" dirty="0" smtClean="0">
                <a:latin typeface="Garamond" pitchFamily="18" charset="0"/>
              </a:rPr>
              <a:t>Predictive Values</a:t>
            </a:r>
            <a:endParaRPr lang="en-GB" sz="3600" b="1" dirty="0" smtClean="0">
              <a:latin typeface="Garamond" pitchFamily="18" charset="0"/>
            </a:endParaRP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0542128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3059113" y="4762500"/>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4400" b="1">
              <a:latin typeface="Comic Sans MS" pitchFamily="66" charset="0"/>
            </a:endParaRPr>
          </a:p>
        </p:txBody>
      </p:sp>
      <p:sp>
        <p:nvSpPr>
          <p:cNvPr id="21507" name="Rectangle 2"/>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4400" b="1">
              <a:latin typeface="Comic Sans MS" pitchFamily="66" charset="0"/>
            </a:endParaRPr>
          </a:p>
        </p:txBody>
      </p:sp>
      <p:sp>
        <p:nvSpPr>
          <p:cNvPr id="21508" name="Rectangle 3"/>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2800">
              <a:latin typeface="Comic Sans MS" pitchFamily="66" charset="0"/>
            </a:endParaRPr>
          </a:p>
        </p:txBody>
      </p:sp>
      <p:sp>
        <p:nvSpPr>
          <p:cNvPr id="21509" name="Rectangle 4"/>
          <p:cNvSpPr>
            <a:spLocks noChangeArrowheads="1"/>
          </p:cNvSpPr>
          <p:nvPr/>
        </p:nvSpPr>
        <p:spPr bwMode="auto">
          <a:xfrm>
            <a:off x="2051050" y="2386013"/>
            <a:ext cx="3167063" cy="2808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1510" name="Line 7"/>
          <p:cNvSpPr>
            <a:spLocks noChangeShapeType="1"/>
          </p:cNvSpPr>
          <p:nvPr/>
        </p:nvSpPr>
        <p:spPr bwMode="auto">
          <a:xfrm>
            <a:off x="2051050" y="3754438"/>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1511" name="Line 8"/>
          <p:cNvSpPr>
            <a:spLocks noChangeShapeType="1"/>
          </p:cNvSpPr>
          <p:nvPr/>
        </p:nvSpPr>
        <p:spPr bwMode="auto">
          <a:xfrm>
            <a:off x="3635375" y="2386013"/>
            <a:ext cx="0" cy="28082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1512" name="Text Box 9"/>
          <p:cNvSpPr txBox="1">
            <a:spLocks noChangeArrowheads="1"/>
          </p:cNvSpPr>
          <p:nvPr/>
        </p:nvSpPr>
        <p:spPr bwMode="auto">
          <a:xfrm>
            <a:off x="2286000" y="1268413"/>
            <a:ext cx="3024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3200">
                <a:latin typeface="Tahoma" pitchFamily="34" charset="0"/>
              </a:rPr>
              <a:t>Disease </a:t>
            </a:r>
          </a:p>
        </p:txBody>
      </p:sp>
      <p:sp>
        <p:nvSpPr>
          <p:cNvPr id="21513" name="Text Box 10"/>
          <p:cNvSpPr txBox="1">
            <a:spLocks noChangeArrowheads="1"/>
          </p:cNvSpPr>
          <p:nvPr/>
        </p:nvSpPr>
        <p:spPr bwMode="auto">
          <a:xfrm>
            <a:off x="468313" y="3681413"/>
            <a:ext cx="10080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3200">
                <a:latin typeface="Tahoma" pitchFamily="34" charset="0"/>
              </a:rPr>
              <a:t>Test</a:t>
            </a:r>
            <a:r>
              <a:rPr lang="en-GB">
                <a:latin typeface="Tahoma" pitchFamily="34" charset="0"/>
              </a:rPr>
              <a:t> </a:t>
            </a:r>
          </a:p>
        </p:txBody>
      </p:sp>
      <p:sp>
        <p:nvSpPr>
          <p:cNvPr id="21514" name="Rectangle 9"/>
          <p:cNvSpPr>
            <a:spLocks noChangeArrowheads="1"/>
          </p:cNvSpPr>
          <p:nvPr/>
        </p:nvSpPr>
        <p:spPr bwMode="auto">
          <a:xfrm>
            <a:off x="2628900" y="1954213"/>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21515" name="Rectangle 10"/>
          <p:cNvSpPr>
            <a:spLocks noChangeArrowheads="1"/>
          </p:cNvSpPr>
          <p:nvPr/>
        </p:nvSpPr>
        <p:spPr bwMode="auto">
          <a:xfrm>
            <a:off x="4284663" y="1954213"/>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21516" name="Rectangle 11"/>
          <p:cNvSpPr>
            <a:spLocks noChangeArrowheads="1"/>
          </p:cNvSpPr>
          <p:nvPr/>
        </p:nvSpPr>
        <p:spPr bwMode="auto">
          <a:xfrm>
            <a:off x="1476375" y="288925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21517" name="Rectangle 12"/>
          <p:cNvSpPr>
            <a:spLocks noChangeArrowheads="1"/>
          </p:cNvSpPr>
          <p:nvPr/>
        </p:nvSpPr>
        <p:spPr bwMode="auto">
          <a:xfrm>
            <a:off x="1476375" y="4473575"/>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7" name="Text Box 18"/>
          <p:cNvSpPr txBox="1">
            <a:spLocks noChangeArrowheads="1"/>
          </p:cNvSpPr>
          <p:nvPr/>
        </p:nvSpPr>
        <p:spPr bwMode="auto">
          <a:xfrm>
            <a:off x="2195513" y="2528888"/>
            <a:ext cx="143986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a</a:t>
            </a:r>
          </a:p>
          <a:p>
            <a:pPr algn="ctr" eaLnBrk="1" hangingPunct="1">
              <a:spcBef>
                <a:spcPct val="50000"/>
              </a:spcBef>
            </a:pPr>
            <a:r>
              <a:rPr lang="en-GB" sz="2000" b="1">
                <a:latin typeface="Times New Roman" pitchFamily="18" charset="0"/>
              </a:rPr>
              <a:t>True positives</a:t>
            </a:r>
          </a:p>
        </p:txBody>
      </p:sp>
      <p:sp>
        <p:nvSpPr>
          <p:cNvPr id="18" name="Text Box 19"/>
          <p:cNvSpPr txBox="1">
            <a:spLocks noChangeArrowheads="1"/>
          </p:cNvSpPr>
          <p:nvPr/>
        </p:nvSpPr>
        <p:spPr bwMode="auto">
          <a:xfrm>
            <a:off x="2124075" y="3897313"/>
            <a:ext cx="14398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c</a:t>
            </a:r>
          </a:p>
          <a:p>
            <a:pPr algn="ctr" eaLnBrk="1" hangingPunct="1">
              <a:spcBef>
                <a:spcPct val="50000"/>
              </a:spcBef>
            </a:pPr>
            <a:r>
              <a:rPr lang="en-GB" sz="2000" b="1">
                <a:latin typeface="Times New Roman" pitchFamily="18" charset="0"/>
              </a:rPr>
              <a:t>False negatives</a:t>
            </a:r>
          </a:p>
        </p:txBody>
      </p:sp>
      <p:sp>
        <p:nvSpPr>
          <p:cNvPr id="22" name="Rectangle 2"/>
          <p:cNvSpPr txBox="1">
            <a:spLocks noChangeArrowheads="1"/>
          </p:cNvSpPr>
          <p:nvPr/>
        </p:nvSpPr>
        <p:spPr>
          <a:xfrm>
            <a:off x="2508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rPr>
              <a:t>Positive and Negative Predictive Value</a:t>
            </a:r>
          </a:p>
        </p:txBody>
      </p:sp>
      <p:sp>
        <p:nvSpPr>
          <p:cNvPr id="27" name="Text Box 15"/>
          <p:cNvSpPr txBox="1">
            <a:spLocks noChangeArrowheads="1"/>
          </p:cNvSpPr>
          <p:nvPr/>
        </p:nvSpPr>
        <p:spPr bwMode="auto">
          <a:xfrm>
            <a:off x="3840163" y="2493963"/>
            <a:ext cx="12985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b</a:t>
            </a:r>
          </a:p>
          <a:p>
            <a:pPr algn="ctr" eaLnBrk="1" hangingPunct="1">
              <a:spcBef>
                <a:spcPct val="50000"/>
              </a:spcBef>
            </a:pPr>
            <a:r>
              <a:rPr lang="en-GB" sz="2000" b="1">
                <a:latin typeface="Times New Roman" pitchFamily="18" charset="0"/>
              </a:rPr>
              <a:t> False positives</a:t>
            </a:r>
          </a:p>
        </p:txBody>
      </p:sp>
      <p:sp>
        <p:nvSpPr>
          <p:cNvPr id="28" name="Text Box 16"/>
          <p:cNvSpPr txBox="1">
            <a:spLocks noChangeArrowheads="1"/>
          </p:cNvSpPr>
          <p:nvPr/>
        </p:nvSpPr>
        <p:spPr bwMode="auto">
          <a:xfrm>
            <a:off x="3792538" y="3944938"/>
            <a:ext cx="12255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b="1">
                <a:latin typeface="Times New Roman" pitchFamily="18" charset="0"/>
              </a:rPr>
              <a:t>d</a:t>
            </a:r>
          </a:p>
          <a:p>
            <a:pPr algn="ctr" eaLnBrk="1" hangingPunct="1">
              <a:spcBef>
                <a:spcPct val="50000"/>
              </a:spcBef>
            </a:pPr>
            <a:r>
              <a:rPr lang="en-GB" b="1">
                <a:latin typeface="Times New Roman" pitchFamily="18" charset="0"/>
              </a:rPr>
              <a:t>True negatives</a:t>
            </a:r>
          </a:p>
        </p:txBody>
      </p:sp>
      <p:sp>
        <p:nvSpPr>
          <p:cNvPr id="29" name="Line 15"/>
          <p:cNvSpPr>
            <a:spLocks noChangeShapeType="1"/>
          </p:cNvSpPr>
          <p:nvPr/>
        </p:nvSpPr>
        <p:spPr bwMode="auto">
          <a:xfrm>
            <a:off x="2854325" y="2889250"/>
            <a:ext cx="2725738" cy="0"/>
          </a:xfrm>
          <a:prstGeom prst="line">
            <a:avLst/>
          </a:prstGeom>
          <a:noFill/>
          <a:ln w="76200">
            <a:solidFill>
              <a:schemeClr val="tx2">
                <a:lumMod val="60000"/>
                <a:lumOff val="40000"/>
              </a:schemeClr>
            </a:solidFill>
            <a:round/>
            <a:headEnd/>
            <a:tailEnd type="triangle" w="med" len="med"/>
          </a:ln>
        </p:spPr>
        <p:txBody>
          <a:bodyPr>
            <a:spAutoFit/>
          </a:bodyPr>
          <a:lstStyle/>
          <a:p>
            <a:pPr fontAlgn="auto">
              <a:spcBef>
                <a:spcPts val="0"/>
              </a:spcBef>
              <a:spcAft>
                <a:spcPts val="0"/>
              </a:spcAft>
              <a:defRPr/>
            </a:pPr>
            <a:endParaRPr lang="en-GB">
              <a:latin typeface="+mn-lt"/>
            </a:endParaRPr>
          </a:p>
        </p:txBody>
      </p:sp>
      <p:sp>
        <p:nvSpPr>
          <p:cNvPr id="30" name="Line 17"/>
          <p:cNvSpPr>
            <a:spLocks noChangeShapeType="1"/>
          </p:cNvSpPr>
          <p:nvPr/>
        </p:nvSpPr>
        <p:spPr bwMode="auto">
          <a:xfrm flipV="1">
            <a:off x="2840038" y="4294188"/>
            <a:ext cx="2692400" cy="12700"/>
          </a:xfrm>
          <a:prstGeom prst="line">
            <a:avLst/>
          </a:prstGeom>
          <a:noFill/>
          <a:ln w="762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1" name="Text Box 17"/>
          <p:cNvSpPr txBox="1">
            <a:spLocks noChangeArrowheads="1"/>
          </p:cNvSpPr>
          <p:nvPr/>
        </p:nvSpPr>
        <p:spPr bwMode="auto">
          <a:xfrm>
            <a:off x="5645150" y="1524000"/>
            <a:ext cx="3203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PPV = Proportion of people with a </a:t>
            </a:r>
            <a:r>
              <a:rPr lang="en-GB" sz="2000" b="1" u="sng">
                <a:solidFill>
                  <a:srgbClr val="C00000"/>
                </a:solidFill>
                <a:latin typeface="Garamond" pitchFamily="18" charset="0"/>
              </a:rPr>
              <a:t>positive test </a:t>
            </a:r>
            <a:r>
              <a:rPr lang="en-GB" sz="2000" b="1">
                <a:latin typeface="Garamond" pitchFamily="18" charset="0"/>
              </a:rPr>
              <a:t>who </a:t>
            </a:r>
            <a:r>
              <a:rPr lang="en-GB" sz="2000" b="1" u="sng">
                <a:solidFill>
                  <a:srgbClr val="C00000"/>
                </a:solidFill>
                <a:latin typeface="Garamond" pitchFamily="18" charset="0"/>
              </a:rPr>
              <a:t>have</a:t>
            </a:r>
            <a:r>
              <a:rPr lang="en-GB" sz="2000" b="1">
                <a:latin typeface="Garamond" pitchFamily="18" charset="0"/>
              </a:rPr>
              <a:t> the disease.</a:t>
            </a:r>
          </a:p>
          <a:p>
            <a:pPr eaLnBrk="1" hangingPunct="1">
              <a:spcBef>
                <a:spcPct val="50000"/>
              </a:spcBef>
            </a:pPr>
            <a:endParaRPr lang="en-GB" sz="2000" b="1">
              <a:latin typeface="Garamond" pitchFamily="18" charset="0"/>
            </a:endParaRPr>
          </a:p>
        </p:txBody>
      </p:sp>
      <p:sp>
        <p:nvSpPr>
          <p:cNvPr id="32" name="Text Box 17"/>
          <p:cNvSpPr txBox="1">
            <a:spLocks noChangeArrowheads="1"/>
          </p:cNvSpPr>
          <p:nvPr/>
        </p:nvSpPr>
        <p:spPr bwMode="auto">
          <a:xfrm>
            <a:off x="5645150" y="4524375"/>
            <a:ext cx="32035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NPV = Proportion of people with a </a:t>
            </a:r>
            <a:r>
              <a:rPr lang="en-GB" sz="2000" b="1" u="sng">
                <a:solidFill>
                  <a:srgbClr val="C00000"/>
                </a:solidFill>
                <a:latin typeface="Garamond" pitchFamily="18" charset="0"/>
              </a:rPr>
              <a:t>negative test </a:t>
            </a:r>
            <a:r>
              <a:rPr lang="en-GB" sz="2000" b="1">
                <a:latin typeface="Garamond" pitchFamily="18" charset="0"/>
              </a:rPr>
              <a:t>who </a:t>
            </a:r>
            <a:r>
              <a:rPr lang="en-GB" sz="2000" b="1" u="sng">
                <a:solidFill>
                  <a:srgbClr val="C00000"/>
                </a:solidFill>
                <a:latin typeface="Garamond" pitchFamily="18" charset="0"/>
              </a:rPr>
              <a:t>do not </a:t>
            </a:r>
            <a:r>
              <a:rPr lang="en-GB" sz="2000" b="1">
                <a:latin typeface="Garamond" pitchFamily="18" charset="0"/>
              </a:rPr>
              <a:t>have the disease.</a:t>
            </a:r>
          </a:p>
          <a:p>
            <a:pPr eaLnBrk="1" hangingPunct="1">
              <a:spcBef>
                <a:spcPct val="50000"/>
              </a:spcBef>
            </a:pPr>
            <a:endParaRPr lang="en-GB" sz="2000" b="1">
              <a:latin typeface="Garamond" pitchFamily="18" charset="0"/>
            </a:endParaRPr>
          </a:p>
        </p:txBody>
      </p:sp>
      <p:sp>
        <p:nvSpPr>
          <p:cNvPr id="33" name="Text Box 18"/>
          <p:cNvSpPr txBox="1">
            <a:spLocks noChangeArrowheads="1"/>
          </p:cNvSpPr>
          <p:nvPr/>
        </p:nvSpPr>
        <p:spPr bwMode="auto">
          <a:xfrm>
            <a:off x="5645150" y="2593975"/>
            <a:ext cx="2606675" cy="460375"/>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2400" b="1" dirty="0">
                <a:latin typeface="Garamond" pitchFamily="18" charset="0"/>
              </a:rPr>
              <a:t>PPV = a / a + b</a:t>
            </a:r>
          </a:p>
        </p:txBody>
      </p:sp>
      <p:sp>
        <p:nvSpPr>
          <p:cNvPr id="34" name="Text Box 18"/>
          <p:cNvSpPr txBox="1">
            <a:spLocks noChangeArrowheads="1"/>
          </p:cNvSpPr>
          <p:nvPr/>
        </p:nvSpPr>
        <p:spPr bwMode="auto">
          <a:xfrm>
            <a:off x="5645150" y="4057650"/>
            <a:ext cx="2543175" cy="461963"/>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2400" b="1" dirty="0">
                <a:latin typeface="Garamond" pitchFamily="18" charset="0"/>
              </a:rPr>
              <a:t>NPV = d / c + d</a:t>
            </a:r>
          </a:p>
        </p:txBody>
      </p:sp>
      <p:sp>
        <p:nvSpPr>
          <p:cNvPr id="35" name="Rectangle 3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11276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7" grpId="0"/>
      <p:bldP spid="28" grpId="0"/>
      <p:bldP spid="30" grpId="0" animBg="1"/>
      <p:bldP spid="31" grpId="0"/>
      <p:bldP spid="32" grpId="0"/>
      <p:bldP spid="33" grpId="0" animBg="1"/>
      <p:bldP spid="3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The Speed bump Example</a:t>
            </a:r>
          </a:p>
        </p:txBody>
      </p:sp>
      <p:sp>
        <p:nvSpPr>
          <p:cNvPr id="22534" name="Rectangle 6"/>
          <p:cNvSpPr>
            <a:spLocks noChangeArrowheads="1"/>
          </p:cNvSpPr>
          <p:nvPr/>
        </p:nvSpPr>
        <p:spPr bwMode="auto">
          <a:xfrm>
            <a:off x="2671763" y="2257425"/>
            <a:ext cx="2771775" cy="2595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GB"/>
          </a:p>
        </p:txBody>
      </p:sp>
      <p:sp>
        <p:nvSpPr>
          <p:cNvPr id="22535" name="Line 7"/>
          <p:cNvSpPr>
            <a:spLocks noChangeShapeType="1"/>
          </p:cNvSpPr>
          <p:nvPr/>
        </p:nvSpPr>
        <p:spPr bwMode="auto">
          <a:xfrm>
            <a:off x="2671763" y="3522663"/>
            <a:ext cx="27733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36" name="Line 8"/>
          <p:cNvSpPr>
            <a:spLocks noChangeShapeType="1"/>
          </p:cNvSpPr>
          <p:nvPr/>
        </p:nvSpPr>
        <p:spPr bwMode="auto">
          <a:xfrm>
            <a:off x="4059238" y="2257425"/>
            <a:ext cx="0" cy="2595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37" name="Text Box 9"/>
          <p:cNvSpPr txBox="1">
            <a:spLocks noChangeArrowheads="1"/>
          </p:cNvSpPr>
          <p:nvPr/>
        </p:nvSpPr>
        <p:spPr bwMode="auto">
          <a:xfrm>
            <a:off x="2411413" y="1152525"/>
            <a:ext cx="3240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400" dirty="0">
                <a:latin typeface="Tahoma" pitchFamily="34" charset="0"/>
              </a:rPr>
              <a:t>Disease: </a:t>
            </a:r>
            <a:r>
              <a:rPr lang="en-GB" sz="2400" dirty="0" smtClean="0">
                <a:latin typeface="Tahoma" pitchFamily="34" charset="0"/>
              </a:rPr>
              <a:t>Appendicitis</a:t>
            </a:r>
            <a:endParaRPr lang="en-GB" sz="2400" dirty="0">
              <a:latin typeface="Tahoma" pitchFamily="34" charset="0"/>
            </a:endParaRPr>
          </a:p>
        </p:txBody>
      </p:sp>
      <p:sp>
        <p:nvSpPr>
          <p:cNvPr id="22538" name="Text Box 10"/>
          <p:cNvSpPr txBox="1">
            <a:spLocks noChangeArrowheads="1"/>
          </p:cNvSpPr>
          <p:nvPr/>
        </p:nvSpPr>
        <p:spPr bwMode="auto">
          <a:xfrm>
            <a:off x="250825" y="3454400"/>
            <a:ext cx="2520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400" dirty="0">
                <a:latin typeface="Tahoma" pitchFamily="34" charset="0"/>
              </a:rPr>
              <a:t>Test: </a:t>
            </a:r>
            <a:r>
              <a:rPr lang="en-GB" sz="2400" dirty="0" smtClean="0">
                <a:latin typeface="Tahoma" pitchFamily="34" charset="0"/>
              </a:rPr>
              <a:t>Pain over </a:t>
            </a:r>
            <a:r>
              <a:rPr lang="en-GB" sz="2400" dirty="0" err="1" smtClean="0">
                <a:latin typeface="Tahoma" pitchFamily="34" charset="0"/>
              </a:rPr>
              <a:t>speedbump</a:t>
            </a:r>
            <a:endParaRPr lang="en-GB" sz="2400" dirty="0">
              <a:latin typeface="Tahoma" pitchFamily="34" charset="0"/>
            </a:endParaRPr>
          </a:p>
        </p:txBody>
      </p:sp>
      <p:sp>
        <p:nvSpPr>
          <p:cNvPr id="22539" name="Rectangle 11"/>
          <p:cNvSpPr>
            <a:spLocks noChangeArrowheads="1"/>
          </p:cNvSpPr>
          <p:nvPr/>
        </p:nvSpPr>
        <p:spPr bwMode="auto">
          <a:xfrm>
            <a:off x="3114675"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22540" name="Rectangle 12"/>
          <p:cNvSpPr>
            <a:spLocks noChangeArrowheads="1"/>
          </p:cNvSpPr>
          <p:nvPr/>
        </p:nvSpPr>
        <p:spPr bwMode="auto">
          <a:xfrm>
            <a:off x="4564063"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22541" name="Rectangle 13"/>
          <p:cNvSpPr>
            <a:spLocks noChangeArrowheads="1"/>
          </p:cNvSpPr>
          <p:nvPr/>
        </p:nvSpPr>
        <p:spPr bwMode="auto">
          <a:xfrm>
            <a:off x="2105025" y="2722563"/>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22542" name="Rectangle 14"/>
          <p:cNvSpPr>
            <a:spLocks noChangeArrowheads="1"/>
          </p:cNvSpPr>
          <p:nvPr/>
        </p:nvSpPr>
        <p:spPr bwMode="auto">
          <a:xfrm>
            <a:off x="2105025" y="418782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22543" name="TextBox 14"/>
          <p:cNvSpPr txBox="1">
            <a:spLocks noChangeArrowheads="1"/>
          </p:cNvSpPr>
          <p:nvPr/>
        </p:nvSpPr>
        <p:spPr bwMode="auto">
          <a:xfrm>
            <a:off x="3114675" y="2500313"/>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33</a:t>
            </a:r>
          </a:p>
        </p:txBody>
      </p:sp>
      <p:sp>
        <p:nvSpPr>
          <p:cNvPr id="22544" name="TextBox 15"/>
          <p:cNvSpPr txBox="1">
            <a:spLocks noChangeArrowheads="1"/>
          </p:cNvSpPr>
          <p:nvPr/>
        </p:nvSpPr>
        <p:spPr bwMode="auto">
          <a:xfrm>
            <a:off x="4471988" y="2551113"/>
            <a:ext cx="495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21</a:t>
            </a:r>
          </a:p>
        </p:txBody>
      </p:sp>
      <p:sp>
        <p:nvSpPr>
          <p:cNvPr id="22545" name="TextBox 16"/>
          <p:cNvSpPr txBox="1">
            <a:spLocks noChangeArrowheads="1"/>
          </p:cNvSpPr>
          <p:nvPr/>
        </p:nvSpPr>
        <p:spPr bwMode="auto">
          <a:xfrm>
            <a:off x="3062288" y="3802063"/>
            <a:ext cx="327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1</a:t>
            </a:r>
          </a:p>
        </p:txBody>
      </p:sp>
      <p:sp>
        <p:nvSpPr>
          <p:cNvPr id="22546" name="TextBox 17"/>
          <p:cNvSpPr txBox="1">
            <a:spLocks noChangeArrowheads="1"/>
          </p:cNvSpPr>
          <p:nvPr/>
        </p:nvSpPr>
        <p:spPr bwMode="auto">
          <a:xfrm>
            <a:off x="4462463" y="3819525"/>
            <a:ext cx="352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9</a:t>
            </a:r>
          </a:p>
        </p:txBody>
      </p:sp>
      <p:sp>
        <p:nvSpPr>
          <p:cNvPr id="22547" name="TextBox 18"/>
          <p:cNvSpPr txBox="1">
            <a:spLocks noChangeArrowheads="1"/>
          </p:cNvSpPr>
          <p:nvPr/>
        </p:nvSpPr>
        <p:spPr bwMode="auto">
          <a:xfrm>
            <a:off x="5437188" y="2571750"/>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54</a:t>
            </a:r>
          </a:p>
        </p:txBody>
      </p:sp>
      <p:sp>
        <p:nvSpPr>
          <p:cNvPr id="22548" name="TextBox 19"/>
          <p:cNvSpPr txBox="1">
            <a:spLocks noChangeArrowheads="1"/>
          </p:cNvSpPr>
          <p:nvPr/>
        </p:nvSpPr>
        <p:spPr bwMode="auto">
          <a:xfrm>
            <a:off x="5370513" y="3821113"/>
            <a:ext cx="495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10</a:t>
            </a:r>
          </a:p>
        </p:txBody>
      </p:sp>
      <p:sp>
        <p:nvSpPr>
          <p:cNvPr id="21" name="TextBox 20"/>
          <p:cNvSpPr txBox="1"/>
          <p:nvPr/>
        </p:nvSpPr>
        <p:spPr>
          <a:xfrm>
            <a:off x="5432425" y="4824413"/>
            <a:ext cx="520700" cy="523875"/>
          </a:xfrm>
          <a:prstGeom prst="rect">
            <a:avLst/>
          </a:prstGeom>
          <a:noFill/>
        </p:spPr>
        <p:txBody>
          <a:bodyPr wrap="none">
            <a:spAutoFit/>
          </a:bodyPr>
          <a:lstStyle/>
          <a:p>
            <a:pPr fontAlgn="auto">
              <a:spcBef>
                <a:spcPts val="0"/>
              </a:spcBef>
              <a:spcAft>
                <a:spcPts val="0"/>
              </a:spcAft>
              <a:defRPr/>
            </a:pPr>
            <a:r>
              <a:rPr lang="en-GB" sz="2800" b="1" dirty="0">
                <a:solidFill>
                  <a:schemeClr val="accent6">
                    <a:lumMod val="75000"/>
                  </a:schemeClr>
                </a:solidFill>
                <a:latin typeface="Garamond" pitchFamily="18" charset="0"/>
              </a:rPr>
              <a:t>64</a:t>
            </a:r>
          </a:p>
        </p:txBody>
      </p:sp>
      <p:sp>
        <p:nvSpPr>
          <p:cNvPr id="22550" name="TextBox 21"/>
          <p:cNvSpPr txBox="1">
            <a:spLocks noChangeArrowheads="1"/>
          </p:cNvSpPr>
          <p:nvPr/>
        </p:nvSpPr>
        <p:spPr bwMode="auto">
          <a:xfrm>
            <a:off x="4344988" y="4857750"/>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30</a:t>
            </a:r>
          </a:p>
        </p:txBody>
      </p:sp>
      <p:sp>
        <p:nvSpPr>
          <p:cNvPr id="22551" name="TextBox 22"/>
          <p:cNvSpPr txBox="1">
            <a:spLocks noChangeArrowheads="1"/>
          </p:cNvSpPr>
          <p:nvPr/>
        </p:nvSpPr>
        <p:spPr bwMode="auto">
          <a:xfrm>
            <a:off x="3127375" y="4849813"/>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34</a:t>
            </a:r>
          </a:p>
        </p:txBody>
      </p:sp>
      <p:sp>
        <p:nvSpPr>
          <p:cNvPr id="30" name="Line 15"/>
          <p:cNvSpPr>
            <a:spLocks noChangeShapeType="1"/>
          </p:cNvSpPr>
          <p:nvPr/>
        </p:nvSpPr>
        <p:spPr bwMode="auto">
          <a:xfrm>
            <a:off x="3279775" y="2368550"/>
            <a:ext cx="2725738" cy="0"/>
          </a:xfrm>
          <a:prstGeom prst="line">
            <a:avLst/>
          </a:prstGeom>
          <a:noFill/>
          <a:ln w="76200">
            <a:solidFill>
              <a:schemeClr val="tx2">
                <a:lumMod val="60000"/>
                <a:lumOff val="40000"/>
              </a:schemeClr>
            </a:solidFill>
            <a:round/>
            <a:headEnd/>
            <a:tailEnd type="triangle" w="med" len="med"/>
          </a:ln>
        </p:spPr>
        <p:txBody>
          <a:bodyPr>
            <a:spAutoFit/>
          </a:bodyPr>
          <a:lstStyle/>
          <a:p>
            <a:pPr fontAlgn="auto">
              <a:spcBef>
                <a:spcPts val="0"/>
              </a:spcBef>
              <a:spcAft>
                <a:spcPts val="0"/>
              </a:spcAft>
              <a:defRPr/>
            </a:pPr>
            <a:endParaRPr lang="en-GB">
              <a:latin typeface="+mn-lt"/>
            </a:endParaRPr>
          </a:p>
        </p:txBody>
      </p:sp>
      <p:sp>
        <p:nvSpPr>
          <p:cNvPr id="31" name="Line 17"/>
          <p:cNvSpPr>
            <a:spLocks noChangeShapeType="1"/>
          </p:cNvSpPr>
          <p:nvPr/>
        </p:nvSpPr>
        <p:spPr bwMode="auto">
          <a:xfrm flipV="1">
            <a:off x="3265488" y="3771900"/>
            <a:ext cx="2692400" cy="14288"/>
          </a:xfrm>
          <a:prstGeom prst="line">
            <a:avLst/>
          </a:prstGeom>
          <a:noFill/>
          <a:ln w="762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2" name="Text Box 18"/>
          <p:cNvSpPr txBox="1">
            <a:spLocks noChangeArrowheads="1"/>
          </p:cNvSpPr>
          <p:nvPr/>
        </p:nvSpPr>
        <p:spPr bwMode="auto">
          <a:xfrm>
            <a:off x="6070600" y="2073275"/>
            <a:ext cx="2822575" cy="400050"/>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2000" b="1" dirty="0">
                <a:latin typeface="Garamond" pitchFamily="18" charset="0"/>
              </a:rPr>
              <a:t>PPV = 33/54 = 61%</a:t>
            </a:r>
          </a:p>
        </p:txBody>
      </p:sp>
      <p:sp>
        <p:nvSpPr>
          <p:cNvPr id="33" name="Text Box 18"/>
          <p:cNvSpPr txBox="1">
            <a:spLocks noChangeArrowheads="1"/>
          </p:cNvSpPr>
          <p:nvPr/>
        </p:nvSpPr>
        <p:spPr bwMode="auto">
          <a:xfrm>
            <a:off x="6011863" y="3536950"/>
            <a:ext cx="2881312" cy="400050"/>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2000" b="1" dirty="0">
                <a:latin typeface="Garamond" pitchFamily="18" charset="0"/>
              </a:rPr>
              <a:t>NPV = 9/10 = 90%</a:t>
            </a:r>
          </a:p>
        </p:txBody>
      </p:sp>
      <p:sp>
        <p:nvSpPr>
          <p:cNvPr id="28" name="Rectangle 2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544815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851911" y="424997"/>
            <a:ext cx="5003482" cy="62642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2400" dirty="0" smtClean="0"/>
          </a:p>
          <a:p>
            <a:r>
              <a:rPr lang="en-GB" sz="2400" dirty="0" smtClean="0">
                <a:latin typeface="Garamond" pitchFamily="18" charset="0"/>
              </a:rPr>
              <a:t>2/3 legal claims against GPs in UK</a:t>
            </a:r>
          </a:p>
          <a:p>
            <a:endParaRPr lang="en-GB" sz="2400" dirty="0" smtClean="0">
              <a:latin typeface="Garamond" pitchFamily="18" charset="0"/>
            </a:endParaRPr>
          </a:p>
          <a:p>
            <a:r>
              <a:rPr lang="en-GB" sz="2400" dirty="0" smtClean="0">
                <a:latin typeface="Garamond" pitchFamily="18" charset="0"/>
              </a:rPr>
              <a:t>40,000-80,000 US hospital deaths from misdiagnosis per year </a:t>
            </a:r>
          </a:p>
          <a:p>
            <a:endParaRPr lang="en-GB" sz="2400" dirty="0" smtClean="0">
              <a:latin typeface="Garamond" pitchFamily="18" charset="0"/>
            </a:endParaRPr>
          </a:p>
          <a:p>
            <a:r>
              <a:rPr lang="en-GB" sz="2400" dirty="0" smtClean="0">
                <a:latin typeface="Garamond" pitchFamily="18" charset="0"/>
              </a:rPr>
              <a:t>Adverse events, negligence cases, serious disability more likely to be related to misdiagnosis than drug errors</a:t>
            </a:r>
          </a:p>
          <a:p>
            <a:pPr>
              <a:buFont typeface="Times" pitchFamily="18" charset="0"/>
              <a:buNone/>
            </a:pPr>
            <a:endParaRPr lang="en-GB" sz="2400" dirty="0" smtClean="0"/>
          </a:p>
        </p:txBody>
      </p:sp>
      <p:pic>
        <p:nvPicPr>
          <p:cNvPr id="3" name="Picture 4" descr="diag erro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287" y="188595"/>
            <a:ext cx="3653624"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0188648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txBox="1">
            <a:spLocks noChangeArrowheads="1"/>
          </p:cNvSpPr>
          <p:nvPr/>
        </p:nvSpPr>
        <p:spPr bwMode="auto">
          <a:xfrm>
            <a:off x="323850" y="1701800"/>
            <a:ext cx="53276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80000"/>
              </a:lnSpc>
              <a:spcBef>
                <a:spcPct val="20000"/>
              </a:spcBef>
              <a:buFont typeface="Wingdings" pitchFamily="2" charset="2"/>
              <a:buNone/>
            </a:pPr>
            <a:r>
              <a:rPr lang="en-GB" sz="2400">
                <a:latin typeface="Garamond" pitchFamily="18" charset="0"/>
                <a:cs typeface="Arial" pitchFamily="34" charset="0"/>
                <a:sym typeface="Wingdings" pitchFamily="2" charset="2"/>
              </a:rPr>
              <a:t>Your father went to his doctor and was told that his test for a disease was positive. He is really worried, and comes to ask you for help!</a:t>
            </a:r>
          </a:p>
        </p:txBody>
      </p:sp>
      <p:sp>
        <p:nvSpPr>
          <p:cNvPr id="7"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rPr>
              <a:t>Predictive Value: Natural Frequencies</a:t>
            </a:r>
            <a:endParaRPr lang="en-GB" sz="3600" b="1" dirty="0">
              <a:latin typeface="Garamond" pitchFamily="18" charset="0"/>
              <a:ea typeface="+mj-ea"/>
              <a:cs typeface="+mj-cs"/>
            </a:endParaRPr>
          </a:p>
        </p:txBody>
      </p:sp>
      <p:pic>
        <p:nvPicPr>
          <p:cNvPr id="307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270000"/>
            <a:ext cx="26797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0063" y="3429000"/>
            <a:ext cx="7627937" cy="2233613"/>
          </a:xfrm>
          <a:prstGeom prst="rect">
            <a:avLst/>
          </a:prstGeom>
          <a:noFill/>
        </p:spPr>
        <p:txBody>
          <a:bodyPr wrap="none">
            <a:spAutoFit/>
          </a:bodyPr>
          <a:lstStyle/>
          <a:p>
            <a:pPr marL="355600" fontAlgn="auto">
              <a:lnSpc>
                <a:spcPct val="80000"/>
              </a:lnSpc>
              <a:spcBef>
                <a:spcPct val="20000"/>
              </a:spcBef>
              <a:spcAft>
                <a:spcPts val="0"/>
              </a:spcAft>
              <a:buFont typeface="Wingdings" pitchFamily="2" charset="2"/>
              <a:buNone/>
              <a:defRPr/>
            </a:pPr>
            <a:r>
              <a:rPr lang="en-GB" sz="2400" dirty="0">
                <a:latin typeface="Garamond" pitchFamily="18" charset="0"/>
                <a:cs typeface="Arial" charset="0"/>
                <a:sym typeface="Wingdings" pitchFamily="2" charset="2"/>
              </a:rPr>
              <a:t>After doing some reading, you find that for men of his age:</a:t>
            </a:r>
          </a:p>
          <a:p>
            <a:pPr marL="355600" fontAlgn="auto">
              <a:lnSpc>
                <a:spcPct val="80000"/>
              </a:lnSpc>
              <a:spcBef>
                <a:spcPct val="20000"/>
              </a:spcBef>
              <a:spcAft>
                <a:spcPts val="0"/>
              </a:spcAft>
              <a:buFont typeface="Wingdings" pitchFamily="2" charset="2"/>
              <a:buNone/>
              <a:defRPr/>
            </a:pPr>
            <a:r>
              <a:rPr lang="en-GB" sz="2400" dirty="0">
                <a:latin typeface="Garamond" pitchFamily="18" charset="0"/>
                <a:cs typeface="Arial" charset="0"/>
                <a:sym typeface="Wingdings" pitchFamily="2" charset="2"/>
              </a:rPr>
              <a:t>The prevalence of the disease is 30%</a:t>
            </a:r>
          </a:p>
          <a:p>
            <a:pPr marL="355600" fontAlgn="auto">
              <a:lnSpc>
                <a:spcPct val="80000"/>
              </a:lnSpc>
              <a:spcBef>
                <a:spcPct val="20000"/>
              </a:spcBef>
              <a:spcAft>
                <a:spcPts val="0"/>
              </a:spcAft>
              <a:buFont typeface="Wingdings" pitchFamily="2" charset="2"/>
              <a:buNone/>
              <a:defRPr/>
            </a:pPr>
            <a:r>
              <a:rPr lang="en-GB" sz="2400" dirty="0">
                <a:latin typeface="Garamond" pitchFamily="18" charset="0"/>
                <a:cs typeface="Arial" charset="0"/>
                <a:sym typeface="Wingdings" pitchFamily="2" charset="2"/>
              </a:rPr>
              <a:t>The test has sensitivity of 50% and specificity of 90%</a:t>
            </a:r>
          </a:p>
          <a:p>
            <a:pPr marL="355600" fontAlgn="auto">
              <a:lnSpc>
                <a:spcPct val="80000"/>
              </a:lnSpc>
              <a:spcBef>
                <a:spcPct val="20000"/>
              </a:spcBef>
              <a:spcAft>
                <a:spcPts val="0"/>
              </a:spcAft>
              <a:buFont typeface="Wingdings" pitchFamily="2" charset="2"/>
              <a:buNone/>
              <a:defRPr/>
            </a:pPr>
            <a:endParaRPr lang="en-GB" sz="2400" dirty="0">
              <a:latin typeface="Garamond" pitchFamily="18" charset="0"/>
              <a:cs typeface="Arial" charset="0"/>
              <a:sym typeface="Wingdings" pitchFamily="2" charset="2"/>
            </a:endParaRPr>
          </a:p>
          <a:p>
            <a:pPr marL="355600" fontAlgn="auto">
              <a:lnSpc>
                <a:spcPct val="80000"/>
              </a:lnSpc>
              <a:spcBef>
                <a:spcPct val="20000"/>
              </a:spcBef>
              <a:spcAft>
                <a:spcPts val="0"/>
              </a:spcAft>
              <a:buFont typeface="Wingdings" pitchFamily="2" charset="2"/>
              <a:buNone/>
              <a:defRPr/>
            </a:pPr>
            <a:r>
              <a:rPr lang="en-GB" sz="2400" i="1" dirty="0" smtClean="0">
                <a:latin typeface="Garamond" pitchFamily="18" charset="0"/>
                <a:cs typeface="Arial" charset="0"/>
                <a:sym typeface="Wingdings" pitchFamily="2" charset="2"/>
              </a:rPr>
              <a:t>“Tell me </a:t>
            </a:r>
            <a:r>
              <a:rPr lang="en-GB" sz="2400" i="1" dirty="0">
                <a:latin typeface="Garamond" pitchFamily="18" charset="0"/>
                <a:cs typeface="Arial" charset="0"/>
                <a:sym typeface="Wingdings" pitchFamily="2" charset="2"/>
              </a:rPr>
              <a:t>what’s the chance I have this disease?”</a:t>
            </a:r>
          </a:p>
          <a:p>
            <a:pPr>
              <a:defRPr/>
            </a:pPr>
            <a:endParaRPr lang="en-GB" sz="2400" dirty="0"/>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42404992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txBox="1">
            <a:spLocks noChangeArrowheads="1"/>
          </p:cNvSpPr>
          <p:nvPr/>
        </p:nvSpPr>
        <p:spPr bwMode="auto">
          <a:xfrm>
            <a:off x="3427413" y="1628775"/>
            <a:ext cx="51101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90000"/>
              </a:lnSpc>
              <a:spcBef>
                <a:spcPct val="20000"/>
              </a:spcBef>
              <a:buFont typeface="Arial" pitchFamily="34" charset="0"/>
              <a:buChar char="•"/>
            </a:pPr>
            <a:r>
              <a:rPr lang="en-GB" sz="3200" dirty="0"/>
              <a:t>100%                  </a:t>
            </a:r>
            <a:r>
              <a:rPr lang="en-GB" sz="3200" dirty="0" smtClean="0"/>
              <a:t>Likely</a:t>
            </a:r>
            <a:endParaRPr lang="en-GB" sz="3200" dirty="0"/>
          </a:p>
          <a:p>
            <a:pPr eaLnBrk="1" hangingPunct="1">
              <a:lnSpc>
                <a:spcPct val="90000"/>
              </a:lnSpc>
              <a:spcBef>
                <a:spcPct val="20000"/>
              </a:spcBef>
              <a:buFont typeface="Arial" pitchFamily="34" charset="0"/>
              <a:buChar char="•"/>
            </a:pPr>
            <a:endParaRPr lang="en-GB" sz="3200" dirty="0"/>
          </a:p>
          <a:p>
            <a:pPr eaLnBrk="1" hangingPunct="1">
              <a:lnSpc>
                <a:spcPct val="90000"/>
              </a:lnSpc>
              <a:spcBef>
                <a:spcPct val="20000"/>
              </a:spcBef>
              <a:buFont typeface="Arial" pitchFamily="34" charset="0"/>
              <a:buChar char="•"/>
            </a:pPr>
            <a:endParaRPr lang="en-GB" sz="3200" dirty="0"/>
          </a:p>
          <a:p>
            <a:pPr eaLnBrk="1" hangingPunct="1">
              <a:lnSpc>
                <a:spcPct val="90000"/>
              </a:lnSpc>
              <a:spcBef>
                <a:spcPct val="20000"/>
              </a:spcBef>
              <a:buFont typeface="Arial" pitchFamily="34" charset="0"/>
              <a:buChar char="•"/>
            </a:pPr>
            <a:r>
              <a:rPr lang="en-GB" sz="3200" dirty="0"/>
              <a:t>50%                    Maybe</a:t>
            </a:r>
          </a:p>
          <a:p>
            <a:pPr eaLnBrk="1" hangingPunct="1">
              <a:lnSpc>
                <a:spcPct val="90000"/>
              </a:lnSpc>
              <a:spcBef>
                <a:spcPct val="20000"/>
              </a:spcBef>
              <a:buFont typeface="Arial" pitchFamily="34" charset="0"/>
              <a:buChar char="•"/>
            </a:pPr>
            <a:endParaRPr lang="en-GB" sz="3200" dirty="0"/>
          </a:p>
          <a:p>
            <a:pPr eaLnBrk="1" hangingPunct="1">
              <a:lnSpc>
                <a:spcPct val="90000"/>
              </a:lnSpc>
              <a:spcBef>
                <a:spcPct val="20000"/>
              </a:spcBef>
              <a:buFont typeface="Arial" pitchFamily="34" charset="0"/>
              <a:buChar char="•"/>
            </a:pPr>
            <a:endParaRPr lang="en-GB" sz="3200" dirty="0"/>
          </a:p>
          <a:p>
            <a:pPr eaLnBrk="1" hangingPunct="1">
              <a:lnSpc>
                <a:spcPct val="90000"/>
              </a:lnSpc>
              <a:spcBef>
                <a:spcPct val="20000"/>
              </a:spcBef>
              <a:buFont typeface="Arial" pitchFamily="34" charset="0"/>
              <a:buChar char="•"/>
            </a:pPr>
            <a:r>
              <a:rPr lang="en-GB" sz="3200" dirty="0"/>
              <a:t>0%                      </a:t>
            </a:r>
            <a:r>
              <a:rPr lang="en-GB" sz="3200" dirty="0" smtClean="0"/>
              <a:t>Unlikely </a:t>
            </a:r>
            <a:endParaRPr lang="en-GB" sz="3200" dirty="0"/>
          </a:p>
        </p:txBody>
      </p:sp>
      <p:sp>
        <p:nvSpPr>
          <p:cNvPr id="31747" name="Line 5"/>
          <p:cNvSpPr>
            <a:spLocks noChangeShapeType="1"/>
          </p:cNvSpPr>
          <p:nvPr/>
        </p:nvSpPr>
        <p:spPr bwMode="auto">
          <a:xfrm>
            <a:off x="5795963" y="1892300"/>
            <a:ext cx="0" cy="3457575"/>
          </a:xfrm>
          <a:prstGeom prst="line">
            <a:avLst/>
          </a:prstGeom>
          <a:noFill/>
          <a:ln w="635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4" name="Rectangle 6"/>
          <p:cNvSpPr>
            <a:spLocks noChangeArrowheads="1"/>
          </p:cNvSpPr>
          <p:nvPr/>
        </p:nvSpPr>
        <p:spPr bwMode="auto">
          <a:xfrm>
            <a:off x="395288" y="2755900"/>
            <a:ext cx="2952750" cy="2225675"/>
          </a:xfrm>
          <a:prstGeom prst="rect">
            <a:avLst/>
          </a:prstGeom>
          <a:solidFill>
            <a:schemeClr val="accent1">
              <a:lumMod val="75000"/>
            </a:schemeClr>
          </a:solidFill>
          <a:ln w="9525" algn="ctr">
            <a:noFill/>
            <a:miter lim="800000"/>
            <a:headEnd/>
            <a:tailEnd/>
          </a:ln>
          <a:effectLst/>
        </p:spPr>
        <p:txBody>
          <a:bodyPr>
            <a:spAutoFit/>
          </a:bodyPr>
          <a:lstStyle/>
          <a:p>
            <a:pPr algn="ctr" fontAlgn="auto">
              <a:spcBef>
                <a:spcPct val="50000"/>
              </a:spcBef>
              <a:spcAft>
                <a:spcPts val="0"/>
              </a:spcAft>
              <a:defRPr/>
            </a:pPr>
            <a:r>
              <a:rPr lang="en-US" sz="2000" dirty="0">
                <a:solidFill>
                  <a:schemeClr val="bg1"/>
                </a:solidFill>
                <a:latin typeface="Tahoma" charset="0"/>
                <a:sym typeface="Wingdings" pitchFamily="2" charset="2"/>
              </a:rPr>
              <a:t>Disease has a prevalence of 30%.</a:t>
            </a:r>
          </a:p>
          <a:p>
            <a:pPr algn="ctr" fontAlgn="auto">
              <a:spcBef>
                <a:spcPct val="50000"/>
              </a:spcBef>
              <a:spcAft>
                <a:spcPts val="0"/>
              </a:spcAft>
              <a:defRPr/>
            </a:pPr>
            <a:r>
              <a:rPr lang="en-US" sz="2000" dirty="0">
                <a:solidFill>
                  <a:schemeClr val="bg1"/>
                </a:solidFill>
                <a:latin typeface="Tahoma" charset="0"/>
                <a:sym typeface="Wingdings" pitchFamily="2" charset="2"/>
              </a:rPr>
              <a:t>The test has sensitivity of 50% and specificity of 90%.</a:t>
            </a:r>
          </a:p>
          <a:p>
            <a:pPr algn="ctr" fontAlgn="auto">
              <a:spcBef>
                <a:spcPct val="50000"/>
              </a:spcBef>
              <a:spcAft>
                <a:spcPts val="0"/>
              </a:spcAft>
              <a:defRPr/>
            </a:pPr>
            <a:endParaRPr lang="en-GB" sz="2000" dirty="0">
              <a:solidFill>
                <a:schemeClr val="bg1"/>
              </a:solidFill>
              <a:effectLst>
                <a:outerShdw blurRad="38100" dist="38100" dir="2700000" algn="tl">
                  <a:srgbClr val="000000"/>
                </a:outerShdw>
              </a:effectLst>
              <a:latin typeface="Tahoma" charset="0"/>
              <a:sym typeface="Wingdings" pitchFamily="2" charset="2"/>
            </a:endParaRPr>
          </a:p>
        </p:txBody>
      </p:sp>
      <p:sp>
        <p:nvSpPr>
          <p:cNvPr id="6"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rPr>
              <a:t>Predictive Value</a:t>
            </a:r>
            <a:endParaRPr lang="en-GB" sz="3600" b="1" dirty="0">
              <a:latin typeface="Garamond" pitchFamily="18" charset="0"/>
              <a:ea typeface="+mj-ea"/>
              <a:cs typeface="+mj-cs"/>
            </a:endParaRPr>
          </a:p>
        </p:txBody>
      </p:sp>
      <p:pic>
        <p:nvPicPr>
          <p:cNvPr id="317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1731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7508473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2:00</a:t>
            </a:r>
          </a:p>
        </p:txBody>
      </p:sp>
      <p:sp>
        <p:nvSpPr>
          <p:cNvPr id="3" name="Rectangle 7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1:59</a:t>
            </a:r>
          </a:p>
        </p:txBody>
      </p:sp>
      <p:sp>
        <p:nvSpPr>
          <p:cNvPr id="4" name="Rectangle 8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1:58</a:t>
            </a:r>
          </a:p>
        </p:txBody>
      </p:sp>
      <p:sp>
        <p:nvSpPr>
          <p:cNvPr id="5" name="Rectangle 7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1:57</a:t>
            </a:r>
          </a:p>
        </p:txBody>
      </p:sp>
      <p:sp>
        <p:nvSpPr>
          <p:cNvPr id="6" name="Rectangle 8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1:56</a:t>
            </a:r>
          </a:p>
        </p:txBody>
      </p:sp>
      <p:sp>
        <p:nvSpPr>
          <p:cNvPr id="7" name="Rectangle 8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1:55</a:t>
            </a:r>
          </a:p>
        </p:txBody>
      </p:sp>
      <p:sp>
        <p:nvSpPr>
          <p:cNvPr id="8" name="Rectangle 8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1:54</a:t>
            </a:r>
          </a:p>
        </p:txBody>
      </p:sp>
      <p:sp>
        <p:nvSpPr>
          <p:cNvPr id="9" name="Rectangle 8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1:53</a:t>
            </a:r>
          </a:p>
        </p:txBody>
      </p:sp>
      <p:sp>
        <p:nvSpPr>
          <p:cNvPr id="10" name="Rectangle 8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1:52</a:t>
            </a:r>
          </a:p>
        </p:txBody>
      </p:sp>
      <p:sp>
        <p:nvSpPr>
          <p:cNvPr id="11" name="Rectangle 8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1:51</a:t>
            </a:r>
          </a:p>
        </p:txBody>
      </p:sp>
      <p:sp>
        <p:nvSpPr>
          <p:cNvPr id="12" name="Rectangle 8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1:50</a:t>
            </a:r>
          </a:p>
        </p:txBody>
      </p:sp>
      <p:sp>
        <p:nvSpPr>
          <p:cNvPr id="13" name="Rectangle 8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1:49</a:t>
            </a:r>
          </a:p>
        </p:txBody>
      </p:sp>
      <p:sp>
        <p:nvSpPr>
          <p:cNvPr id="14" name="Rectangle 9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1:48</a:t>
            </a:r>
          </a:p>
        </p:txBody>
      </p:sp>
      <p:sp>
        <p:nvSpPr>
          <p:cNvPr id="15" name="Rectangle 9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1:47</a:t>
            </a:r>
          </a:p>
        </p:txBody>
      </p:sp>
      <p:sp>
        <p:nvSpPr>
          <p:cNvPr id="16" name="Rectangle 9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1:46</a:t>
            </a:r>
          </a:p>
        </p:txBody>
      </p:sp>
      <p:sp>
        <p:nvSpPr>
          <p:cNvPr id="17" name="Rectangle 9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1:45</a:t>
            </a:r>
          </a:p>
        </p:txBody>
      </p:sp>
      <p:sp>
        <p:nvSpPr>
          <p:cNvPr id="18" name="Rectangle 9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1:44</a:t>
            </a:r>
          </a:p>
        </p:txBody>
      </p:sp>
      <p:sp>
        <p:nvSpPr>
          <p:cNvPr id="19" name="Rectangle 9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1:43</a:t>
            </a:r>
          </a:p>
        </p:txBody>
      </p:sp>
      <p:sp>
        <p:nvSpPr>
          <p:cNvPr id="20" name="Rectangle 9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1:42</a:t>
            </a:r>
          </a:p>
        </p:txBody>
      </p:sp>
      <p:sp>
        <p:nvSpPr>
          <p:cNvPr id="21" name="Rectangle 9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1:41</a:t>
            </a:r>
          </a:p>
        </p:txBody>
      </p:sp>
      <p:sp>
        <p:nvSpPr>
          <p:cNvPr id="22" name="Rectangle 9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1:40</a:t>
            </a:r>
          </a:p>
        </p:txBody>
      </p:sp>
      <p:sp>
        <p:nvSpPr>
          <p:cNvPr id="23" name="Rectangle 9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1:39</a:t>
            </a:r>
          </a:p>
        </p:txBody>
      </p:sp>
      <p:sp>
        <p:nvSpPr>
          <p:cNvPr id="24" name="Rectangle 10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1:38</a:t>
            </a:r>
          </a:p>
        </p:txBody>
      </p:sp>
      <p:sp>
        <p:nvSpPr>
          <p:cNvPr id="25" name="Rectangle 10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1:37</a:t>
            </a:r>
          </a:p>
        </p:txBody>
      </p:sp>
      <p:sp>
        <p:nvSpPr>
          <p:cNvPr id="26" name="Rectangle 10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1:36</a:t>
            </a:r>
          </a:p>
        </p:txBody>
      </p:sp>
      <p:sp>
        <p:nvSpPr>
          <p:cNvPr id="27" name="Rectangle 10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1:35</a:t>
            </a:r>
          </a:p>
        </p:txBody>
      </p:sp>
      <p:sp>
        <p:nvSpPr>
          <p:cNvPr id="28" name="Rectangle 10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1:34</a:t>
            </a:r>
          </a:p>
        </p:txBody>
      </p:sp>
      <p:sp>
        <p:nvSpPr>
          <p:cNvPr id="29" name="Rectangle 10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1:33</a:t>
            </a:r>
          </a:p>
        </p:txBody>
      </p:sp>
      <p:sp>
        <p:nvSpPr>
          <p:cNvPr id="30" name="Rectangle 10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1:32</a:t>
            </a:r>
          </a:p>
        </p:txBody>
      </p:sp>
      <p:sp>
        <p:nvSpPr>
          <p:cNvPr id="31" name="Rectangle 10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1:31</a:t>
            </a:r>
          </a:p>
        </p:txBody>
      </p:sp>
      <p:sp>
        <p:nvSpPr>
          <p:cNvPr id="32" name="Rectangle 10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1:30</a:t>
            </a:r>
          </a:p>
        </p:txBody>
      </p:sp>
      <p:sp>
        <p:nvSpPr>
          <p:cNvPr id="33" name="Rectangle 10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1:29</a:t>
            </a:r>
          </a:p>
        </p:txBody>
      </p:sp>
      <p:sp>
        <p:nvSpPr>
          <p:cNvPr id="34" name="Rectangle 11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1:28</a:t>
            </a:r>
          </a:p>
        </p:txBody>
      </p:sp>
      <p:sp>
        <p:nvSpPr>
          <p:cNvPr id="35" name="Rectangle 11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1:27</a:t>
            </a:r>
          </a:p>
        </p:txBody>
      </p:sp>
      <p:sp>
        <p:nvSpPr>
          <p:cNvPr id="36" name="Rectangle 11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1:26</a:t>
            </a:r>
          </a:p>
        </p:txBody>
      </p:sp>
      <p:sp>
        <p:nvSpPr>
          <p:cNvPr id="37" name="Rectangle 11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1:25</a:t>
            </a:r>
          </a:p>
        </p:txBody>
      </p:sp>
      <p:sp>
        <p:nvSpPr>
          <p:cNvPr id="38" name="Rectangle 11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1:24</a:t>
            </a:r>
          </a:p>
        </p:txBody>
      </p:sp>
      <p:sp>
        <p:nvSpPr>
          <p:cNvPr id="39" name="Rectangle 11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1:23</a:t>
            </a:r>
          </a:p>
        </p:txBody>
      </p:sp>
      <p:sp>
        <p:nvSpPr>
          <p:cNvPr id="40" name="Rectangle 11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1:22</a:t>
            </a:r>
          </a:p>
        </p:txBody>
      </p:sp>
      <p:sp>
        <p:nvSpPr>
          <p:cNvPr id="41" name="Rectangle 11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1:21</a:t>
            </a:r>
          </a:p>
        </p:txBody>
      </p:sp>
      <p:sp>
        <p:nvSpPr>
          <p:cNvPr id="42" name="Rectangle 11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1:20</a:t>
            </a:r>
          </a:p>
        </p:txBody>
      </p:sp>
      <p:sp>
        <p:nvSpPr>
          <p:cNvPr id="43" name="Rectangle 11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1:19</a:t>
            </a:r>
          </a:p>
        </p:txBody>
      </p:sp>
      <p:sp>
        <p:nvSpPr>
          <p:cNvPr id="44" name="Rectangle 12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1:18</a:t>
            </a:r>
          </a:p>
        </p:txBody>
      </p:sp>
      <p:sp>
        <p:nvSpPr>
          <p:cNvPr id="45" name="Rectangle 12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1:17</a:t>
            </a:r>
          </a:p>
        </p:txBody>
      </p:sp>
      <p:sp>
        <p:nvSpPr>
          <p:cNvPr id="46" name="Rectangle 12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1:16</a:t>
            </a:r>
          </a:p>
        </p:txBody>
      </p:sp>
      <p:sp>
        <p:nvSpPr>
          <p:cNvPr id="47" name="Rectangle 12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1:15</a:t>
            </a:r>
          </a:p>
        </p:txBody>
      </p:sp>
      <p:sp>
        <p:nvSpPr>
          <p:cNvPr id="48" name="Rectangle 12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1:14</a:t>
            </a:r>
          </a:p>
        </p:txBody>
      </p:sp>
      <p:sp>
        <p:nvSpPr>
          <p:cNvPr id="49" name="Rectangle 12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1:13</a:t>
            </a:r>
          </a:p>
        </p:txBody>
      </p:sp>
      <p:sp>
        <p:nvSpPr>
          <p:cNvPr id="50" name="Rectangle 12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1:12</a:t>
            </a:r>
          </a:p>
        </p:txBody>
      </p:sp>
      <p:sp>
        <p:nvSpPr>
          <p:cNvPr id="51" name="Rectangle 12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1:11</a:t>
            </a:r>
          </a:p>
        </p:txBody>
      </p:sp>
      <p:sp>
        <p:nvSpPr>
          <p:cNvPr id="52" name="Rectangle 12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1:10</a:t>
            </a:r>
          </a:p>
        </p:txBody>
      </p:sp>
      <p:sp>
        <p:nvSpPr>
          <p:cNvPr id="53" name="Rectangle 12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1:09</a:t>
            </a:r>
          </a:p>
        </p:txBody>
      </p:sp>
      <p:sp>
        <p:nvSpPr>
          <p:cNvPr id="54" name="Rectangle 13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1:08</a:t>
            </a:r>
          </a:p>
        </p:txBody>
      </p:sp>
      <p:sp>
        <p:nvSpPr>
          <p:cNvPr id="55" name="Rectangle 13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1:07</a:t>
            </a:r>
          </a:p>
        </p:txBody>
      </p:sp>
      <p:sp>
        <p:nvSpPr>
          <p:cNvPr id="56" name="Rectangle 13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1:06</a:t>
            </a:r>
          </a:p>
        </p:txBody>
      </p:sp>
      <p:sp>
        <p:nvSpPr>
          <p:cNvPr id="57" name="Rectangle 13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1:05</a:t>
            </a:r>
          </a:p>
        </p:txBody>
      </p:sp>
      <p:sp>
        <p:nvSpPr>
          <p:cNvPr id="58" name="Rectangle 13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1:04</a:t>
            </a:r>
          </a:p>
        </p:txBody>
      </p:sp>
      <p:sp>
        <p:nvSpPr>
          <p:cNvPr id="59" name="Rectangle 13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1:03</a:t>
            </a:r>
          </a:p>
        </p:txBody>
      </p:sp>
      <p:sp>
        <p:nvSpPr>
          <p:cNvPr id="60" name="Rectangle 13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1:02</a:t>
            </a:r>
          </a:p>
        </p:txBody>
      </p:sp>
      <p:sp>
        <p:nvSpPr>
          <p:cNvPr id="61" name="Rectangle 13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1:01</a:t>
            </a:r>
          </a:p>
        </p:txBody>
      </p:sp>
      <p:sp>
        <p:nvSpPr>
          <p:cNvPr id="62" name="Rectangle 13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1:00</a:t>
            </a:r>
          </a:p>
        </p:txBody>
      </p:sp>
      <p:sp>
        <p:nvSpPr>
          <p:cNvPr id="63" name="Rectangle 13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0:59</a:t>
            </a:r>
          </a:p>
        </p:txBody>
      </p:sp>
      <p:sp>
        <p:nvSpPr>
          <p:cNvPr id="64" name="Rectangle 14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0:58</a:t>
            </a:r>
          </a:p>
        </p:txBody>
      </p:sp>
      <p:sp>
        <p:nvSpPr>
          <p:cNvPr id="65" name="Rectangle 14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0:57</a:t>
            </a:r>
          </a:p>
        </p:txBody>
      </p:sp>
      <p:sp>
        <p:nvSpPr>
          <p:cNvPr id="66" name="Rectangle 14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0:56</a:t>
            </a:r>
          </a:p>
        </p:txBody>
      </p:sp>
      <p:sp>
        <p:nvSpPr>
          <p:cNvPr id="67" name="Rectangle 14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0:55</a:t>
            </a:r>
          </a:p>
        </p:txBody>
      </p:sp>
      <p:sp>
        <p:nvSpPr>
          <p:cNvPr id="68" name="Rectangle 14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0:54</a:t>
            </a:r>
          </a:p>
        </p:txBody>
      </p:sp>
      <p:sp>
        <p:nvSpPr>
          <p:cNvPr id="69" name="Rectangle 14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0:53</a:t>
            </a:r>
          </a:p>
        </p:txBody>
      </p:sp>
      <p:sp>
        <p:nvSpPr>
          <p:cNvPr id="70" name="Rectangle 14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0:52</a:t>
            </a:r>
          </a:p>
        </p:txBody>
      </p:sp>
      <p:sp>
        <p:nvSpPr>
          <p:cNvPr id="71" name="Rectangle 14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0:51</a:t>
            </a:r>
          </a:p>
        </p:txBody>
      </p:sp>
      <p:sp>
        <p:nvSpPr>
          <p:cNvPr id="72" name="Rectangle 14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0:50</a:t>
            </a:r>
          </a:p>
        </p:txBody>
      </p:sp>
      <p:sp>
        <p:nvSpPr>
          <p:cNvPr id="73" name="Rectangle 14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0:49</a:t>
            </a:r>
          </a:p>
        </p:txBody>
      </p:sp>
      <p:sp>
        <p:nvSpPr>
          <p:cNvPr id="74" name="Rectangle 15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0:48</a:t>
            </a:r>
          </a:p>
        </p:txBody>
      </p:sp>
      <p:sp>
        <p:nvSpPr>
          <p:cNvPr id="75" name="Rectangle 15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0:47</a:t>
            </a:r>
          </a:p>
        </p:txBody>
      </p:sp>
      <p:sp>
        <p:nvSpPr>
          <p:cNvPr id="76" name="Rectangle 15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0:46</a:t>
            </a:r>
          </a:p>
        </p:txBody>
      </p:sp>
      <p:sp>
        <p:nvSpPr>
          <p:cNvPr id="77" name="Rectangle 15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0:45</a:t>
            </a:r>
          </a:p>
        </p:txBody>
      </p:sp>
      <p:sp>
        <p:nvSpPr>
          <p:cNvPr id="78" name="Rectangle 15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0:44</a:t>
            </a:r>
          </a:p>
        </p:txBody>
      </p:sp>
      <p:sp>
        <p:nvSpPr>
          <p:cNvPr id="79" name="Rectangle 15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0:43</a:t>
            </a:r>
          </a:p>
        </p:txBody>
      </p:sp>
      <p:sp>
        <p:nvSpPr>
          <p:cNvPr id="80" name="Rectangle 15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0:42</a:t>
            </a:r>
          </a:p>
        </p:txBody>
      </p:sp>
      <p:sp>
        <p:nvSpPr>
          <p:cNvPr id="81" name="Rectangle 15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0:41</a:t>
            </a:r>
          </a:p>
        </p:txBody>
      </p:sp>
      <p:sp>
        <p:nvSpPr>
          <p:cNvPr id="82" name="Rectangle 15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0:40</a:t>
            </a:r>
          </a:p>
        </p:txBody>
      </p:sp>
      <p:sp>
        <p:nvSpPr>
          <p:cNvPr id="83" name="Rectangle 15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0:39</a:t>
            </a:r>
          </a:p>
        </p:txBody>
      </p:sp>
      <p:sp>
        <p:nvSpPr>
          <p:cNvPr id="84" name="Rectangle 16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0:38</a:t>
            </a:r>
          </a:p>
        </p:txBody>
      </p:sp>
      <p:sp>
        <p:nvSpPr>
          <p:cNvPr id="85" name="Rectangle 16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0:37</a:t>
            </a:r>
          </a:p>
        </p:txBody>
      </p:sp>
      <p:sp>
        <p:nvSpPr>
          <p:cNvPr id="86" name="Rectangle 16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0:36</a:t>
            </a:r>
          </a:p>
        </p:txBody>
      </p:sp>
      <p:sp>
        <p:nvSpPr>
          <p:cNvPr id="87" name="Rectangle 16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0:35</a:t>
            </a:r>
          </a:p>
        </p:txBody>
      </p:sp>
      <p:sp>
        <p:nvSpPr>
          <p:cNvPr id="88" name="Rectangle 16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0:34</a:t>
            </a:r>
          </a:p>
        </p:txBody>
      </p:sp>
      <p:sp>
        <p:nvSpPr>
          <p:cNvPr id="89" name="Rectangle 16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0:33</a:t>
            </a:r>
          </a:p>
        </p:txBody>
      </p:sp>
      <p:sp>
        <p:nvSpPr>
          <p:cNvPr id="90" name="Rectangle 16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0:32</a:t>
            </a:r>
          </a:p>
        </p:txBody>
      </p:sp>
      <p:sp>
        <p:nvSpPr>
          <p:cNvPr id="91" name="Rectangle 16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0:31</a:t>
            </a:r>
          </a:p>
        </p:txBody>
      </p:sp>
      <p:sp>
        <p:nvSpPr>
          <p:cNvPr id="92" name="Rectangle 16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0:30</a:t>
            </a:r>
          </a:p>
        </p:txBody>
      </p:sp>
      <p:sp>
        <p:nvSpPr>
          <p:cNvPr id="93" name="Rectangle 16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0:29</a:t>
            </a:r>
          </a:p>
        </p:txBody>
      </p:sp>
      <p:sp>
        <p:nvSpPr>
          <p:cNvPr id="94" name="Rectangle 17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0:28</a:t>
            </a:r>
          </a:p>
        </p:txBody>
      </p:sp>
      <p:sp>
        <p:nvSpPr>
          <p:cNvPr id="95" name="Rectangle 17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0:27</a:t>
            </a:r>
          </a:p>
        </p:txBody>
      </p:sp>
      <p:sp>
        <p:nvSpPr>
          <p:cNvPr id="96" name="Rectangle 17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0:26</a:t>
            </a:r>
          </a:p>
        </p:txBody>
      </p:sp>
      <p:sp>
        <p:nvSpPr>
          <p:cNvPr id="97" name="Rectangle 17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0:25</a:t>
            </a:r>
          </a:p>
        </p:txBody>
      </p:sp>
      <p:sp>
        <p:nvSpPr>
          <p:cNvPr id="98" name="Rectangle 17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0:24</a:t>
            </a:r>
          </a:p>
        </p:txBody>
      </p:sp>
      <p:sp>
        <p:nvSpPr>
          <p:cNvPr id="99" name="Rectangle 17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0:23</a:t>
            </a:r>
          </a:p>
        </p:txBody>
      </p:sp>
      <p:sp>
        <p:nvSpPr>
          <p:cNvPr id="100" name="Rectangle 17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0:22</a:t>
            </a:r>
          </a:p>
        </p:txBody>
      </p:sp>
      <p:sp>
        <p:nvSpPr>
          <p:cNvPr id="101" name="Rectangle 17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0:21</a:t>
            </a:r>
          </a:p>
        </p:txBody>
      </p:sp>
      <p:sp>
        <p:nvSpPr>
          <p:cNvPr id="102" name="Rectangle 17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0:20</a:t>
            </a:r>
          </a:p>
        </p:txBody>
      </p:sp>
      <p:sp>
        <p:nvSpPr>
          <p:cNvPr id="103" name="Rectangle 17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0:19</a:t>
            </a:r>
          </a:p>
        </p:txBody>
      </p:sp>
      <p:sp>
        <p:nvSpPr>
          <p:cNvPr id="104" name="Rectangle 18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0:18</a:t>
            </a:r>
          </a:p>
        </p:txBody>
      </p:sp>
      <p:sp>
        <p:nvSpPr>
          <p:cNvPr id="105" name="Rectangle 18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0:17</a:t>
            </a:r>
          </a:p>
        </p:txBody>
      </p:sp>
      <p:sp>
        <p:nvSpPr>
          <p:cNvPr id="106" name="Rectangle 18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0:16</a:t>
            </a:r>
          </a:p>
        </p:txBody>
      </p:sp>
      <p:sp>
        <p:nvSpPr>
          <p:cNvPr id="107" name="Rectangle 18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0:15</a:t>
            </a:r>
          </a:p>
        </p:txBody>
      </p:sp>
      <p:sp>
        <p:nvSpPr>
          <p:cNvPr id="108" name="Rectangle 18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0:14</a:t>
            </a:r>
          </a:p>
        </p:txBody>
      </p:sp>
      <p:sp>
        <p:nvSpPr>
          <p:cNvPr id="109" name="Rectangle 18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0:13</a:t>
            </a:r>
          </a:p>
        </p:txBody>
      </p:sp>
      <p:sp>
        <p:nvSpPr>
          <p:cNvPr id="110" name="Rectangle 18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0:12</a:t>
            </a:r>
          </a:p>
        </p:txBody>
      </p:sp>
      <p:sp>
        <p:nvSpPr>
          <p:cNvPr id="111" name="Rectangle 18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0:11</a:t>
            </a:r>
          </a:p>
        </p:txBody>
      </p:sp>
      <p:sp>
        <p:nvSpPr>
          <p:cNvPr id="112" name="Rectangle 18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0:10</a:t>
            </a:r>
          </a:p>
        </p:txBody>
      </p:sp>
      <p:sp>
        <p:nvSpPr>
          <p:cNvPr id="113" name="Rectangle 18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0:09</a:t>
            </a:r>
          </a:p>
        </p:txBody>
      </p:sp>
      <p:sp>
        <p:nvSpPr>
          <p:cNvPr id="114" name="Rectangle 19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0:08</a:t>
            </a:r>
          </a:p>
        </p:txBody>
      </p:sp>
      <p:sp>
        <p:nvSpPr>
          <p:cNvPr id="115" name="Rectangle 19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0:07</a:t>
            </a:r>
          </a:p>
        </p:txBody>
      </p:sp>
      <p:sp>
        <p:nvSpPr>
          <p:cNvPr id="116" name="Rectangle 19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0:06</a:t>
            </a:r>
          </a:p>
        </p:txBody>
      </p:sp>
      <p:sp>
        <p:nvSpPr>
          <p:cNvPr id="117" name="Rectangle 19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0:05</a:t>
            </a:r>
          </a:p>
        </p:txBody>
      </p:sp>
      <p:sp>
        <p:nvSpPr>
          <p:cNvPr id="118" name="Rectangle 19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0:04</a:t>
            </a:r>
          </a:p>
        </p:txBody>
      </p:sp>
      <p:sp>
        <p:nvSpPr>
          <p:cNvPr id="119" name="Rectangle 19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0:03</a:t>
            </a:r>
          </a:p>
        </p:txBody>
      </p:sp>
      <p:sp>
        <p:nvSpPr>
          <p:cNvPr id="120" name="Rectangle 19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0:02</a:t>
            </a:r>
          </a:p>
        </p:txBody>
      </p:sp>
      <p:sp>
        <p:nvSpPr>
          <p:cNvPr id="121" name="Rectangle 19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0:01</a:t>
            </a:r>
          </a:p>
        </p:txBody>
      </p:sp>
      <p:sp>
        <p:nvSpPr>
          <p:cNvPr id="122" name="Rectangle 19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dirty="0"/>
              <a:t>End</a:t>
            </a:r>
          </a:p>
        </p:txBody>
      </p:sp>
      <p:sp>
        <p:nvSpPr>
          <p:cNvPr id="123" name="Rectangle 6"/>
          <p:cNvSpPr>
            <a:spLocks noChangeArrowheads="1"/>
          </p:cNvSpPr>
          <p:nvPr/>
        </p:nvSpPr>
        <p:spPr bwMode="auto">
          <a:xfrm>
            <a:off x="1691639" y="1268730"/>
            <a:ext cx="6480811" cy="1631216"/>
          </a:xfrm>
          <a:prstGeom prst="rect">
            <a:avLst/>
          </a:prstGeom>
          <a:solidFill>
            <a:schemeClr val="accent1">
              <a:lumMod val="75000"/>
            </a:schemeClr>
          </a:solidFill>
          <a:ln w="9525" algn="ctr">
            <a:noFill/>
            <a:miter lim="800000"/>
            <a:headEnd/>
            <a:tailEnd/>
          </a:ln>
          <a:effectLst/>
        </p:spPr>
        <p:txBody>
          <a:bodyPr wrap="square">
            <a:spAutoFit/>
          </a:bodyPr>
          <a:lstStyle/>
          <a:p>
            <a:pPr algn="ctr" fontAlgn="auto">
              <a:spcBef>
                <a:spcPct val="50000"/>
              </a:spcBef>
              <a:spcAft>
                <a:spcPts val="0"/>
              </a:spcAft>
              <a:defRPr/>
            </a:pPr>
            <a:r>
              <a:rPr lang="en-US" sz="2000" dirty="0">
                <a:solidFill>
                  <a:schemeClr val="bg1"/>
                </a:solidFill>
                <a:latin typeface="Tahoma" charset="0"/>
                <a:sym typeface="Wingdings" pitchFamily="2" charset="2"/>
              </a:rPr>
              <a:t>Disease has a prevalence of 30%.</a:t>
            </a:r>
          </a:p>
          <a:p>
            <a:pPr algn="ctr" fontAlgn="auto">
              <a:spcBef>
                <a:spcPct val="50000"/>
              </a:spcBef>
              <a:spcAft>
                <a:spcPts val="0"/>
              </a:spcAft>
              <a:defRPr/>
            </a:pPr>
            <a:r>
              <a:rPr lang="en-US" sz="2000" dirty="0">
                <a:solidFill>
                  <a:schemeClr val="bg1"/>
                </a:solidFill>
                <a:latin typeface="Tahoma" charset="0"/>
                <a:sym typeface="Wingdings" pitchFamily="2" charset="2"/>
              </a:rPr>
              <a:t>The test has sensitivity of 50% and specificity of 90%.</a:t>
            </a:r>
          </a:p>
          <a:p>
            <a:pPr algn="ctr">
              <a:spcBef>
                <a:spcPct val="50000"/>
              </a:spcBef>
              <a:defRPr/>
            </a:pPr>
            <a:r>
              <a:rPr lang="en-US" sz="2000" dirty="0" smtClean="0">
                <a:solidFill>
                  <a:schemeClr val="bg1"/>
                </a:solidFill>
                <a:latin typeface="Tahoma" charset="0"/>
                <a:sym typeface="Wingdings" pitchFamily="2" charset="2"/>
              </a:rPr>
              <a:t>Given a positive test, what is the probability your dad has the disease</a:t>
            </a:r>
            <a:endParaRPr lang="en-GB" sz="2000" b="0" dirty="0">
              <a:solidFill>
                <a:schemeClr val="bg1"/>
              </a:solidFill>
              <a:effectLst>
                <a:outerShdw blurRad="38100" dist="38100" dir="2700000" algn="tl">
                  <a:srgbClr val="000000"/>
                </a:outerShdw>
              </a:effectLst>
              <a:latin typeface="Tahoma" charset="0"/>
              <a:sym typeface="Wingdings" pitchFamily="2" charset="2"/>
            </a:endParaRPr>
          </a:p>
        </p:txBody>
      </p:sp>
      <p:sp>
        <p:nvSpPr>
          <p:cNvPr id="125"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rPr>
              <a:t>Natural Frequencies</a:t>
            </a:r>
            <a:endParaRPr lang="en-GB" sz="3600" b="1" dirty="0" smtClean="0">
              <a:latin typeface="Garamond" pitchFamily="18" charset="0"/>
              <a:ea typeface="+mj-ea"/>
              <a:cs typeface="+mj-cs"/>
            </a:endParaRPr>
          </a:p>
        </p:txBody>
      </p:sp>
      <p:pic>
        <p:nvPicPr>
          <p:cNvPr id="128" name="Picture 3"/>
          <p:cNvPicPr>
            <a:picLocks noChangeAspect="1" noChangeArrowheads="1"/>
          </p:cNvPicPr>
          <p:nvPr/>
        </p:nvPicPr>
        <p:blipFill>
          <a:blip r:embed="rId4" cstate="print"/>
          <a:srcRect/>
          <a:stretch>
            <a:fillRect/>
          </a:stretch>
        </p:blipFill>
        <p:spPr bwMode="auto">
          <a:xfrm>
            <a:off x="283845" y="1173480"/>
            <a:ext cx="1295400" cy="1295400"/>
          </a:xfrm>
          <a:prstGeom prst="rect">
            <a:avLst/>
          </a:prstGeom>
          <a:noFill/>
          <a:ln w="9525">
            <a:noFill/>
            <a:miter lim="800000"/>
            <a:headEnd/>
            <a:tailEnd/>
          </a:ln>
        </p:spPr>
      </p:pic>
      <p:sp>
        <p:nvSpPr>
          <p:cNvPr id="133" name="Rectangle 132"/>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59393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65"/>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6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68"/>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69"/>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70"/>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71"/>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72"/>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73"/>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grpId="0" nodeType="afterEffect">
                                  <p:stCondLst>
                                    <p:cond delay="100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grpId="0" nodeType="afterEffect">
                                  <p:stCondLst>
                                    <p:cond delay="1000"/>
                                  </p:stCondLst>
                                  <p:childTnLst>
                                    <p:set>
                                      <p:cBhvr>
                                        <p:cTn id="42" dur="1" fill="hold">
                                          <p:stCondLst>
                                            <p:cond delay="0"/>
                                          </p:stCondLst>
                                        </p:cTn>
                                        <p:tgtEl>
                                          <p:spTgt spid="75"/>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grpId="0" nodeType="afterEffect">
                                  <p:stCondLst>
                                    <p:cond delay="1000"/>
                                  </p:stCondLst>
                                  <p:childTnLst>
                                    <p:set>
                                      <p:cBhvr>
                                        <p:cTn id="45" dur="1" fill="hold">
                                          <p:stCondLst>
                                            <p:cond delay="0"/>
                                          </p:stCondLst>
                                        </p:cTn>
                                        <p:tgtEl>
                                          <p:spTgt spid="76"/>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grpId="0" nodeType="afterEffect">
                                  <p:stCondLst>
                                    <p:cond delay="1000"/>
                                  </p:stCondLst>
                                  <p:childTnLst>
                                    <p:set>
                                      <p:cBhvr>
                                        <p:cTn id="48" dur="1" fill="hold">
                                          <p:stCondLst>
                                            <p:cond delay="0"/>
                                          </p:stCondLst>
                                        </p:cTn>
                                        <p:tgtEl>
                                          <p:spTgt spid="77"/>
                                        </p:tgtEl>
                                        <p:attrNameLst>
                                          <p:attrName>style.visibility</p:attrName>
                                        </p:attrNameLst>
                                      </p:cBhvr>
                                      <p:to>
                                        <p:strVal val="visible"/>
                                      </p:to>
                                    </p:set>
                                  </p:childTnLst>
                                </p:cTn>
                              </p:par>
                            </p:childTnLst>
                          </p:cTn>
                        </p:par>
                        <p:par>
                          <p:cTn id="49" fill="hold">
                            <p:stCondLst>
                              <p:cond delay="14000"/>
                            </p:stCondLst>
                            <p:childTnLst>
                              <p:par>
                                <p:cTn id="50" presetID="1" presetClass="entr" presetSubtype="0" fill="hold" grpId="0" nodeType="afterEffect">
                                  <p:stCondLst>
                                    <p:cond delay="1000"/>
                                  </p:stCondLst>
                                  <p:childTnLst>
                                    <p:set>
                                      <p:cBhvr>
                                        <p:cTn id="51" dur="1" fill="hold">
                                          <p:stCondLst>
                                            <p:cond delay="0"/>
                                          </p:stCondLst>
                                        </p:cTn>
                                        <p:tgtEl>
                                          <p:spTgt spid="78"/>
                                        </p:tgtEl>
                                        <p:attrNameLst>
                                          <p:attrName>style.visibility</p:attrName>
                                        </p:attrNameLst>
                                      </p:cBhvr>
                                      <p:to>
                                        <p:strVal val="visible"/>
                                      </p:to>
                                    </p:set>
                                  </p:childTnLst>
                                </p:cTn>
                              </p:par>
                            </p:childTnLst>
                          </p:cTn>
                        </p:par>
                        <p:par>
                          <p:cTn id="52" fill="hold">
                            <p:stCondLst>
                              <p:cond delay="15000"/>
                            </p:stCondLst>
                            <p:childTnLst>
                              <p:par>
                                <p:cTn id="53" presetID="1" presetClass="entr" presetSubtype="0" fill="hold" grpId="0" nodeType="afterEffect">
                                  <p:stCondLst>
                                    <p:cond delay="1000"/>
                                  </p:stCondLst>
                                  <p:childTnLst>
                                    <p:set>
                                      <p:cBhvr>
                                        <p:cTn id="54" dur="1" fill="hold">
                                          <p:stCondLst>
                                            <p:cond delay="0"/>
                                          </p:stCondLst>
                                        </p:cTn>
                                        <p:tgtEl>
                                          <p:spTgt spid="79"/>
                                        </p:tgtEl>
                                        <p:attrNameLst>
                                          <p:attrName>style.visibility</p:attrName>
                                        </p:attrNameLst>
                                      </p:cBhvr>
                                      <p:to>
                                        <p:strVal val="visible"/>
                                      </p:to>
                                    </p:set>
                                  </p:childTnLst>
                                </p:cTn>
                              </p:par>
                            </p:childTnLst>
                          </p:cTn>
                        </p:par>
                        <p:par>
                          <p:cTn id="55" fill="hold">
                            <p:stCondLst>
                              <p:cond delay="16000"/>
                            </p:stCondLst>
                            <p:childTnLst>
                              <p:par>
                                <p:cTn id="56" presetID="1" presetClass="entr" presetSubtype="0" fill="hold" grpId="0" nodeType="afterEffect">
                                  <p:stCondLst>
                                    <p:cond delay="1000"/>
                                  </p:stCondLst>
                                  <p:childTnLst>
                                    <p:set>
                                      <p:cBhvr>
                                        <p:cTn id="57" dur="1" fill="hold">
                                          <p:stCondLst>
                                            <p:cond delay="0"/>
                                          </p:stCondLst>
                                        </p:cTn>
                                        <p:tgtEl>
                                          <p:spTgt spid="80"/>
                                        </p:tgtEl>
                                        <p:attrNameLst>
                                          <p:attrName>style.visibility</p:attrName>
                                        </p:attrNameLst>
                                      </p:cBhvr>
                                      <p:to>
                                        <p:strVal val="visible"/>
                                      </p:to>
                                    </p:set>
                                  </p:childTnLst>
                                </p:cTn>
                              </p:par>
                            </p:childTnLst>
                          </p:cTn>
                        </p:par>
                        <p:par>
                          <p:cTn id="58" fill="hold">
                            <p:stCondLst>
                              <p:cond delay="17000"/>
                            </p:stCondLst>
                            <p:childTnLst>
                              <p:par>
                                <p:cTn id="59" presetID="1" presetClass="entr" presetSubtype="0" fill="hold" grpId="0" nodeType="afterEffect">
                                  <p:stCondLst>
                                    <p:cond delay="1000"/>
                                  </p:stCondLst>
                                  <p:childTnLst>
                                    <p:set>
                                      <p:cBhvr>
                                        <p:cTn id="60" dur="1" fill="hold">
                                          <p:stCondLst>
                                            <p:cond delay="0"/>
                                          </p:stCondLst>
                                        </p:cTn>
                                        <p:tgtEl>
                                          <p:spTgt spid="81"/>
                                        </p:tgtEl>
                                        <p:attrNameLst>
                                          <p:attrName>style.visibility</p:attrName>
                                        </p:attrNameLst>
                                      </p:cBhvr>
                                      <p:to>
                                        <p:strVal val="visible"/>
                                      </p:to>
                                    </p:set>
                                  </p:childTnLst>
                                </p:cTn>
                              </p:par>
                            </p:childTnLst>
                          </p:cTn>
                        </p:par>
                        <p:par>
                          <p:cTn id="61" fill="hold">
                            <p:stCondLst>
                              <p:cond delay="18000"/>
                            </p:stCondLst>
                            <p:childTnLst>
                              <p:par>
                                <p:cTn id="62" presetID="1" presetClass="entr" presetSubtype="0" fill="hold" grpId="0" nodeType="afterEffect">
                                  <p:stCondLst>
                                    <p:cond delay="1000"/>
                                  </p:stCondLst>
                                  <p:childTnLst>
                                    <p:set>
                                      <p:cBhvr>
                                        <p:cTn id="63" dur="1" fill="hold">
                                          <p:stCondLst>
                                            <p:cond delay="0"/>
                                          </p:stCondLst>
                                        </p:cTn>
                                        <p:tgtEl>
                                          <p:spTgt spid="82"/>
                                        </p:tgtEl>
                                        <p:attrNameLst>
                                          <p:attrName>style.visibility</p:attrName>
                                        </p:attrNameLst>
                                      </p:cBhvr>
                                      <p:to>
                                        <p:strVal val="visible"/>
                                      </p:to>
                                    </p:set>
                                  </p:childTnLst>
                                </p:cTn>
                              </p:par>
                            </p:childTnLst>
                          </p:cTn>
                        </p:par>
                        <p:par>
                          <p:cTn id="64" fill="hold">
                            <p:stCondLst>
                              <p:cond delay="19000"/>
                            </p:stCondLst>
                            <p:childTnLst>
                              <p:par>
                                <p:cTn id="65" presetID="1" presetClass="entr" presetSubtype="0" fill="hold" grpId="0" nodeType="afterEffect">
                                  <p:stCondLst>
                                    <p:cond delay="1000"/>
                                  </p:stCondLst>
                                  <p:childTnLst>
                                    <p:set>
                                      <p:cBhvr>
                                        <p:cTn id="66" dur="1" fill="hold">
                                          <p:stCondLst>
                                            <p:cond delay="0"/>
                                          </p:stCondLst>
                                        </p:cTn>
                                        <p:tgtEl>
                                          <p:spTgt spid="83"/>
                                        </p:tgtEl>
                                        <p:attrNameLst>
                                          <p:attrName>style.visibility</p:attrName>
                                        </p:attrNameLst>
                                      </p:cBhvr>
                                      <p:to>
                                        <p:strVal val="visible"/>
                                      </p:to>
                                    </p:set>
                                  </p:childTnLst>
                                </p:cTn>
                              </p:par>
                            </p:childTnLst>
                          </p:cTn>
                        </p:par>
                        <p:par>
                          <p:cTn id="67" fill="hold">
                            <p:stCondLst>
                              <p:cond delay="20000"/>
                            </p:stCondLst>
                            <p:childTnLst>
                              <p:par>
                                <p:cTn id="68" presetID="1" presetClass="entr" presetSubtype="0" fill="hold" grpId="0" nodeType="afterEffect">
                                  <p:stCondLst>
                                    <p:cond delay="1000"/>
                                  </p:stCondLst>
                                  <p:childTnLst>
                                    <p:set>
                                      <p:cBhvr>
                                        <p:cTn id="69" dur="1" fill="hold">
                                          <p:stCondLst>
                                            <p:cond delay="0"/>
                                          </p:stCondLst>
                                        </p:cTn>
                                        <p:tgtEl>
                                          <p:spTgt spid="84"/>
                                        </p:tgtEl>
                                        <p:attrNameLst>
                                          <p:attrName>style.visibility</p:attrName>
                                        </p:attrNameLst>
                                      </p:cBhvr>
                                      <p:to>
                                        <p:strVal val="visible"/>
                                      </p:to>
                                    </p:set>
                                  </p:childTnLst>
                                </p:cTn>
                              </p:par>
                            </p:childTnLst>
                          </p:cTn>
                        </p:par>
                        <p:par>
                          <p:cTn id="70" fill="hold">
                            <p:stCondLst>
                              <p:cond delay="21000"/>
                            </p:stCondLst>
                            <p:childTnLst>
                              <p:par>
                                <p:cTn id="71" presetID="1" presetClass="entr" presetSubtype="0" fill="hold" grpId="0" nodeType="afterEffect">
                                  <p:stCondLst>
                                    <p:cond delay="1000"/>
                                  </p:stCondLst>
                                  <p:childTnLst>
                                    <p:set>
                                      <p:cBhvr>
                                        <p:cTn id="72" dur="1" fill="hold">
                                          <p:stCondLst>
                                            <p:cond delay="0"/>
                                          </p:stCondLst>
                                        </p:cTn>
                                        <p:tgtEl>
                                          <p:spTgt spid="85"/>
                                        </p:tgtEl>
                                        <p:attrNameLst>
                                          <p:attrName>style.visibility</p:attrName>
                                        </p:attrNameLst>
                                      </p:cBhvr>
                                      <p:to>
                                        <p:strVal val="visible"/>
                                      </p:to>
                                    </p:set>
                                  </p:childTnLst>
                                </p:cTn>
                              </p:par>
                            </p:childTnLst>
                          </p:cTn>
                        </p:par>
                        <p:par>
                          <p:cTn id="73" fill="hold">
                            <p:stCondLst>
                              <p:cond delay="22000"/>
                            </p:stCondLst>
                            <p:childTnLst>
                              <p:par>
                                <p:cTn id="74" presetID="1" presetClass="entr" presetSubtype="0" fill="hold" grpId="0" nodeType="afterEffect">
                                  <p:stCondLst>
                                    <p:cond delay="1000"/>
                                  </p:stCondLst>
                                  <p:childTnLst>
                                    <p:set>
                                      <p:cBhvr>
                                        <p:cTn id="75" dur="1" fill="hold">
                                          <p:stCondLst>
                                            <p:cond delay="0"/>
                                          </p:stCondLst>
                                        </p:cTn>
                                        <p:tgtEl>
                                          <p:spTgt spid="86"/>
                                        </p:tgtEl>
                                        <p:attrNameLst>
                                          <p:attrName>style.visibility</p:attrName>
                                        </p:attrNameLst>
                                      </p:cBhvr>
                                      <p:to>
                                        <p:strVal val="visible"/>
                                      </p:to>
                                    </p:set>
                                  </p:childTnLst>
                                </p:cTn>
                              </p:par>
                            </p:childTnLst>
                          </p:cTn>
                        </p:par>
                        <p:par>
                          <p:cTn id="76" fill="hold">
                            <p:stCondLst>
                              <p:cond delay="23000"/>
                            </p:stCondLst>
                            <p:childTnLst>
                              <p:par>
                                <p:cTn id="77" presetID="1" presetClass="entr" presetSubtype="0" fill="hold" grpId="0" nodeType="afterEffect">
                                  <p:stCondLst>
                                    <p:cond delay="1000"/>
                                  </p:stCondLst>
                                  <p:childTnLst>
                                    <p:set>
                                      <p:cBhvr>
                                        <p:cTn id="78" dur="1" fill="hold">
                                          <p:stCondLst>
                                            <p:cond delay="0"/>
                                          </p:stCondLst>
                                        </p:cTn>
                                        <p:tgtEl>
                                          <p:spTgt spid="87"/>
                                        </p:tgtEl>
                                        <p:attrNameLst>
                                          <p:attrName>style.visibility</p:attrName>
                                        </p:attrNameLst>
                                      </p:cBhvr>
                                      <p:to>
                                        <p:strVal val="visible"/>
                                      </p:to>
                                    </p:set>
                                  </p:childTnLst>
                                </p:cTn>
                              </p:par>
                            </p:childTnLst>
                          </p:cTn>
                        </p:par>
                        <p:par>
                          <p:cTn id="79" fill="hold">
                            <p:stCondLst>
                              <p:cond delay="24000"/>
                            </p:stCondLst>
                            <p:childTnLst>
                              <p:par>
                                <p:cTn id="80" presetID="1" presetClass="entr" presetSubtype="0" fill="hold" grpId="0" nodeType="afterEffect">
                                  <p:stCondLst>
                                    <p:cond delay="1000"/>
                                  </p:stCondLst>
                                  <p:childTnLst>
                                    <p:set>
                                      <p:cBhvr>
                                        <p:cTn id="81" dur="1" fill="hold">
                                          <p:stCondLst>
                                            <p:cond delay="0"/>
                                          </p:stCondLst>
                                        </p:cTn>
                                        <p:tgtEl>
                                          <p:spTgt spid="88"/>
                                        </p:tgtEl>
                                        <p:attrNameLst>
                                          <p:attrName>style.visibility</p:attrName>
                                        </p:attrNameLst>
                                      </p:cBhvr>
                                      <p:to>
                                        <p:strVal val="visible"/>
                                      </p:to>
                                    </p:set>
                                  </p:childTnLst>
                                </p:cTn>
                              </p:par>
                            </p:childTnLst>
                          </p:cTn>
                        </p:par>
                        <p:par>
                          <p:cTn id="82" fill="hold">
                            <p:stCondLst>
                              <p:cond delay="25000"/>
                            </p:stCondLst>
                            <p:childTnLst>
                              <p:par>
                                <p:cTn id="83" presetID="1" presetClass="entr" presetSubtype="0" fill="hold" grpId="0" nodeType="afterEffect">
                                  <p:stCondLst>
                                    <p:cond delay="1000"/>
                                  </p:stCondLst>
                                  <p:childTnLst>
                                    <p:set>
                                      <p:cBhvr>
                                        <p:cTn id="84" dur="1" fill="hold">
                                          <p:stCondLst>
                                            <p:cond delay="0"/>
                                          </p:stCondLst>
                                        </p:cTn>
                                        <p:tgtEl>
                                          <p:spTgt spid="89"/>
                                        </p:tgtEl>
                                        <p:attrNameLst>
                                          <p:attrName>style.visibility</p:attrName>
                                        </p:attrNameLst>
                                      </p:cBhvr>
                                      <p:to>
                                        <p:strVal val="visible"/>
                                      </p:to>
                                    </p:set>
                                  </p:childTnLst>
                                </p:cTn>
                              </p:par>
                            </p:childTnLst>
                          </p:cTn>
                        </p:par>
                        <p:par>
                          <p:cTn id="85" fill="hold">
                            <p:stCondLst>
                              <p:cond delay="26000"/>
                            </p:stCondLst>
                            <p:childTnLst>
                              <p:par>
                                <p:cTn id="86" presetID="1" presetClass="entr" presetSubtype="0" fill="hold" grpId="0" nodeType="afterEffect">
                                  <p:stCondLst>
                                    <p:cond delay="1000"/>
                                  </p:stCondLst>
                                  <p:childTnLst>
                                    <p:set>
                                      <p:cBhvr>
                                        <p:cTn id="87" dur="1" fill="hold">
                                          <p:stCondLst>
                                            <p:cond delay="0"/>
                                          </p:stCondLst>
                                        </p:cTn>
                                        <p:tgtEl>
                                          <p:spTgt spid="90"/>
                                        </p:tgtEl>
                                        <p:attrNameLst>
                                          <p:attrName>style.visibility</p:attrName>
                                        </p:attrNameLst>
                                      </p:cBhvr>
                                      <p:to>
                                        <p:strVal val="visible"/>
                                      </p:to>
                                    </p:set>
                                  </p:childTnLst>
                                </p:cTn>
                              </p:par>
                            </p:childTnLst>
                          </p:cTn>
                        </p:par>
                        <p:par>
                          <p:cTn id="88" fill="hold">
                            <p:stCondLst>
                              <p:cond delay="27000"/>
                            </p:stCondLst>
                            <p:childTnLst>
                              <p:par>
                                <p:cTn id="89" presetID="1" presetClass="entr" presetSubtype="0" fill="hold" grpId="0" nodeType="afterEffect">
                                  <p:stCondLst>
                                    <p:cond delay="1000"/>
                                  </p:stCondLst>
                                  <p:childTnLst>
                                    <p:set>
                                      <p:cBhvr>
                                        <p:cTn id="90" dur="1" fill="hold">
                                          <p:stCondLst>
                                            <p:cond delay="0"/>
                                          </p:stCondLst>
                                        </p:cTn>
                                        <p:tgtEl>
                                          <p:spTgt spid="91"/>
                                        </p:tgtEl>
                                        <p:attrNameLst>
                                          <p:attrName>style.visibility</p:attrName>
                                        </p:attrNameLst>
                                      </p:cBhvr>
                                      <p:to>
                                        <p:strVal val="visible"/>
                                      </p:to>
                                    </p:set>
                                  </p:childTnLst>
                                </p:cTn>
                              </p:par>
                            </p:childTnLst>
                          </p:cTn>
                        </p:par>
                        <p:par>
                          <p:cTn id="91" fill="hold">
                            <p:stCondLst>
                              <p:cond delay="28000"/>
                            </p:stCondLst>
                            <p:childTnLst>
                              <p:par>
                                <p:cTn id="92" presetID="1" presetClass="entr" presetSubtype="0" fill="hold" grpId="0" nodeType="afterEffect">
                                  <p:stCondLst>
                                    <p:cond delay="1000"/>
                                  </p:stCondLst>
                                  <p:childTnLst>
                                    <p:set>
                                      <p:cBhvr>
                                        <p:cTn id="93" dur="1" fill="hold">
                                          <p:stCondLst>
                                            <p:cond delay="0"/>
                                          </p:stCondLst>
                                        </p:cTn>
                                        <p:tgtEl>
                                          <p:spTgt spid="92"/>
                                        </p:tgtEl>
                                        <p:attrNameLst>
                                          <p:attrName>style.visibility</p:attrName>
                                        </p:attrNameLst>
                                      </p:cBhvr>
                                      <p:to>
                                        <p:strVal val="visible"/>
                                      </p:to>
                                    </p:set>
                                  </p:childTnLst>
                                </p:cTn>
                              </p:par>
                            </p:childTnLst>
                          </p:cTn>
                        </p:par>
                        <p:par>
                          <p:cTn id="94" fill="hold">
                            <p:stCondLst>
                              <p:cond delay="29000"/>
                            </p:stCondLst>
                            <p:childTnLst>
                              <p:par>
                                <p:cTn id="95" presetID="1" presetClass="entr" presetSubtype="0" fill="hold" grpId="0" nodeType="afterEffect">
                                  <p:stCondLst>
                                    <p:cond delay="1000"/>
                                  </p:stCondLst>
                                  <p:childTnLst>
                                    <p:set>
                                      <p:cBhvr>
                                        <p:cTn id="96" dur="1" fill="hold">
                                          <p:stCondLst>
                                            <p:cond delay="0"/>
                                          </p:stCondLst>
                                        </p:cTn>
                                        <p:tgtEl>
                                          <p:spTgt spid="93"/>
                                        </p:tgtEl>
                                        <p:attrNameLst>
                                          <p:attrName>style.visibility</p:attrName>
                                        </p:attrNameLst>
                                      </p:cBhvr>
                                      <p:to>
                                        <p:strVal val="visible"/>
                                      </p:to>
                                    </p:set>
                                  </p:childTnLst>
                                </p:cTn>
                              </p:par>
                            </p:childTnLst>
                          </p:cTn>
                        </p:par>
                        <p:par>
                          <p:cTn id="97" fill="hold">
                            <p:stCondLst>
                              <p:cond delay="30000"/>
                            </p:stCondLst>
                            <p:childTnLst>
                              <p:par>
                                <p:cTn id="98" presetID="1" presetClass="entr" presetSubtype="0" fill="hold" grpId="0" nodeType="afterEffect">
                                  <p:stCondLst>
                                    <p:cond delay="1000"/>
                                  </p:stCondLst>
                                  <p:childTnLst>
                                    <p:set>
                                      <p:cBhvr>
                                        <p:cTn id="99" dur="1" fill="hold">
                                          <p:stCondLst>
                                            <p:cond delay="0"/>
                                          </p:stCondLst>
                                        </p:cTn>
                                        <p:tgtEl>
                                          <p:spTgt spid="94"/>
                                        </p:tgtEl>
                                        <p:attrNameLst>
                                          <p:attrName>style.visibility</p:attrName>
                                        </p:attrNameLst>
                                      </p:cBhvr>
                                      <p:to>
                                        <p:strVal val="visible"/>
                                      </p:to>
                                    </p:set>
                                  </p:childTnLst>
                                </p:cTn>
                              </p:par>
                            </p:childTnLst>
                          </p:cTn>
                        </p:par>
                        <p:par>
                          <p:cTn id="100" fill="hold">
                            <p:stCondLst>
                              <p:cond delay="31000"/>
                            </p:stCondLst>
                            <p:childTnLst>
                              <p:par>
                                <p:cTn id="101" presetID="1" presetClass="entr" presetSubtype="0" fill="hold" grpId="0" nodeType="afterEffect">
                                  <p:stCondLst>
                                    <p:cond delay="1000"/>
                                  </p:stCondLst>
                                  <p:childTnLst>
                                    <p:set>
                                      <p:cBhvr>
                                        <p:cTn id="102" dur="1" fill="hold">
                                          <p:stCondLst>
                                            <p:cond delay="0"/>
                                          </p:stCondLst>
                                        </p:cTn>
                                        <p:tgtEl>
                                          <p:spTgt spid="95"/>
                                        </p:tgtEl>
                                        <p:attrNameLst>
                                          <p:attrName>style.visibility</p:attrName>
                                        </p:attrNameLst>
                                      </p:cBhvr>
                                      <p:to>
                                        <p:strVal val="visible"/>
                                      </p:to>
                                    </p:set>
                                  </p:childTnLst>
                                </p:cTn>
                              </p:par>
                            </p:childTnLst>
                          </p:cTn>
                        </p:par>
                        <p:par>
                          <p:cTn id="103" fill="hold">
                            <p:stCondLst>
                              <p:cond delay="32000"/>
                            </p:stCondLst>
                            <p:childTnLst>
                              <p:par>
                                <p:cTn id="104" presetID="1" presetClass="entr" presetSubtype="0" fill="hold" grpId="0" nodeType="afterEffect">
                                  <p:stCondLst>
                                    <p:cond delay="1000"/>
                                  </p:stCondLst>
                                  <p:childTnLst>
                                    <p:set>
                                      <p:cBhvr>
                                        <p:cTn id="105" dur="1" fill="hold">
                                          <p:stCondLst>
                                            <p:cond delay="0"/>
                                          </p:stCondLst>
                                        </p:cTn>
                                        <p:tgtEl>
                                          <p:spTgt spid="96"/>
                                        </p:tgtEl>
                                        <p:attrNameLst>
                                          <p:attrName>style.visibility</p:attrName>
                                        </p:attrNameLst>
                                      </p:cBhvr>
                                      <p:to>
                                        <p:strVal val="visible"/>
                                      </p:to>
                                    </p:set>
                                  </p:childTnLst>
                                </p:cTn>
                              </p:par>
                            </p:childTnLst>
                          </p:cTn>
                        </p:par>
                        <p:par>
                          <p:cTn id="106" fill="hold">
                            <p:stCondLst>
                              <p:cond delay="33000"/>
                            </p:stCondLst>
                            <p:childTnLst>
                              <p:par>
                                <p:cTn id="107" presetID="1" presetClass="entr" presetSubtype="0" fill="hold" grpId="0" nodeType="afterEffect">
                                  <p:stCondLst>
                                    <p:cond delay="1000"/>
                                  </p:stCondLst>
                                  <p:childTnLst>
                                    <p:set>
                                      <p:cBhvr>
                                        <p:cTn id="108" dur="1" fill="hold">
                                          <p:stCondLst>
                                            <p:cond delay="0"/>
                                          </p:stCondLst>
                                        </p:cTn>
                                        <p:tgtEl>
                                          <p:spTgt spid="97"/>
                                        </p:tgtEl>
                                        <p:attrNameLst>
                                          <p:attrName>style.visibility</p:attrName>
                                        </p:attrNameLst>
                                      </p:cBhvr>
                                      <p:to>
                                        <p:strVal val="visible"/>
                                      </p:to>
                                    </p:set>
                                  </p:childTnLst>
                                </p:cTn>
                              </p:par>
                            </p:childTnLst>
                          </p:cTn>
                        </p:par>
                        <p:par>
                          <p:cTn id="109" fill="hold">
                            <p:stCondLst>
                              <p:cond delay="34000"/>
                            </p:stCondLst>
                            <p:childTnLst>
                              <p:par>
                                <p:cTn id="110" presetID="1" presetClass="entr" presetSubtype="0" fill="hold" grpId="0" nodeType="afterEffect">
                                  <p:stCondLst>
                                    <p:cond delay="1000"/>
                                  </p:stCondLst>
                                  <p:childTnLst>
                                    <p:set>
                                      <p:cBhvr>
                                        <p:cTn id="111" dur="1" fill="hold">
                                          <p:stCondLst>
                                            <p:cond delay="0"/>
                                          </p:stCondLst>
                                        </p:cTn>
                                        <p:tgtEl>
                                          <p:spTgt spid="98"/>
                                        </p:tgtEl>
                                        <p:attrNameLst>
                                          <p:attrName>style.visibility</p:attrName>
                                        </p:attrNameLst>
                                      </p:cBhvr>
                                      <p:to>
                                        <p:strVal val="visible"/>
                                      </p:to>
                                    </p:set>
                                  </p:childTnLst>
                                </p:cTn>
                              </p:par>
                            </p:childTnLst>
                          </p:cTn>
                        </p:par>
                        <p:par>
                          <p:cTn id="112" fill="hold">
                            <p:stCondLst>
                              <p:cond delay="35000"/>
                            </p:stCondLst>
                            <p:childTnLst>
                              <p:par>
                                <p:cTn id="113" presetID="1" presetClass="entr" presetSubtype="0" fill="hold" grpId="0" nodeType="afterEffect">
                                  <p:stCondLst>
                                    <p:cond delay="1000"/>
                                  </p:stCondLst>
                                  <p:childTnLst>
                                    <p:set>
                                      <p:cBhvr>
                                        <p:cTn id="114" dur="1" fill="hold">
                                          <p:stCondLst>
                                            <p:cond delay="0"/>
                                          </p:stCondLst>
                                        </p:cTn>
                                        <p:tgtEl>
                                          <p:spTgt spid="99"/>
                                        </p:tgtEl>
                                        <p:attrNameLst>
                                          <p:attrName>style.visibility</p:attrName>
                                        </p:attrNameLst>
                                      </p:cBhvr>
                                      <p:to>
                                        <p:strVal val="visible"/>
                                      </p:to>
                                    </p:set>
                                  </p:childTnLst>
                                </p:cTn>
                              </p:par>
                            </p:childTnLst>
                          </p:cTn>
                        </p:par>
                        <p:par>
                          <p:cTn id="115" fill="hold">
                            <p:stCondLst>
                              <p:cond delay="36000"/>
                            </p:stCondLst>
                            <p:childTnLst>
                              <p:par>
                                <p:cTn id="116" presetID="1" presetClass="entr" presetSubtype="0" fill="hold" grpId="0" nodeType="afterEffect">
                                  <p:stCondLst>
                                    <p:cond delay="1000"/>
                                  </p:stCondLst>
                                  <p:childTnLst>
                                    <p:set>
                                      <p:cBhvr>
                                        <p:cTn id="117" dur="1" fill="hold">
                                          <p:stCondLst>
                                            <p:cond delay="0"/>
                                          </p:stCondLst>
                                        </p:cTn>
                                        <p:tgtEl>
                                          <p:spTgt spid="100"/>
                                        </p:tgtEl>
                                        <p:attrNameLst>
                                          <p:attrName>style.visibility</p:attrName>
                                        </p:attrNameLst>
                                      </p:cBhvr>
                                      <p:to>
                                        <p:strVal val="visible"/>
                                      </p:to>
                                    </p:set>
                                  </p:childTnLst>
                                </p:cTn>
                              </p:par>
                            </p:childTnLst>
                          </p:cTn>
                        </p:par>
                        <p:par>
                          <p:cTn id="118" fill="hold">
                            <p:stCondLst>
                              <p:cond delay="37000"/>
                            </p:stCondLst>
                            <p:childTnLst>
                              <p:par>
                                <p:cTn id="119" presetID="1" presetClass="entr" presetSubtype="0" fill="hold" grpId="0" nodeType="afterEffect">
                                  <p:stCondLst>
                                    <p:cond delay="1000"/>
                                  </p:stCondLst>
                                  <p:childTnLst>
                                    <p:set>
                                      <p:cBhvr>
                                        <p:cTn id="120" dur="1" fill="hold">
                                          <p:stCondLst>
                                            <p:cond delay="0"/>
                                          </p:stCondLst>
                                        </p:cTn>
                                        <p:tgtEl>
                                          <p:spTgt spid="101"/>
                                        </p:tgtEl>
                                        <p:attrNameLst>
                                          <p:attrName>style.visibility</p:attrName>
                                        </p:attrNameLst>
                                      </p:cBhvr>
                                      <p:to>
                                        <p:strVal val="visible"/>
                                      </p:to>
                                    </p:set>
                                  </p:childTnLst>
                                </p:cTn>
                              </p:par>
                            </p:childTnLst>
                          </p:cTn>
                        </p:par>
                        <p:par>
                          <p:cTn id="121" fill="hold">
                            <p:stCondLst>
                              <p:cond delay="38000"/>
                            </p:stCondLst>
                            <p:childTnLst>
                              <p:par>
                                <p:cTn id="122" presetID="1" presetClass="entr" presetSubtype="0" fill="hold" grpId="0" nodeType="afterEffect">
                                  <p:stCondLst>
                                    <p:cond delay="1000"/>
                                  </p:stCondLst>
                                  <p:childTnLst>
                                    <p:set>
                                      <p:cBhvr>
                                        <p:cTn id="123" dur="1" fill="hold">
                                          <p:stCondLst>
                                            <p:cond delay="0"/>
                                          </p:stCondLst>
                                        </p:cTn>
                                        <p:tgtEl>
                                          <p:spTgt spid="102"/>
                                        </p:tgtEl>
                                        <p:attrNameLst>
                                          <p:attrName>style.visibility</p:attrName>
                                        </p:attrNameLst>
                                      </p:cBhvr>
                                      <p:to>
                                        <p:strVal val="visible"/>
                                      </p:to>
                                    </p:set>
                                  </p:childTnLst>
                                </p:cTn>
                              </p:par>
                            </p:childTnLst>
                          </p:cTn>
                        </p:par>
                        <p:par>
                          <p:cTn id="124" fill="hold">
                            <p:stCondLst>
                              <p:cond delay="39000"/>
                            </p:stCondLst>
                            <p:childTnLst>
                              <p:par>
                                <p:cTn id="125" presetID="1" presetClass="entr" presetSubtype="0" fill="hold" grpId="0" nodeType="afterEffect">
                                  <p:stCondLst>
                                    <p:cond delay="1000"/>
                                  </p:stCondLst>
                                  <p:childTnLst>
                                    <p:set>
                                      <p:cBhvr>
                                        <p:cTn id="126" dur="1" fill="hold">
                                          <p:stCondLst>
                                            <p:cond delay="0"/>
                                          </p:stCondLst>
                                        </p:cTn>
                                        <p:tgtEl>
                                          <p:spTgt spid="103"/>
                                        </p:tgtEl>
                                        <p:attrNameLst>
                                          <p:attrName>style.visibility</p:attrName>
                                        </p:attrNameLst>
                                      </p:cBhvr>
                                      <p:to>
                                        <p:strVal val="visible"/>
                                      </p:to>
                                    </p:set>
                                  </p:childTnLst>
                                </p:cTn>
                              </p:par>
                            </p:childTnLst>
                          </p:cTn>
                        </p:par>
                        <p:par>
                          <p:cTn id="127" fill="hold">
                            <p:stCondLst>
                              <p:cond delay="40000"/>
                            </p:stCondLst>
                            <p:childTnLst>
                              <p:par>
                                <p:cTn id="128" presetID="1" presetClass="entr" presetSubtype="0" fill="hold" grpId="0" nodeType="afterEffect">
                                  <p:stCondLst>
                                    <p:cond delay="1000"/>
                                  </p:stCondLst>
                                  <p:childTnLst>
                                    <p:set>
                                      <p:cBhvr>
                                        <p:cTn id="129" dur="1" fill="hold">
                                          <p:stCondLst>
                                            <p:cond delay="0"/>
                                          </p:stCondLst>
                                        </p:cTn>
                                        <p:tgtEl>
                                          <p:spTgt spid="104"/>
                                        </p:tgtEl>
                                        <p:attrNameLst>
                                          <p:attrName>style.visibility</p:attrName>
                                        </p:attrNameLst>
                                      </p:cBhvr>
                                      <p:to>
                                        <p:strVal val="visible"/>
                                      </p:to>
                                    </p:set>
                                  </p:childTnLst>
                                </p:cTn>
                              </p:par>
                            </p:childTnLst>
                          </p:cTn>
                        </p:par>
                        <p:par>
                          <p:cTn id="130" fill="hold">
                            <p:stCondLst>
                              <p:cond delay="41000"/>
                            </p:stCondLst>
                            <p:childTnLst>
                              <p:par>
                                <p:cTn id="131" presetID="1" presetClass="entr" presetSubtype="0" fill="hold" grpId="0" nodeType="afterEffect">
                                  <p:stCondLst>
                                    <p:cond delay="1000"/>
                                  </p:stCondLst>
                                  <p:childTnLst>
                                    <p:set>
                                      <p:cBhvr>
                                        <p:cTn id="132" dur="1" fill="hold">
                                          <p:stCondLst>
                                            <p:cond delay="0"/>
                                          </p:stCondLst>
                                        </p:cTn>
                                        <p:tgtEl>
                                          <p:spTgt spid="105"/>
                                        </p:tgtEl>
                                        <p:attrNameLst>
                                          <p:attrName>style.visibility</p:attrName>
                                        </p:attrNameLst>
                                      </p:cBhvr>
                                      <p:to>
                                        <p:strVal val="visible"/>
                                      </p:to>
                                    </p:set>
                                  </p:childTnLst>
                                </p:cTn>
                              </p:par>
                            </p:childTnLst>
                          </p:cTn>
                        </p:par>
                        <p:par>
                          <p:cTn id="133" fill="hold">
                            <p:stCondLst>
                              <p:cond delay="42000"/>
                            </p:stCondLst>
                            <p:childTnLst>
                              <p:par>
                                <p:cTn id="134" presetID="1" presetClass="entr" presetSubtype="0" fill="hold" grpId="0" nodeType="afterEffect">
                                  <p:stCondLst>
                                    <p:cond delay="1000"/>
                                  </p:stCondLst>
                                  <p:childTnLst>
                                    <p:set>
                                      <p:cBhvr>
                                        <p:cTn id="135" dur="1" fill="hold">
                                          <p:stCondLst>
                                            <p:cond delay="0"/>
                                          </p:stCondLst>
                                        </p:cTn>
                                        <p:tgtEl>
                                          <p:spTgt spid="106"/>
                                        </p:tgtEl>
                                        <p:attrNameLst>
                                          <p:attrName>style.visibility</p:attrName>
                                        </p:attrNameLst>
                                      </p:cBhvr>
                                      <p:to>
                                        <p:strVal val="visible"/>
                                      </p:to>
                                    </p:set>
                                  </p:childTnLst>
                                </p:cTn>
                              </p:par>
                            </p:childTnLst>
                          </p:cTn>
                        </p:par>
                        <p:par>
                          <p:cTn id="136" fill="hold">
                            <p:stCondLst>
                              <p:cond delay="43000"/>
                            </p:stCondLst>
                            <p:childTnLst>
                              <p:par>
                                <p:cTn id="137" presetID="1" presetClass="entr" presetSubtype="0" fill="hold" grpId="0" nodeType="afterEffect">
                                  <p:stCondLst>
                                    <p:cond delay="1000"/>
                                  </p:stCondLst>
                                  <p:childTnLst>
                                    <p:set>
                                      <p:cBhvr>
                                        <p:cTn id="138" dur="1" fill="hold">
                                          <p:stCondLst>
                                            <p:cond delay="0"/>
                                          </p:stCondLst>
                                        </p:cTn>
                                        <p:tgtEl>
                                          <p:spTgt spid="107"/>
                                        </p:tgtEl>
                                        <p:attrNameLst>
                                          <p:attrName>style.visibility</p:attrName>
                                        </p:attrNameLst>
                                      </p:cBhvr>
                                      <p:to>
                                        <p:strVal val="visible"/>
                                      </p:to>
                                    </p:set>
                                  </p:childTnLst>
                                </p:cTn>
                              </p:par>
                            </p:childTnLst>
                          </p:cTn>
                        </p:par>
                        <p:par>
                          <p:cTn id="139" fill="hold">
                            <p:stCondLst>
                              <p:cond delay="44000"/>
                            </p:stCondLst>
                            <p:childTnLst>
                              <p:par>
                                <p:cTn id="140" presetID="1" presetClass="entr" presetSubtype="0" fill="hold" grpId="0" nodeType="afterEffect">
                                  <p:stCondLst>
                                    <p:cond delay="1000"/>
                                  </p:stCondLst>
                                  <p:childTnLst>
                                    <p:set>
                                      <p:cBhvr>
                                        <p:cTn id="141" dur="1" fill="hold">
                                          <p:stCondLst>
                                            <p:cond delay="0"/>
                                          </p:stCondLst>
                                        </p:cTn>
                                        <p:tgtEl>
                                          <p:spTgt spid="108"/>
                                        </p:tgtEl>
                                        <p:attrNameLst>
                                          <p:attrName>style.visibility</p:attrName>
                                        </p:attrNameLst>
                                      </p:cBhvr>
                                      <p:to>
                                        <p:strVal val="visible"/>
                                      </p:to>
                                    </p:set>
                                  </p:childTnLst>
                                </p:cTn>
                              </p:par>
                            </p:childTnLst>
                          </p:cTn>
                        </p:par>
                        <p:par>
                          <p:cTn id="142" fill="hold">
                            <p:stCondLst>
                              <p:cond delay="45000"/>
                            </p:stCondLst>
                            <p:childTnLst>
                              <p:par>
                                <p:cTn id="143" presetID="1" presetClass="entr" presetSubtype="0" fill="hold" grpId="0" nodeType="afterEffect">
                                  <p:stCondLst>
                                    <p:cond delay="1000"/>
                                  </p:stCondLst>
                                  <p:childTnLst>
                                    <p:set>
                                      <p:cBhvr>
                                        <p:cTn id="144" dur="1" fill="hold">
                                          <p:stCondLst>
                                            <p:cond delay="0"/>
                                          </p:stCondLst>
                                        </p:cTn>
                                        <p:tgtEl>
                                          <p:spTgt spid="109"/>
                                        </p:tgtEl>
                                        <p:attrNameLst>
                                          <p:attrName>style.visibility</p:attrName>
                                        </p:attrNameLst>
                                      </p:cBhvr>
                                      <p:to>
                                        <p:strVal val="visible"/>
                                      </p:to>
                                    </p:set>
                                  </p:childTnLst>
                                </p:cTn>
                              </p:par>
                            </p:childTnLst>
                          </p:cTn>
                        </p:par>
                        <p:par>
                          <p:cTn id="145" fill="hold">
                            <p:stCondLst>
                              <p:cond delay="46000"/>
                            </p:stCondLst>
                            <p:childTnLst>
                              <p:par>
                                <p:cTn id="146" presetID="1" presetClass="entr" presetSubtype="0" fill="hold" grpId="0" nodeType="afterEffect">
                                  <p:stCondLst>
                                    <p:cond delay="1000"/>
                                  </p:stCondLst>
                                  <p:childTnLst>
                                    <p:set>
                                      <p:cBhvr>
                                        <p:cTn id="147" dur="1" fill="hold">
                                          <p:stCondLst>
                                            <p:cond delay="0"/>
                                          </p:stCondLst>
                                        </p:cTn>
                                        <p:tgtEl>
                                          <p:spTgt spid="110"/>
                                        </p:tgtEl>
                                        <p:attrNameLst>
                                          <p:attrName>style.visibility</p:attrName>
                                        </p:attrNameLst>
                                      </p:cBhvr>
                                      <p:to>
                                        <p:strVal val="visible"/>
                                      </p:to>
                                    </p:set>
                                  </p:childTnLst>
                                </p:cTn>
                              </p:par>
                            </p:childTnLst>
                          </p:cTn>
                        </p:par>
                        <p:par>
                          <p:cTn id="148" fill="hold">
                            <p:stCondLst>
                              <p:cond delay="47000"/>
                            </p:stCondLst>
                            <p:childTnLst>
                              <p:par>
                                <p:cTn id="149" presetID="1" presetClass="entr" presetSubtype="0" fill="hold" grpId="0" nodeType="afterEffect">
                                  <p:stCondLst>
                                    <p:cond delay="1000"/>
                                  </p:stCondLst>
                                  <p:childTnLst>
                                    <p:set>
                                      <p:cBhvr>
                                        <p:cTn id="150" dur="1" fill="hold">
                                          <p:stCondLst>
                                            <p:cond delay="0"/>
                                          </p:stCondLst>
                                        </p:cTn>
                                        <p:tgtEl>
                                          <p:spTgt spid="111"/>
                                        </p:tgtEl>
                                        <p:attrNameLst>
                                          <p:attrName>style.visibility</p:attrName>
                                        </p:attrNameLst>
                                      </p:cBhvr>
                                      <p:to>
                                        <p:strVal val="visible"/>
                                      </p:to>
                                    </p:set>
                                  </p:childTnLst>
                                </p:cTn>
                              </p:par>
                            </p:childTnLst>
                          </p:cTn>
                        </p:par>
                        <p:par>
                          <p:cTn id="151" fill="hold">
                            <p:stCondLst>
                              <p:cond delay="48000"/>
                            </p:stCondLst>
                            <p:childTnLst>
                              <p:par>
                                <p:cTn id="152" presetID="1" presetClass="entr" presetSubtype="0" fill="hold" grpId="0" nodeType="afterEffect">
                                  <p:stCondLst>
                                    <p:cond delay="1000"/>
                                  </p:stCondLst>
                                  <p:childTnLst>
                                    <p:set>
                                      <p:cBhvr>
                                        <p:cTn id="153" dur="1" fill="hold">
                                          <p:stCondLst>
                                            <p:cond delay="0"/>
                                          </p:stCondLst>
                                        </p:cTn>
                                        <p:tgtEl>
                                          <p:spTgt spid="112"/>
                                        </p:tgtEl>
                                        <p:attrNameLst>
                                          <p:attrName>style.visibility</p:attrName>
                                        </p:attrNameLst>
                                      </p:cBhvr>
                                      <p:to>
                                        <p:strVal val="visible"/>
                                      </p:to>
                                    </p:set>
                                  </p:childTnLst>
                                </p:cTn>
                              </p:par>
                            </p:childTnLst>
                          </p:cTn>
                        </p:par>
                        <p:par>
                          <p:cTn id="154" fill="hold">
                            <p:stCondLst>
                              <p:cond delay="49000"/>
                            </p:stCondLst>
                            <p:childTnLst>
                              <p:par>
                                <p:cTn id="155" presetID="1" presetClass="entr" presetSubtype="0" fill="hold" grpId="0" nodeType="afterEffect">
                                  <p:stCondLst>
                                    <p:cond delay="1000"/>
                                  </p:stCondLst>
                                  <p:childTnLst>
                                    <p:set>
                                      <p:cBhvr>
                                        <p:cTn id="156" dur="1" fill="hold">
                                          <p:stCondLst>
                                            <p:cond delay="0"/>
                                          </p:stCondLst>
                                        </p:cTn>
                                        <p:tgtEl>
                                          <p:spTgt spid="113"/>
                                        </p:tgtEl>
                                        <p:attrNameLst>
                                          <p:attrName>style.visibility</p:attrName>
                                        </p:attrNameLst>
                                      </p:cBhvr>
                                      <p:to>
                                        <p:strVal val="visible"/>
                                      </p:to>
                                    </p:set>
                                  </p:childTnLst>
                                </p:cTn>
                              </p:par>
                            </p:childTnLst>
                          </p:cTn>
                        </p:par>
                        <p:par>
                          <p:cTn id="157" fill="hold">
                            <p:stCondLst>
                              <p:cond delay="50000"/>
                            </p:stCondLst>
                            <p:childTnLst>
                              <p:par>
                                <p:cTn id="158" presetID="1" presetClass="entr" presetSubtype="0" fill="hold" grpId="0" nodeType="afterEffect">
                                  <p:stCondLst>
                                    <p:cond delay="1000"/>
                                  </p:stCondLst>
                                  <p:childTnLst>
                                    <p:set>
                                      <p:cBhvr>
                                        <p:cTn id="159" dur="1" fill="hold">
                                          <p:stCondLst>
                                            <p:cond delay="0"/>
                                          </p:stCondLst>
                                        </p:cTn>
                                        <p:tgtEl>
                                          <p:spTgt spid="114"/>
                                        </p:tgtEl>
                                        <p:attrNameLst>
                                          <p:attrName>style.visibility</p:attrName>
                                        </p:attrNameLst>
                                      </p:cBhvr>
                                      <p:to>
                                        <p:strVal val="visible"/>
                                      </p:to>
                                    </p:set>
                                  </p:childTnLst>
                                </p:cTn>
                              </p:par>
                            </p:childTnLst>
                          </p:cTn>
                        </p:par>
                        <p:par>
                          <p:cTn id="160" fill="hold">
                            <p:stCondLst>
                              <p:cond delay="51000"/>
                            </p:stCondLst>
                            <p:childTnLst>
                              <p:par>
                                <p:cTn id="161" presetID="1" presetClass="entr" presetSubtype="0" fill="hold" grpId="0" nodeType="afterEffect">
                                  <p:stCondLst>
                                    <p:cond delay="1000"/>
                                  </p:stCondLst>
                                  <p:childTnLst>
                                    <p:set>
                                      <p:cBhvr>
                                        <p:cTn id="162" dur="1" fill="hold">
                                          <p:stCondLst>
                                            <p:cond delay="0"/>
                                          </p:stCondLst>
                                        </p:cTn>
                                        <p:tgtEl>
                                          <p:spTgt spid="115"/>
                                        </p:tgtEl>
                                        <p:attrNameLst>
                                          <p:attrName>style.visibility</p:attrName>
                                        </p:attrNameLst>
                                      </p:cBhvr>
                                      <p:to>
                                        <p:strVal val="visible"/>
                                      </p:to>
                                    </p:set>
                                  </p:childTnLst>
                                </p:cTn>
                              </p:par>
                            </p:childTnLst>
                          </p:cTn>
                        </p:par>
                        <p:par>
                          <p:cTn id="163" fill="hold">
                            <p:stCondLst>
                              <p:cond delay="52000"/>
                            </p:stCondLst>
                            <p:childTnLst>
                              <p:par>
                                <p:cTn id="164" presetID="1" presetClass="entr" presetSubtype="0" fill="hold" grpId="0" nodeType="afterEffect">
                                  <p:stCondLst>
                                    <p:cond delay="1000"/>
                                  </p:stCondLst>
                                  <p:childTnLst>
                                    <p:set>
                                      <p:cBhvr>
                                        <p:cTn id="165" dur="1" fill="hold">
                                          <p:stCondLst>
                                            <p:cond delay="0"/>
                                          </p:stCondLst>
                                        </p:cTn>
                                        <p:tgtEl>
                                          <p:spTgt spid="116"/>
                                        </p:tgtEl>
                                        <p:attrNameLst>
                                          <p:attrName>style.visibility</p:attrName>
                                        </p:attrNameLst>
                                      </p:cBhvr>
                                      <p:to>
                                        <p:strVal val="visible"/>
                                      </p:to>
                                    </p:set>
                                  </p:childTnLst>
                                </p:cTn>
                              </p:par>
                            </p:childTnLst>
                          </p:cTn>
                        </p:par>
                        <p:par>
                          <p:cTn id="166" fill="hold">
                            <p:stCondLst>
                              <p:cond delay="53000"/>
                            </p:stCondLst>
                            <p:childTnLst>
                              <p:par>
                                <p:cTn id="167" presetID="1" presetClass="entr" presetSubtype="0" fill="hold" grpId="0" nodeType="afterEffect">
                                  <p:stCondLst>
                                    <p:cond delay="1000"/>
                                  </p:stCondLst>
                                  <p:childTnLst>
                                    <p:set>
                                      <p:cBhvr>
                                        <p:cTn id="168" dur="1" fill="hold">
                                          <p:stCondLst>
                                            <p:cond delay="0"/>
                                          </p:stCondLst>
                                        </p:cTn>
                                        <p:tgtEl>
                                          <p:spTgt spid="117"/>
                                        </p:tgtEl>
                                        <p:attrNameLst>
                                          <p:attrName>style.visibility</p:attrName>
                                        </p:attrNameLst>
                                      </p:cBhvr>
                                      <p:to>
                                        <p:strVal val="visible"/>
                                      </p:to>
                                    </p:set>
                                  </p:childTnLst>
                                </p:cTn>
                              </p:par>
                            </p:childTnLst>
                          </p:cTn>
                        </p:par>
                        <p:par>
                          <p:cTn id="169" fill="hold">
                            <p:stCondLst>
                              <p:cond delay="54000"/>
                            </p:stCondLst>
                            <p:childTnLst>
                              <p:par>
                                <p:cTn id="170" presetID="1" presetClass="entr" presetSubtype="0" fill="hold" grpId="0" nodeType="afterEffect">
                                  <p:stCondLst>
                                    <p:cond delay="1000"/>
                                  </p:stCondLst>
                                  <p:childTnLst>
                                    <p:set>
                                      <p:cBhvr>
                                        <p:cTn id="171" dur="1" fill="hold">
                                          <p:stCondLst>
                                            <p:cond delay="0"/>
                                          </p:stCondLst>
                                        </p:cTn>
                                        <p:tgtEl>
                                          <p:spTgt spid="118"/>
                                        </p:tgtEl>
                                        <p:attrNameLst>
                                          <p:attrName>style.visibility</p:attrName>
                                        </p:attrNameLst>
                                      </p:cBhvr>
                                      <p:to>
                                        <p:strVal val="visible"/>
                                      </p:to>
                                    </p:set>
                                  </p:childTnLst>
                                </p:cTn>
                              </p:par>
                            </p:childTnLst>
                          </p:cTn>
                        </p:par>
                        <p:par>
                          <p:cTn id="172" fill="hold">
                            <p:stCondLst>
                              <p:cond delay="55000"/>
                            </p:stCondLst>
                            <p:childTnLst>
                              <p:par>
                                <p:cTn id="173" presetID="1" presetClass="entr" presetSubtype="0" fill="hold" grpId="0" nodeType="afterEffect">
                                  <p:stCondLst>
                                    <p:cond delay="1000"/>
                                  </p:stCondLst>
                                  <p:childTnLst>
                                    <p:set>
                                      <p:cBhvr>
                                        <p:cTn id="174" dur="1" fill="hold">
                                          <p:stCondLst>
                                            <p:cond delay="0"/>
                                          </p:stCondLst>
                                        </p:cTn>
                                        <p:tgtEl>
                                          <p:spTgt spid="119"/>
                                        </p:tgtEl>
                                        <p:attrNameLst>
                                          <p:attrName>style.visibility</p:attrName>
                                        </p:attrNameLst>
                                      </p:cBhvr>
                                      <p:to>
                                        <p:strVal val="visible"/>
                                      </p:to>
                                    </p:set>
                                  </p:childTnLst>
                                </p:cTn>
                              </p:par>
                            </p:childTnLst>
                          </p:cTn>
                        </p:par>
                        <p:par>
                          <p:cTn id="175" fill="hold">
                            <p:stCondLst>
                              <p:cond delay="56000"/>
                            </p:stCondLst>
                            <p:childTnLst>
                              <p:par>
                                <p:cTn id="176" presetID="1" presetClass="entr" presetSubtype="0" fill="hold" grpId="0" nodeType="afterEffect">
                                  <p:stCondLst>
                                    <p:cond delay="1000"/>
                                  </p:stCondLst>
                                  <p:childTnLst>
                                    <p:set>
                                      <p:cBhvr>
                                        <p:cTn id="177" dur="1" fill="hold">
                                          <p:stCondLst>
                                            <p:cond delay="0"/>
                                          </p:stCondLst>
                                        </p:cTn>
                                        <p:tgtEl>
                                          <p:spTgt spid="120"/>
                                        </p:tgtEl>
                                        <p:attrNameLst>
                                          <p:attrName>style.visibility</p:attrName>
                                        </p:attrNameLst>
                                      </p:cBhvr>
                                      <p:to>
                                        <p:strVal val="visible"/>
                                      </p:to>
                                    </p:set>
                                  </p:childTnLst>
                                </p:cTn>
                              </p:par>
                            </p:childTnLst>
                          </p:cTn>
                        </p:par>
                        <p:par>
                          <p:cTn id="178" fill="hold">
                            <p:stCondLst>
                              <p:cond delay="57000"/>
                            </p:stCondLst>
                            <p:childTnLst>
                              <p:par>
                                <p:cTn id="179" presetID="1" presetClass="entr" presetSubtype="0" fill="hold" grpId="0" nodeType="afterEffect">
                                  <p:stCondLst>
                                    <p:cond delay="1000"/>
                                  </p:stCondLst>
                                  <p:childTnLst>
                                    <p:set>
                                      <p:cBhvr>
                                        <p:cTn id="180" dur="1" fill="hold">
                                          <p:stCondLst>
                                            <p:cond delay="0"/>
                                          </p:stCondLst>
                                        </p:cTn>
                                        <p:tgtEl>
                                          <p:spTgt spid="121"/>
                                        </p:tgtEl>
                                        <p:attrNameLst>
                                          <p:attrName>style.visibility</p:attrName>
                                        </p:attrNameLst>
                                      </p:cBhvr>
                                      <p:to>
                                        <p:strVal val="visible"/>
                                      </p:to>
                                    </p:set>
                                  </p:childTnLst>
                                </p:cTn>
                              </p:par>
                            </p:childTnLst>
                          </p:cTn>
                        </p:par>
                        <p:par>
                          <p:cTn id="181" fill="hold">
                            <p:stCondLst>
                              <p:cond delay="58000"/>
                            </p:stCondLst>
                            <p:childTnLst>
                              <p:par>
                                <p:cTn id="182" presetID="1" presetClass="entr" presetSubtype="0" fill="hold" grpId="0" nodeType="afterEffect">
                                  <p:stCondLst>
                                    <p:cond delay="1000"/>
                                  </p:stCondLst>
                                  <p:childTnLst>
                                    <p:set>
                                      <p:cBhvr>
                                        <p:cTn id="183" dur="1" fill="hold">
                                          <p:stCondLst>
                                            <p:cond delay="0"/>
                                          </p:stCondLst>
                                        </p:cTn>
                                        <p:tgtEl>
                                          <p:spTgt spid="122"/>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972300" y="4398963"/>
            <a:ext cx="1800225" cy="143986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2771" name="Rectangle 4"/>
          <p:cNvSpPr>
            <a:spLocks noChangeArrowheads="1"/>
          </p:cNvSpPr>
          <p:nvPr/>
        </p:nvSpPr>
        <p:spPr bwMode="auto">
          <a:xfrm>
            <a:off x="1258888" y="2420938"/>
            <a:ext cx="19446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
        <p:nvSpPr>
          <p:cNvPr id="8" name="Text Box 5"/>
          <p:cNvSpPr txBox="1">
            <a:spLocks noChangeArrowheads="1"/>
          </p:cNvSpPr>
          <p:nvPr/>
        </p:nvSpPr>
        <p:spPr bwMode="auto">
          <a:xfrm>
            <a:off x="2339975" y="2420938"/>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30</a:t>
            </a:r>
          </a:p>
        </p:txBody>
      </p:sp>
      <p:sp>
        <p:nvSpPr>
          <p:cNvPr id="9" name="Text Box 6"/>
          <p:cNvSpPr txBox="1">
            <a:spLocks noChangeArrowheads="1"/>
          </p:cNvSpPr>
          <p:nvPr/>
        </p:nvSpPr>
        <p:spPr bwMode="auto">
          <a:xfrm>
            <a:off x="2328863" y="4357688"/>
            <a:ext cx="10080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70</a:t>
            </a:r>
          </a:p>
        </p:txBody>
      </p:sp>
      <p:sp>
        <p:nvSpPr>
          <p:cNvPr id="10" name="Text Box 7"/>
          <p:cNvSpPr txBox="1">
            <a:spLocks noChangeArrowheads="1"/>
          </p:cNvSpPr>
          <p:nvPr/>
        </p:nvSpPr>
        <p:spPr bwMode="auto">
          <a:xfrm>
            <a:off x="5003800" y="2349500"/>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 15</a:t>
            </a:r>
          </a:p>
        </p:txBody>
      </p:sp>
      <p:sp>
        <p:nvSpPr>
          <p:cNvPr id="11" name="Text Box 8"/>
          <p:cNvSpPr txBox="1">
            <a:spLocks noChangeArrowheads="1"/>
          </p:cNvSpPr>
          <p:nvPr/>
        </p:nvSpPr>
        <p:spPr bwMode="auto">
          <a:xfrm>
            <a:off x="4932363" y="4292600"/>
            <a:ext cx="1943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5400">
                <a:latin typeface="Tahoma" pitchFamily="34" charset="0"/>
              </a:rPr>
              <a:t> 7</a:t>
            </a:r>
          </a:p>
        </p:txBody>
      </p:sp>
      <p:sp>
        <p:nvSpPr>
          <p:cNvPr id="32776" name="Text Box 9"/>
          <p:cNvSpPr txBox="1">
            <a:spLocks noChangeArrowheads="1"/>
          </p:cNvSpPr>
          <p:nvPr/>
        </p:nvSpPr>
        <p:spPr bwMode="auto">
          <a:xfrm>
            <a:off x="684213" y="3429000"/>
            <a:ext cx="158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100</a:t>
            </a:r>
          </a:p>
        </p:txBody>
      </p:sp>
      <p:sp>
        <p:nvSpPr>
          <p:cNvPr id="32777" name="Line 10"/>
          <p:cNvSpPr>
            <a:spLocks noChangeShapeType="1"/>
          </p:cNvSpPr>
          <p:nvPr/>
        </p:nvSpPr>
        <p:spPr bwMode="auto">
          <a:xfrm flipV="1">
            <a:off x="1763713" y="2997200"/>
            <a:ext cx="43180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2778" name="Line 11"/>
          <p:cNvSpPr>
            <a:spLocks noChangeShapeType="1"/>
          </p:cNvSpPr>
          <p:nvPr/>
        </p:nvSpPr>
        <p:spPr bwMode="auto">
          <a:xfrm flipV="1">
            <a:off x="3348038" y="479742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2779" name="Line 12"/>
          <p:cNvSpPr>
            <a:spLocks noChangeShapeType="1"/>
          </p:cNvSpPr>
          <p:nvPr/>
        </p:nvSpPr>
        <p:spPr bwMode="auto">
          <a:xfrm>
            <a:off x="1692275" y="4292600"/>
            <a:ext cx="431800" cy="360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2780" name="Line 13"/>
          <p:cNvSpPr>
            <a:spLocks noChangeShapeType="1"/>
          </p:cNvSpPr>
          <p:nvPr/>
        </p:nvSpPr>
        <p:spPr bwMode="auto">
          <a:xfrm flipV="1">
            <a:off x="3348038" y="270827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7" name="Text Box 14"/>
          <p:cNvSpPr txBox="1">
            <a:spLocks noChangeArrowheads="1"/>
          </p:cNvSpPr>
          <p:nvPr/>
        </p:nvSpPr>
        <p:spPr bwMode="auto">
          <a:xfrm>
            <a:off x="7092950" y="2133600"/>
            <a:ext cx="1800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22 people test positive………</a:t>
            </a:r>
          </a:p>
          <a:p>
            <a:pPr eaLnBrk="1" hangingPunct="1">
              <a:spcBef>
                <a:spcPct val="50000"/>
              </a:spcBef>
            </a:pPr>
            <a:r>
              <a:rPr lang="en-GB">
                <a:latin typeface="Tahoma" pitchFamily="34" charset="0"/>
              </a:rPr>
              <a:t>of whom 15 have the disease </a:t>
            </a:r>
          </a:p>
          <a:p>
            <a:pPr eaLnBrk="1" hangingPunct="1">
              <a:spcBef>
                <a:spcPct val="50000"/>
              </a:spcBef>
            </a:pPr>
            <a:endParaRPr lang="en-GB">
              <a:latin typeface="Tahoma" pitchFamily="34" charset="0"/>
            </a:endParaRPr>
          </a:p>
          <a:p>
            <a:pPr eaLnBrk="1" hangingPunct="1">
              <a:spcBef>
                <a:spcPct val="50000"/>
              </a:spcBef>
            </a:pPr>
            <a:endParaRPr lang="en-GB">
              <a:latin typeface="Tahoma" pitchFamily="34" charset="0"/>
            </a:endParaRPr>
          </a:p>
          <a:p>
            <a:pPr algn="ctr" eaLnBrk="1" hangingPunct="1">
              <a:spcBef>
                <a:spcPct val="50000"/>
              </a:spcBef>
            </a:pPr>
            <a:r>
              <a:rPr lang="en-GB">
                <a:latin typeface="Tahoma" pitchFamily="34" charset="0"/>
              </a:rPr>
              <a:t>So, chance of disease is 15/22 = 68%</a:t>
            </a:r>
          </a:p>
        </p:txBody>
      </p:sp>
      <p:sp>
        <p:nvSpPr>
          <p:cNvPr id="32782" name="Rectangle 15"/>
          <p:cNvSpPr>
            <a:spLocks noChangeArrowheads="1"/>
          </p:cNvSpPr>
          <p:nvPr/>
        </p:nvSpPr>
        <p:spPr bwMode="auto">
          <a:xfrm>
            <a:off x="4572000" y="2060575"/>
            <a:ext cx="2087563" cy="36734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32783" name="Text Box 16"/>
          <p:cNvSpPr txBox="1">
            <a:spLocks noChangeArrowheads="1"/>
          </p:cNvSpPr>
          <p:nvPr/>
        </p:nvSpPr>
        <p:spPr bwMode="auto">
          <a:xfrm>
            <a:off x="755650" y="2060575"/>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32784" name="Text Box 17"/>
          <p:cNvSpPr txBox="1">
            <a:spLocks noChangeArrowheads="1"/>
          </p:cNvSpPr>
          <p:nvPr/>
        </p:nvSpPr>
        <p:spPr bwMode="auto">
          <a:xfrm>
            <a:off x="684213" y="5013325"/>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32785" name="Text Box 18"/>
          <p:cNvSpPr txBox="1">
            <a:spLocks noChangeArrowheads="1"/>
          </p:cNvSpPr>
          <p:nvPr/>
        </p:nvSpPr>
        <p:spPr bwMode="auto">
          <a:xfrm>
            <a:off x="4572000" y="357346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Testing +ve</a:t>
            </a:r>
          </a:p>
        </p:txBody>
      </p:sp>
      <p:sp>
        <p:nvSpPr>
          <p:cNvPr id="32786" name="AutoShape 22"/>
          <p:cNvSpPr>
            <a:spLocks/>
          </p:cNvSpPr>
          <p:nvPr/>
        </p:nvSpPr>
        <p:spPr bwMode="auto">
          <a:xfrm>
            <a:off x="6732588" y="2205038"/>
            <a:ext cx="215900" cy="3382962"/>
          </a:xfrm>
          <a:prstGeom prst="rightBrace">
            <a:avLst>
              <a:gd name="adj1" fmla="val 13057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 name="Text Box 19"/>
          <p:cNvSpPr txBox="1">
            <a:spLocks noChangeArrowheads="1"/>
          </p:cNvSpPr>
          <p:nvPr/>
        </p:nvSpPr>
        <p:spPr bwMode="auto">
          <a:xfrm>
            <a:off x="3187700" y="1828800"/>
            <a:ext cx="1223963" cy="650875"/>
          </a:xfrm>
          <a:prstGeom prst="rect">
            <a:avLst/>
          </a:prstGeom>
          <a:noFill/>
          <a:ln w="28575">
            <a:solidFill>
              <a:schemeClr val="tx2">
                <a:lumMod val="60000"/>
                <a:lumOff val="40000"/>
              </a:schemeClr>
            </a:solidFill>
            <a:miter lim="800000"/>
            <a:headEnd/>
            <a:tailEnd/>
          </a:ln>
        </p:spPr>
        <p:txBody>
          <a:bodyPr>
            <a:spAutoFit/>
          </a:bodyPr>
          <a:lstStyle/>
          <a:p>
            <a:pPr fontAlgn="auto">
              <a:spcBef>
                <a:spcPct val="50000"/>
              </a:spcBef>
              <a:spcAft>
                <a:spcPts val="0"/>
              </a:spcAft>
              <a:defRPr/>
            </a:pPr>
            <a:r>
              <a:rPr lang="en-GB" dirty="0">
                <a:latin typeface="+mn-lt"/>
              </a:rPr>
              <a:t>Sensitivity = 50%</a:t>
            </a:r>
          </a:p>
        </p:txBody>
      </p:sp>
      <p:sp>
        <p:nvSpPr>
          <p:cNvPr id="32" name="Text Box 21"/>
          <p:cNvSpPr txBox="1">
            <a:spLocks noChangeArrowheads="1"/>
          </p:cNvSpPr>
          <p:nvPr/>
        </p:nvSpPr>
        <p:spPr bwMode="auto">
          <a:xfrm>
            <a:off x="3108325" y="5038725"/>
            <a:ext cx="1368425" cy="925513"/>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t>False positive rate = 10%</a:t>
            </a:r>
          </a:p>
        </p:txBody>
      </p:sp>
      <p:sp>
        <p:nvSpPr>
          <p:cNvPr id="33" name="Rectangle 2"/>
          <p:cNvSpPr txBox="1">
            <a:spLocks noChangeArrowheads="1"/>
          </p:cNvSpPr>
          <p:nvPr/>
        </p:nvSpPr>
        <p:spPr>
          <a:xfrm>
            <a:off x="263525" y="549275"/>
            <a:ext cx="8618538" cy="558800"/>
          </a:xfrm>
          <a:prstGeom prst="rect">
            <a:avLst/>
          </a:prstGeom>
          <a:solidFill>
            <a:schemeClr val="tx2">
              <a:lumMod val="60000"/>
              <a:lumOff val="40000"/>
            </a:schemeClr>
          </a:solidFill>
          <a:ln>
            <a:solidFill>
              <a:schemeClr val="tx2">
                <a:lumMod val="60000"/>
                <a:lumOff val="40000"/>
              </a:schemeClr>
            </a:solidFill>
          </a:ln>
        </p:spPr>
        <p:txBody>
          <a:bodyPr>
            <a:normAutofit fontScale="75000" lnSpcReduction="20000"/>
          </a:bodyPr>
          <a:lstStyle/>
          <a:p>
            <a:pPr algn="ctr" fontAlgn="auto">
              <a:spcAft>
                <a:spcPts val="0"/>
              </a:spcAft>
              <a:defRPr/>
            </a:pPr>
            <a:r>
              <a:rPr lang="en-US" sz="3600" dirty="0">
                <a:solidFill>
                  <a:schemeClr val="bg1"/>
                </a:solidFill>
                <a:latin typeface="+mn-lt"/>
                <a:cs typeface="Arial" charset="0"/>
                <a:sym typeface="Wingdings" pitchFamily="2" charset="2"/>
              </a:rPr>
              <a:t>Prevalence of 30%, Sensitivity of 50%, Specificity of 90%</a:t>
            </a:r>
            <a:endParaRPr lang="en-GB" sz="3600" dirty="0">
              <a:solidFill>
                <a:schemeClr val="bg1"/>
              </a:solidFill>
              <a:latin typeface="+mn-lt"/>
              <a:cs typeface="Arial" charset="0"/>
              <a:sym typeface="Wingdings" pitchFamily="2" charset="2"/>
            </a:endParaRPr>
          </a:p>
        </p:txBody>
      </p:sp>
      <p:sp>
        <p:nvSpPr>
          <p:cNvPr id="25" name="Rectangle 2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65645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500"/>
                                        <p:tgtEl>
                                          <p:spTgt spid="1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 grpId="0"/>
      <p:bldP spid="9" grpId="0"/>
      <p:bldP spid="10" grpId="0"/>
      <p:bldP spid="11" grpId="0"/>
      <p:bldP spid="17" grpId="0"/>
      <p:bldP spid="31" grpId="0" animBg="1"/>
      <p:bldP spid="3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72300" y="4777574"/>
            <a:ext cx="1800225" cy="143986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Rectangle 4"/>
          <p:cNvSpPr>
            <a:spLocks noChangeArrowheads="1"/>
          </p:cNvSpPr>
          <p:nvPr/>
        </p:nvSpPr>
        <p:spPr bwMode="auto">
          <a:xfrm>
            <a:off x="1258888" y="2420938"/>
            <a:ext cx="19446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
        <p:nvSpPr>
          <p:cNvPr id="6" name="Text Box 5"/>
          <p:cNvSpPr txBox="1">
            <a:spLocks noChangeArrowheads="1"/>
          </p:cNvSpPr>
          <p:nvPr/>
        </p:nvSpPr>
        <p:spPr bwMode="auto">
          <a:xfrm>
            <a:off x="2339975" y="2420938"/>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dirty="0" smtClean="0">
                <a:latin typeface="Tahoma" pitchFamily="34" charset="0"/>
              </a:rPr>
              <a:t>4</a:t>
            </a:r>
            <a:endParaRPr lang="en-GB" sz="4400" dirty="0">
              <a:latin typeface="Tahoma" pitchFamily="34" charset="0"/>
            </a:endParaRPr>
          </a:p>
        </p:txBody>
      </p:sp>
      <p:sp>
        <p:nvSpPr>
          <p:cNvPr id="7" name="Text Box 6"/>
          <p:cNvSpPr txBox="1">
            <a:spLocks noChangeArrowheads="1"/>
          </p:cNvSpPr>
          <p:nvPr/>
        </p:nvSpPr>
        <p:spPr bwMode="auto">
          <a:xfrm>
            <a:off x="2328863" y="4357688"/>
            <a:ext cx="10080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dirty="0" smtClean="0">
                <a:latin typeface="Tahoma" pitchFamily="34" charset="0"/>
              </a:rPr>
              <a:t>96</a:t>
            </a:r>
            <a:endParaRPr lang="en-GB" sz="4400" dirty="0">
              <a:latin typeface="Tahoma" pitchFamily="34" charset="0"/>
            </a:endParaRPr>
          </a:p>
        </p:txBody>
      </p:sp>
      <p:sp>
        <p:nvSpPr>
          <p:cNvPr id="8" name="Text Box 7"/>
          <p:cNvSpPr txBox="1">
            <a:spLocks noChangeArrowheads="1"/>
          </p:cNvSpPr>
          <p:nvPr/>
        </p:nvSpPr>
        <p:spPr bwMode="auto">
          <a:xfrm>
            <a:off x="5003800" y="2349500"/>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dirty="0">
                <a:latin typeface="Tahoma" pitchFamily="34" charset="0"/>
              </a:rPr>
              <a:t> </a:t>
            </a:r>
            <a:r>
              <a:rPr lang="en-GB" sz="4400" dirty="0" smtClean="0">
                <a:latin typeface="Tahoma" pitchFamily="34" charset="0"/>
              </a:rPr>
              <a:t>2</a:t>
            </a:r>
            <a:endParaRPr lang="en-GB" sz="4400" dirty="0">
              <a:latin typeface="Tahoma" pitchFamily="34" charset="0"/>
            </a:endParaRPr>
          </a:p>
        </p:txBody>
      </p:sp>
      <p:sp>
        <p:nvSpPr>
          <p:cNvPr id="9" name="Text Box 8"/>
          <p:cNvSpPr txBox="1">
            <a:spLocks noChangeArrowheads="1"/>
          </p:cNvSpPr>
          <p:nvPr/>
        </p:nvSpPr>
        <p:spPr bwMode="auto">
          <a:xfrm>
            <a:off x="4932363" y="4292600"/>
            <a:ext cx="1943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5400" dirty="0">
                <a:latin typeface="Tahoma" pitchFamily="34" charset="0"/>
              </a:rPr>
              <a:t> </a:t>
            </a:r>
            <a:r>
              <a:rPr lang="en-GB" sz="5400" dirty="0" smtClean="0">
                <a:latin typeface="Tahoma" pitchFamily="34" charset="0"/>
              </a:rPr>
              <a:t>9.6</a:t>
            </a:r>
            <a:endParaRPr lang="en-GB" sz="5400" dirty="0">
              <a:latin typeface="Tahoma" pitchFamily="34" charset="0"/>
            </a:endParaRPr>
          </a:p>
        </p:txBody>
      </p:sp>
      <p:sp>
        <p:nvSpPr>
          <p:cNvPr id="10" name="Text Box 9"/>
          <p:cNvSpPr txBox="1">
            <a:spLocks noChangeArrowheads="1"/>
          </p:cNvSpPr>
          <p:nvPr/>
        </p:nvSpPr>
        <p:spPr bwMode="auto">
          <a:xfrm>
            <a:off x="684213" y="3429000"/>
            <a:ext cx="158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100</a:t>
            </a:r>
          </a:p>
        </p:txBody>
      </p:sp>
      <p:sp>
        <p:nvSpPr>
          <p:cNvPr id="11" name="Line 10"/>
          <p:cNvSpPr>
            <a:spLocks noChangeShapeType="1"/>
          </p:cNvSpPr>
          <p:nvPr/>
        </p:nvSpPr>
        <p:spPr bwMode="auto">
          <a:xfrm flipV="1">
            <a:off x="1763713" y="2997200"/>
            <a:ext cx="43180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2" name="Line 11"/>
          <p:cNvSpPr>
            <a:spLocks noChangeShapeType="1"/>
          </p:cNvSpPr>
          <p:nvPr/>
        </p:nvSpPr>
        <p:spPr bwMode="auto">
          <a:xfrm flipV="1">
            <a:off x="3348038" y="479742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3" name="Line 12"/>
          <p:cNvSpPr>
            <a:spLocks noChangeShapeType="1"/>
          </p:cNvSpPr>
          <p:nvPr/>
        </p:nvSpPr>
        <p:spPr bwMode="auto">
          <a:xfrm>
            <a:off x="1692275" y="4292600"/>
            <a:ext cx="431800" cy="360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4" name="Line 13"/>
          <p:cNvSpPr>
            <a:spLocks noChangeShapeType="1"/>
          </p:cNvSpPr>
          <p:nvPr/>
        </p:nvSpPr>
        <p:spPr bwMode="auto">
          <a:xfrm flipV="1">
            <a:off x="3348038" y="270827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5" name="Text Box 14"/>
          <p:cNvSpPr txBox="1">
            <a:spLocks noChangeArrowheads="1"/>
          </p:cNvSpPr>
          <p:nvPr/>
        </p:nvSpPr>
        <p:spPr bwMode="auto">
          <a:xfrm>
            <a:off x="7092950" y="2133600"/>
            <a:ext cx="18002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dirty="0" smtClean="0">
                <a:latin typeface="Tahoma" pitchFamily="34" charset="0"/>
              </a:rPr>
              <a:t>11.6 </a:t>
            </a:r>
            <a:r>
              <a:rPr lang="en-GB" dirty="0">
                <a:latin typeface="Tahoma" pitchFamily="34" charset="0"/>
              </a:rPr>
              <a:t>people test positive………</a:t>
            </a:r>
          </a:p>
          <a:p>
            <a:pPr eaLnBrk="1" hangingPunct="1">
              <a:spcBef>
                <a:spcPct val="50000"/>
              </a:spcBef>
            </a:pPr>
            <a:r>
              <a:rPr lang="en-GB" dirty="0">
                <a:latin typeface="Tahoma" pitchFamily="34" charset="0"/>
              </a:rPr>
              <a:t>of whom </a:t>
            </a:r>
            <a:r>
              <a:rPr lang="en-GB" dirty="0" smtClean="0">
                <a:latin typeface="Tahoma" pitchFamily="34" charset="0"/>
              </a:rPr>
              <a:t>2 </a:t>
            </a:r>
            <a:r>
              <a:rPr lang="en-GB" dirty="0">
                <a:latin typeface="Tahoma" pitchFamily="34" charset="0"/>
              </a:rPr>
              <a:t>have the disease </a:t>
            </a:r>
          </a:p>
          <a:p>
            <a:pPr eaLnBrk="1" hangingPunct="1">
              <a:spcBef>
                <a:spcPct val="50000"/>
              </a:spcBef>
            </a:pPr>
            <a:endParaRPr lang="en-GB" dirty="0">
              <a:latin typeface="Tahoma" pitchFamily="34" charset="0"/>
            </a:endParaRPr>
          </a:p>
          <a:p>
            <a:pPr eaLnBrk="1" hangingPunct="1">
              <a:spcBef>
                <a:spcPct val="50000"/>
              </a:spcBef>
            </a:pPr>
            <a:endParaRPr lang="en-GB" dirty="0">
              <a:latin typeface="Tahoma" pitchFamily="34" charset="0"/>
            </a:endParaRPr>
          </a:p>
          <a:p>
            <a:pPr algn="ctr" eaLnBrk="1" hangingPunct="1">
              <a:spcBef>
                <a:spcPct val="50000"/>
              </a:spcBef>
            </a:pPr>
            <a:r>
              <a:rPr lang="en-GB" dirty="0">
                <a:latin typeface="Tahoma" pitchFamily="34" charset="0"/>
              </a:rPr>
              <a:t>So, chance of disease is </a:t>
            </a:r>
            <a:r>
              <a:rPr lang="en-GB" dirty="0" smtClean="0">
                <a:latin typeface="Tahoma" pitchFamily="34" charset="0"/>
              </a:rPr>
              <a:t>2/11.6 </a:t>
            </a:r>
            <a:r>
              <a:rPr lang="en-GB" dirty="0">
                <a:latin typeface="Tahoma" pitchFamily="34" charset="0"/>
              </a:rPr>
              <a:t>= </a:t>
            </a:r>
            <a:r>
              <a:rPr lang="en-GB" dirty="0" smtClean="0">
                <a:latin typeface="Tahoma" pitchFamily="34" charset="0"/>
              </a:rPr>
              <a:t>17%</a:t>
            </a:r>
            <a:endParaRPr lang="en-GB" dirty="0">
              <a:latin typeface="Tahoma" pitchFamily="34" charset="0"/>
            </a:endParaRPr>
          </a:p>
        </p:txBody>
      </p:sp>
      <p:sp>
        <p:nvSpPr>
          <p:cNvPr id="16" name="Rectangle 15"/>
          <p:cNvSpPr>
            <a:spLocks noChangeArrowheads="1"/>
          </p:cNvSpPr>
          <p:nvPr/>
        </p:nvSpPr>
        <p:spPr bwMode="auto">
          <a:xfrm>
            <a:off x="4572000" y="2060575"/>
            <a:ext cx="2087563" cy="36734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7" name="Text Box 16"/>
          <p:cNvSpPr txBox="1">
            <a:spLocks noChangeArrowheads="1"/>
          </p:cNvSpPr>
          <p:nvPr/>
        </p:nvSpPr>
        <p:spPr bwMode="auto">
          <a:xfrm>
            <a:off x="755650" y="2060575"/>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18" name="Text Box 17"/>
          <p:cNvSpPr txBox="1">
            <a:spLocks noChangeArrowheads="1"/>
          </p:cNvSpPr>
          <p:nvPr/>
        </p:nvSpPr>
        <p:spPr bwMode="auto">
          <a:xfrm>
            <a:off x="684213" y="5013325"/>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19" name="Text Box 18"/>
          <p:cNvSpPr txBox="1">
            <a:spLocks noChangeArrowheads="1"/>
          </p:cNvSpPr>
          <p:nvPr/>
        </p:nvSpPr>
        <p:spPr bwMode="auto">
          <a:xfrm>
            <a:off x="4572000" y="357346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Testing +ve</a:t>
            </a:r>
          </a:p>
        </p:txBody>
      </p:sp>
      <p:sp>
        <p:nvSpPr>
          <p:cNvPr id="20" name="AutoShape 22"/>
          <p:cNvSpPr>
            <a:spLocks/>
          </p:cNvSpPr>
          <p:nvPr/>
        </p:nvSpPr>
        <p:spPr bwMode="auto">
          <a:xfrm>
            <a:off x="6732588" y="2205038"/>
            <a:ext cx="215900" cy="3382962"/>
          </a:xfrm>
          <a:prstGeom prst="rightBrace">
            <a:avLst>
              <a:gd name="adj1" fmla="val 13057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Text Box 19"/>
          <p:cNvSpPr txBox="1">
            <a:spLocks noChangeArrowheads="1"/>
          </p:cNvSpPr>
          <p:nvPr/>
        </p:nvSpPr>
        <p:spPr bwMode="auto">
          <a:xfrm>
            <a:off x="3187700" y="1828800"/>
            <a:ext cx="1223963" cy="650875"/>
          </a:xfrm>
          <a:prstGeom prst="rect">
            <a:avLst/>
          </a:prstGeom>
          <a:noFill/>
          <a:ln w="28575">
            <a:solidFill>
              <a:schemeClr val="tx2">
                <a:lumMod val="60000"/>
                <a:lumOff val="40000"/>
              </a:schemeClr>
            </a:solidFill>
            <a:miter lim="800000"/>
            <a:headEnd/>
            <a:tailEnd/>
          </a:ln>
        </p:spPr>
        <p:txBody>
          <a:bodyPr>
            <a:spAutoFit/>
          </a:bodyPr>
          <a:lstStyle/>
          <a:p>
            <a:pPr fontAlgn="auto">
              <a:spcBef>
                <a:spcPct val="50000"/>
              </a:spcBef>
              <a:spcAft>
                <a:spcPts val="0"/>
              </a:spcAft>
              <a:defRPr/>
            </a:pPr>
            <a:r>
              <a:rPr lang="en-GB" dirty="0">
                <a:latin typeface="+mn-lt"/>
              </a:rPr>
              <a:t>Sensitivity = 50%</a:t>
            </a:r>
          </a:p>
        </p:txBody>
      </p:sp>
      <p:sp>
        <p:nvSpPr>
          <p:cNvPr id="22" name="Text Box 21"/>
          <p:cNvSpPr txBox="1">
            <a:spLocks noChangeArrowheads="1"/>
          </p:cNvSpPr>
          <p:nvPr/>
        </p:nvSpPr>
        <p:spPr bwMode="auto">
          <a:xfrm>
            <a:off x="3108325" y="5038725"/>
            <a:ext cx="1368425" cy="925513"/>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t>False positive rate = 10%</a:t>
            </a:r>
          </a:p>
        </p:txBody>
      </p:sp>
      <p:sp>
        <p:nvSpPr>
          <p:cNvPr id="23" name="Rectangle 2"/>
          <p:cNvSpPr txBox="1">
            <a:spLocks noChangeArrowheads="1"/>
          </p:cNvSpPr>
          <p:nvPr/>
        </p:nvSpPr>
        <p:spPr>
          <a:xfrm>
            <a:off x="263525" y="549275"/>
            <a:ext cx="8618538" cy="558800"/>
          </a:xfrm>
          <a:prstGeom prst="rect">
            <a:avLst/>
          </a:prstGeom>
          <a:solidFill>
            <a:schemeClr val="tx2">
              <a:lumMod val="60000"/>
              <a:lumOff val="40000"/>
            </a:schemeClr>
          </a:solidFill>
          <a:ln>
            <a:solidFill>
              <a:schemeClr val="tx2">
                <a:lumMod val="60000"/>
                <a:lumOff val="40000"/>
              </a:schemeClr>
            </a:solidFill>
          </a:ln>
        </p:spPr>
        <p:txBody>
          <a:bodyPr>
            <a:normAutofit fontScale="75000" lnSpcReduction="20000"/>
          </a:bodyPr>
          <a:lstStyle/>
          <a:p>
            <a:pPr algn="ctr" fontAlgn="auto">
              <a:spcAft>
                <a:spcPts val="0"/>
              </a:spcAft>
              <a:defRPr/>
            </a:pPr>
            <a:r>
              <a:rPr lang="en-US" sz="3600" dirty="0">
                <a:solidFill>
                  <a:schemeClr val="bg1"/>
                </a:solidFill>
                <a:latin typeface="+mn-lt"/>
                <a:cs typeface="Arial" charset="0"/>
                <a:sym typeface="Wingdings" pitchFamily="2" charset="2"/>
              </a:rPr>
              <a:t>Prevalence of </a:t>
            </a:r>
            <a:r>
              <a:rPr lang="en-US" sz="3600" dirty="0" smtClean="0">
                <a:solidFill>
                  <a:schemeClr val="bg1"/>
                </a:solidFill>
                <a:latin typeface="+mn-lt"/>
                <a:cs typeface="Arial" charset="0"/>
                <a:sym typeface="Wingdings" pitchFamily="2" charset="2"/>
              </a:rPr>
              <a:t>4%, </a:t>
            </a:r>
            <a:r>
              <a:rPr lang="en-US" sz="3600" dirty="0">
                <a:solidFill>
                  <a:schemeClr val="bg1"/>
                </a:solidFill>
                <a:latin typeface="+mn-lt"/>
                <a:cs typeface="Arial" charset="0"/>
                <a:sym typeface="Wingdings" pitchFamily="2" charset="2"/>
              </a:rPr>
              <a:t>Sensitivity of 50%, Specificity of 90%</a:t>
            </a:r>
            <a:endParaRPr lang="en-GB" sz="3600" dirty="0">
              <a:solidFill>
                <a:schemeClr val="bg1"/>
              </a:solidFill>
              <a:latin typeface="+mn-lt"/>
              <a:cs typeface="Arial" charset="0"/>
              <a:sym typeface="Wingdings" pitchFamily="2" charset="2"/>
            </a:endParaRPr>
          </a:p>
        </p:txBody>
      </p:sp>
      <p:sp>
        <p:nvSpPr>
          <p:cNvPr id="27" name="Rectangle 2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89464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5" grpId="0"/>
      <p:bldP spid="21"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Positive and Negative Predictive Value</a:t>
            </a:r>
          </a:p>
        </p:txBody>
      </p:sp>
      <p:sp>
        <p:nvSpPr>
          <p:cNvPr id="6" name="TextBox 5"/>
          <p:cNvSpPr txBox="1"/>
          <p:nvPr/>
        </p:nvSpPr>
        <p:spPr>
          <a:xfrm>
            <a:off x="611506" y="1988819"/>
            <a:ext cx="7920990" cy="3416320"/>
          </a:xfrm>
          <a:prstGeom prst="rect">
            <a:avLst/>
          </a:prstGeom>
          <a:noFill/>
        </p:spPr>
        <p:txBody>
          <a:bodyPr wrap="square" rtlCol="0">
            <a:spAutoFit/>
          </a:bodyPr>
          <a:lstStyle/>
          <a:p>
            <a:pPr>
              <a:buFont typeface="Arial" pitchFamily="34" charset="0"/>
              <a:buChar char="•"/>
            </a:pPr>
            <a:r>
              <a:rPr lang="en-GB" sz="2400" dirty="0" smtClean="0">
                <a:latin typeface="Garamond" pitchFamily="18" charset="0"/>
              </a:rPr>
              <a:t>PPV and NPV are not intrinsic to the test – they also depend on the prevalence!</a:t>
            </a:r>
          </a:p>
          <a:p>
            <a:pPr>
              <a:buFont typeface="Arial" pitchFamily="34" charset="0"/>
              <a:buChar char="•"/>
            </a:pPr>
            <a:endParaRPr lang="en-GB" sz="2400" dirty="0" smtClean="0">
              <a:latin typeface="Garamond" pitchFamily="18" charset="0"/>
            </a:endParaRPr>
          </a:p>
          <a:p>
            <a:pPr>
              <a:buFont typeface="Arial" pitchFamily="34" charset="0"/>
              <a:buChar char="•"/>
            </a:pPr>
            <a:r>
              <a:rPr lang="en-GB" sz="2400" dirty="0" smtClean="0">
                <a:latin typeface="Garamond" pitchFamily="18" charset="0"/>
              </a:rPr>
              <a:t>NPV and PPV should only be used </a:t>
            </a:r>
            <a:r>
              <a:rPr lang="en-GB" sz="2400" b="1" dirty="0" smtClean="0">
                <a:latin typeface="Garamond" pitchFamily="18" charset="0"/>
              </a:rPr>
              <a:t>if the ratio of the number of patients in the disease group and the number of patients in the healthy control group is equivalent to the prevalence </a:t>
            </a:r>
            <a:r>
              <a:rPr lang="en-GB" sz="2400" dirty="0" smtClean="0">
                <a:latin typeface="Garamond" pitchFamily="18" charset="0"/>
              </a:rPr>
              <a:t>of the diseases in the studied population</a:t>
            </a:r>
          </a:p>
          <a:p>
            <a:pPr>
              <a:buFont typeface="Arial" pitchFamily="34" charset="0"/>
              <a:buChar char="•"/>
            </a:pPr>
            <a:endParaRPr lang="en-GB" sz="2400" dirty="0" smtClean="0">
              <a:latin typeface="Garamond" pitchFamily="18" charset="0"/>
            </a:endParaRPr>
          </a:p>
          <a:p>
            <a:pPr>
              <a:buFont typeface="Arial" pitchFamily="34" charset="0"/>
              <a:buChar char="•"/>
            </a:pPr>
            <a:r>
              <a:rPr lang="en-GB" sz="2400" dirty="0" smtClean="0">
                <a:latin typeface="Garamond" pitchFamily="18" charset="0"/>
              </a:rPr>
              <a:t>Use Likelihood Ratio - does not depend on prevalence</a:t>
            </a:r>
            <a:endParaRPr lang="en-GB" sz="2400" dirty="0">
              <a:latin typeface="Garamond" pitchFamily="18" charset="0"/>
            </a:endParaRPr>
          </a:p>
        </p:txBody>
      </p:sp>
      <p:sp>
        <p:nvSpPr>
          <p:cNvPr id="7" name="TextBox 6"/>
          <p:cNvSpPr txBox="1"/>
          <p:nvPr/>
        </p:nvSpPr>
        <p:spPr>
          <a:xfrm>
            <a:off x="834089" y="1257902"/>
            <a:ext cx="1266244" cy="523220"/>
          </a:xfrm>
          <a:prstGeom prst="rect">
            <a:avLst/>
          </a:prstGeom>
          <a:noFill/>
        </p:spPr>
        <p:txBody>
          <a:bodyPr wrap="none" rtlCol="0">
            <a:spAutoFit/>
          </a:bodyPr>
          <a:lstStyle/>
          <a:p>
            <a:r>
              <a:rPr lang="en-GB" sz="2800" b="1" dirty="0" smtClean="0">
                <a:solidFill>
                  <a:srgbClr val="C00000"/>
                </a:solidFill>
                <a:latin typeface="Garamond" pitchFamily="18" charset="0"/>
              </a:rPr>
              <a:t>NOTE</a:t>
            </a:r>
            <a:endParaRPr lang="en-GB" sz="2800" b="1" dirty="0">
              <a:solidFill>
                <a:srgbClr val="C00000"/>
              </a:solidFill>
              <a:latin typeface="Garamond" pitchFamily="18" charset="0"/>
            </a:endParaRPr>
          </a:p>
        </p:txBody>
      </p:sp>
      <p:sp>
        <p:nvSpPr>
          <p:cNvPr id="8" name="Rectangle 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40" y="1338683"/>
            <a:ext cx="2219522" cy="322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7649" y="2908782"/>
            <a:ext cx="2460097" cy="523220"/>
          </a:xfrm>
          <a:prstGeom prst="rect">
            <a:avLst/>
          </a:prstGeom>
          <a:noFill/>
        </p:spPr>
        <p:txBody>
          <a:bodyPr wrap="none" rtlCol="0">
            <a:spAutoFit/>
          </a:bodyPr>
          <a:lstStyle/>
          <a:p>
            <a:r>
              <a:rPr lang="en-GB" sz="2800" dirty="0" smtClean="0">
                <a:latin typeface="Garamond" pitchFamily="18" charset="0"/>
              </a:rPr>
              <a:t>Teaching tips….</a:t>
            </a:r>
            <a:endParaRPr lang="en-GB" sz="2800" dirty="0">
              <a:latin typeface="Garamond" pitchFamily="18" charset="0"/>
            </a:endParaRP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9875027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r="12965"/>
          <a:stretch>
            <a:fillRect/>
          </a:stretch>
        </p:blipFill>
        <p:spPr bwMode="auto">
          <a:xfrm>
            <a:off x="4737100" y="2589213"/>
            <a:ext cx="4084638" cy="264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Callout 14"/>
          <p:cNvSpPr/>
          <p:nvPr/>
        </p:nvSpPr>
        <p:spPr>
          <a:xfrm>
            <a:off x="5292725" y="428625"/>
            <a:ext cx="3240088" cy="2160588"/>
          </a:xfrm>
          <a:prstGeom prst="wedgeEllipseCallout">
            <a:avLst>
              <a:gd name="adj1" fmla="val 19793"/>
              <a:gd name="adj2" fmla="val 5924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solidFill>
                  <a:schemeClr val="tx1"/>
                </a:solidFill>
              </a:rPr>
              <a:t>You can’t diagnose autism with a brain scan...</a:t>
            </a:r>
          </a:p>
        </p:txBody>
      </p:sp>
      <p:pic>
        <p:nvPicPr>
          <p:cNvPr id="4" name="Picture 2"/>
          <p:cNvPicPr>
            <a:picLocks noChangeAspect="1" noChangeArrowheads="1"/>
          </p:cNvPicPr>
          <p:nvPr/>
        </p:nvPicPr>
        <p:blipFill>
          <a:blip r:embed="rId4" cstate="print"/>
          <a:srcRect t="14062" r="69438" b="32911"/>
          <a:stretch>
            <a:fillRect/>
          </a:stretch>
        </p:blipFill>
        <p:spPr bwMode="auto">
          <a:xfrm>
            <a:off x="847725" y="2586990"/>
            <a:ext cx="4150265" cy="2880360"/>
          </a:xfrm>
          <a:prstGeom prst="rect">
            <a:avLst/>
          </a:prstGeom>
          <a:noFill/>
          <a:ln w="9525">
            <a:noFill/>
            <a:miter lim="800000"/>
            <a:headEnd/>
            <a:tailEnd/>
          </a:ln>
        </p:spPr>
      </p:pic>
      <p:sp>
        <p:nvSpPr>
          <p:cNvPr id="9" name="Oval Callout 8"/>
          <p:cNvSpPr/>
          <p:nvPr/>
        </p:nvSpPr>
        <p:spPr>
          <a:xfrm>
            <a:off x="1459229" y="523874"/>
            <a:ext cx="3240405" cy="2160271"/>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Using a brain scan, the researchers detected autism with over 90% accuracy…</a:t>
            </a:r>
            <a:endParaRPr lang="en-GB" sz="2000" dirty="0">
              <a:solidFill>
                <a:schemeClr val="tx1"/>
              </a:solidFill>
            </a:endParaRPr>
          </a:p>
        </p:txBody>
      </p:sp>
      <p:sp>
        <p:nvSpPr>
          <p:cNvPr id="10" name="Cloud Callout 9"/>
          <p:cNvSpPr/>
          <p:nvPr/>
        </p:nvSpPr>
        <p:spPr>
          <a:xfrm>
            <a:off x="2051685" y="1268730"/>
            <a:ext cx="4866257" cy="31329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Use examples from the news, blogs, things that people come across – relevant to everyone, not just clinicians; </a:t>
            </a:r>
          </a:p>
          <a:p>
            <a:pPr algn="ctr"/>
            <a:r>
              <a:rPr lang="en-GB" sz="2400" dirty="0" smtClean="0"/>
              <a:t>Suspense…</a:t>
            </a:r>
            <a:endParaRPr lang="en-GB" sz="2400" dirty="0"/>
          </a:p>
        </p:txBody>
      </p:sp>
      <p:sp>
        <p:nvSpPr>
          <p:cNvPr id="12" name="Rectangle 11"/>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08261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 y="1917700"/>
            <a:ext cx="8048625" cy="302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loud Callout 5"/>
          <p:cNvSpPr/>
          <p:nvPr/>
        </p:nvSpPr>
        <p:spPr>
          <a:xfrm>
            <a:off x="2051685" y="1268730"/>
            <a:ext cx="4866257" cy="31329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Find a simple paper with different measures and the actual numbers</a:t>
            </a:r>
            <a:endParaRPr lang="en-GB" sz="2400" dirty="0"/>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6352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059113" y="4762500"/>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4400" b="1">
              <a:latin typeface="Comic Sans MS" pitchFamily="66" charset="0"/>
            </a:endParaRPr>
          </a:p>
        </p:txBody>
      </p:sp>
      <p:sp>
        <p:nvSpPr>
          <p:cNvPr id="16387" name="Rectangle 4"/>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4400" b="1">
              <a:latin typeface="Comic Sans MS" pitchFamily="66" charset="0"/>
            </a:endParaRPr>
          </a:p>
        </p:txBody>
      </p:sp>
      <p:sp>
        <p:nvSpPr>
          <p:cNvPr id="16388" name="Rectangle 5"/>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endParaRPr lang="en-GB" sz="2800">
              <a:latin typeface="Comic Sans MS" pitchFamily="66" charset="0"/>
            </a:endParaRPr>
          </a:p>
        </p:txBody>
      </p:sp>
      <p:sp>
        <p:nvSpPr>
          <p:cNvPr id="16389" name="Rectangle 6"/>
          <p:cNvSpPr>
            <a:spLocks noChangeArrowheads="1"/>
          </p:cNvSpPr>
          <p:nvPr/>
        </p:nvSpPr>
        <p:spPr bwMode="auto">
          <a:xfrm>
            <a:off x="2051050" y="2386013"/>
            <a:ext cx="3167063" cy="2808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6390" name="Line 7"/>
          <p:cNvSpPr>
            <a:spLocks noChangeShapeType="1"/>
          </p:cNvSpPr>
          <p:nvPr/>
        </p:nvSpPr>
        <p:spPr bwMode="auto">
          <a:xfrm>
            <a:off x="2051050" y="3754438"/>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6391" name="Line 8"/>
          <p:cNvSpPr>
            <a:spLocks noChangeShapeType="1"/>
          </p:cNvSpPr>
          <p:nvPr/>
        </p:nvSpPr>
        <p:spPr bwMode="auto">
          <a:xfrm>
            <a:off x="3635375" y="2386013"/>
            <a:ext cx="0" cy="28082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6392" name="Text Box 9"/>
          <p:cNvSpPr txBox="1">
            <a:spLocks noChangeArrowheads="1"/>
          </p:cNvSpPr>
          <p:nvPr/>
        </p:nvSpPr>
        <p:spPr bwMode="auto">
          <a:xfrm>
            <a:off x="2286000" y="1268413"/>
            <a:ext cx="3024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3200">
                <a:latin typeface="Tahoma" pitchFamily="34" charset="0"/>
              </a:rPr>
              <a:t>Disease </a:t>
            </a:r>
          </a:p>
        </p:txBody>
      </p:sp>
      <p:sp>
        <p:nvSpPr>
          <p:cNvPr id="16393" name="Text Box 10"/>
          <p:cNvSpPr txBox="1">
            <a:spLocks noChangeArrowheads="1"/>
          </p:cNvSpPr>
          <p:nvPr/>
        </p:nvSpPr>
        <p:spPr bwMode="auto">
          <a:xfrm>
            <a:off x="468313" y="3681413"/>
            <a:ext cx="10080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3200">
                <a:latin typeface="Tahoma" pitchFamily="34" charset="0"/>
              </a:rPr>
              <a:t>Test</a:t>
            </a:r>
            <a:r>
              <a:rPr lang="en-GB">
                <a:latin typeface="Tahoma" pitchFamily="34" charset="0"/>
              </a:rPr>
              <a:t> </a:t>
            </a:r>
          </a:p>
        </p:txBody>
      </p:sp>
      <p:sp>
        <p:nvSpPr>
          <p:cNvPr id="16394" name="Rectangle 11"/>
          <p:cNvSpPr>
            <a:spLocks noChangeArrowheads="1"/>
          </p:cNvSpPr>
          <p:nvPr/>
        </p:nvSpPr>
        <p:spPr bwMode="auto">
          <a:xfrm>
            <a:off x="2628900" y="1954213"/>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6395" name="Rectangle 12"/>
          <p:cNvSpPr>
            <a:spLocks noChangeArrowheads="1"/>
          </p:cNvSpPr>
          <p:nvPr/>
        </p:nvSpPr>
        <p:spPr bwMode="auto">
          <a:xfrm>
            <a:off x="4284663" y="1954213"/>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6396" name="Rectangle 13"/>
          <p:cNvSpPr>
            <a:spLocks noChangeArrowheads="1"/>
          </p:cNvSpPr>
          <p:nvPr/>
        </p:nvSpPr>
        <p:spPr bwMode="auto">
          <a:xfrm>
            <a:off x="1476375" y="288925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6397" name="Rectangle 14"/>
          <p:cNvSpPr>
            <a:spLocks noChangeArrowheads="1"/>
          </p:cNvSpPr>
          <p:nvPr/>
        </p:nvSpPr>
        <p:spPr bwMode="auto">
          <a:xfrm>
            <a:off x="1476375" y="4473575"/>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6" name="Line 15"/>
          <p:cNvSpPr>
            <a:spLocks noChangeShapeType="1"/>
          </p:cNvSpPr>
          <p:nvPr/>
        </p:nvSpPr>
        <p:spPr bwMode="auto">
          <a:xfrm>
            <a:off x="3419475" y="3105150"/>
            <a:ext cx="0" cy="2449513"/>
          </a:xfrm>
          <a:prstGeom prst="line">
            <a:avLst/>
          </a:prstGeom>
          <a:noFill/>
          <a:ln w="76200">
            <a:solidFill>
              <a:schemeClr val="tx2">
                <a:lumMod val="60000"/>
                <a:lumOff val="40000"/>
              </a:schemeClr>
            </a:solidFill>
            <a:round/>
            <a:headEnd/>
            <a:tailEnd type="triangle" w="med" len="med"/>
          </a:ln>
        </p:spPr>
        <p:txBody>
          <a:bodyPr>
            <a:spAutoFit/>
          </a:bodyPr>
          <a:lstStyle/>
          <a:p>
            <a:pPr fontAlgn="auto">
              <a:spcBef>
                <a:spcPts val="0"/>
              </a:spcBef>
              <a:spcAft>
                <a:spcPts val="0"/>
              </a:spcAft>
              <a:defRPr/>
            </a:pPr>
            <a:endParaRPr lang="en-GB">
              <a:latin typeface="+mn-lt"/>
            </a:endParaRPr>
          </a:p>
        </p:txBody>
      </p:sp>
      <p:sp>
        <p:nvSpPr>
          <p:cNvPr id="17" name="Text Box 16"/>
          <p:cNvSpPr txBox="1">
            <a:spLocks noChangeArrowheads="1"/>
          </p:cNvSpPr>
          <p:nvPr/>
        </p:nvSpPr>
        <p:spPr bwMode="auto">
          <a:xfrm>
            <a:off x="2051050" y="5589588"/>
            <a:ext cx="3240088" cy="461962"/>
          </a:xfrm>
          <a:prstGeom prst="rect">
            <a:avLst/>
          </a:prstGeom>
          <a:solidFill>
            <a:schemeClr val="accent2">
              <a:lumMod val="20000"/>
              <a:lumOff val="80000"/>
            </a:schemeClr>
          </a:solidFill>
          <a:ln w="9525">
            <a:solidFill>
              <a:srgbClr val="C00000"/>
            </a:solidFill>
            <a:miter lim="800000"/>
            <a:headEnd/>
            <a:tailEnd/>
          </a:ln>
        </p:spPr>
        <p:txBody>
          <a:bodyPr>
            <a:spAutoFit/>
          </a:bodyPr>
          <a:lstStyle/>
          <a:p>
            <a:pPr fontAlgn="auto">
              <a:spcBef>
                <a:spcPct val="50000"/>
              </a:spcBef>
              <a:spcAft>
                <a:spcPts val="0"/>
              </a:spcAft>
              <a:defRPr/>
            </a:pPr>
            <a:r>
              <a:rPr lang="en-GB" sz="2400" b="1">
                <a:latin typeface="Garamond" pitchFamily="18" charset="0"/>
              </a:rPr>
              <a:t>Sensitivity = a / a + c</a:t>
            </a:r>
          </a:p>
        </p:txBody>
      </p:sp>
      <p:sp>
        <p:nvSpPr>
          <p:cNvPr id="16400" name="Text Box 17"/>
          <p:cNvSpPr txBox="1">
            <a:spLocks noChangeArrowheads="1"/>
          </p:cNvSpPr>
          <p:nvPr/>
        </p:nvSpPr>
        <p:spPr bwMode="auto">
          <a:xfrm>
            <a:off x="5724525" y="1524000"/>
            <a:ext cx="3203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Proportion of people </a:t>
            </a:r>
            <a:r>
              <a:rPr lang="en-GB" sz="2000" b="1" u="sng">
                <a:solidFill>
                  <a:srgbClr val="C00000"/>
                </a:solidFill>
                <a:latin typeface="Garamond" pitchFamily="18" charset="0"/>
              </a:rPr>
              <a:t>WITH</a:t>
            </a:r>
            <a:r>
              <a:rPr lang="en-GB" sz="2000" b="1">
                <a:latin typeface="Garamond" pitchFamily="18" charset="0"/>
              </a:rPr>
              <a:t> the disease who have a </a:t>
            </a:r>
            <a:r>
              <a:rPr lang="en-GB" sz="2000" b="1" u="sng">
                <a:solidFill>
                  <a:srgbClr val="C00000"/>
                </a:solidFill>
                <a:latin typeface="Garamond" pitchFamily="18" charset="0"/>
              </a:rPr>
              <a:t>positive test result</a:t>
            </a:r>
            <a:r>
              <a:rPr lang="en-GB" sz="2000" b="1">
                <a:latin typeface="Garamond" pitchFamily="18" charset="0"/>
              </a:rPr>
              <a:t>.</a:t>
            </a:r>
          </a:p>
          <a:p>
            <a:pPr eaLnBrk="1" hangingPunct="1">
              <a:spcBef>
                <a:spcPct val="50000"/>
              </a:spcBef>
            </a:pPr>
            <a:endParaRPr lang="en-GB" sz="2000" b="1">
              <a:latin typeface="Garamond" pitchFamily="18" charset="0"/>
            </a:endParaRPr>
          </a:p>
        </p:txBody>
      </p:sp>
      <p:sp>
        <p:nvSpPr>
          <p:cNvPr id="16401" name="Text Box 18"/>
          <p:cNvSpPr txBox="1">
            <a:spLocks noChangeArrowheads="1"/>
          </p:cNvSpPr>
          <p:nvPr/>
        </p:nvSpPr>
        <p:spPr bwMode="auto">
          <a:xfrm>
            <a:off x="2195513" y="2528888"/>
            <a:ext cx="143986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a</a:t>
            </a:r>
          </a:p>
          <a:p>
            <a:pPr algn="ctr" eaLnBrk="1" hangingPunct="1">
              <a:spcBef>
                <a:spcPct val="50000"/>
              </a:spcBef>
            </a:pPr>
            <a:r>
              <a:rPr lang="en-GB" sz="2000" b="1">
                <a:latin typeface="Times New Roman" pitchFamily="18" charset="0"/>
              </a:rPr>
              <a:t>True positives</a:t>
            </a:r>
          </a:p>
        </p:txBody>
      </p:sp>
      <p:sp>
        <p:nvSpPr>
          <p:cNvPr id="16402" name="Text Box 19"/>
          <p:cNvSpPr txBox="1">
            <a:spLocks noChangeArrowheads="1"/>
          </p:cNvSpPr>
          <p:nvPr/>
        </p:nvSpPr>
        <p:spPr bwMode="auto">
          <a:xfrm>
            <a:off x="2124075" y="3897313"/>
            <a:ext cx="14398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000" b="1">
                <a:latin typeface="Times New Roman" pitchFamily="18" charset="0"/>
              </a:rPr>
              <a:t>c</a:t>
            </a:r>
          </a:p>
          <a:p>
            <a:pPr algn="ctr" eaLnBrk="1" hangingPunct="1">
              <a:spcBef>
                <a:spcPct val="50000"/>
              </a:spcBef>
            </a:pPr>
            <a:r>
              <a:rPr lang="en-GB" sz="2000" b="1">
                <a:latin typeface="Times New Roman" pitchFamily="18" charset="0"/>
              </a:rPr>
              <a:t>False negatives</a:t>
            </a:r>
          </a:p>
        </p:txBody>
      </p:sp>
      <p:sp>
        <p:nvSpPr>
          <p:cNvPr id="27" name="Rectangle 2"/>
          <p:cNvSpPr txBox="1">
            <a:spLocks noChangeArrowheads="1"/>
          </p:cNvSpPr>
          <p:nvPr/>
        </p:nvSpPr>
        <p:spPr>
          <a:xfrm>
            <a:off x="2508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The 2 by 2 table: Sensitivity </a:t>
            </a:r>
          </a:p>
        </p:txBody>
      </p:sp>
      <p:sp>
        <p:nvSpPr>
          <p:cNvPr id="28" name="TextBox 27"/>
          <p:cNvSpPr txBox="1"/>
          <p:nvPr/>
        </p:nvSpPr>
        <p:spPr>
          <a:xfrm>
            <a:off x="2151063" y="2508250"/>
            <a:ext cx="418704" cy="369332"/>
          </a:xfrm>
          <a:prstGeom prst="rect">
            <a:avLst/>
          </a:prstGeom>
          <a:solidFill>
            <a:schemeClr val="accent1">
              <a:lumMod val="20000"/>
              <a:lumOff val="80000"/>
            </a:schemeClr>
          </a:solidFill>
          <a:ln>
            <a:solidFill>
              <a:schemeClr val="accent1">
                <a:lumMod val="60000"/>
                <a:lumOff val="40000"/>
              </a:schemeClr>
            </a:solidFill>
          </a:ln>
        </p:spPr>
        <p:txBody>
          <a:bodyPr wrap="none">
            <a:spAutoFit/>
          </a:bodyPr>
          <a:lstStyle/>
          <a:p>
            <a:pPr fontAlgn="auto">
              <a:spcBef>
                <a:spcPts val="0"/>
              </a:spcBef>
              <a:spcAft>
                <a:spcPts val="0"/>
              </a:spcAft>
              <a:defRPr/>
            </a:pPr>
            <a:r>
              <a:rPr lang="en-GB" dirty="0" smtClean="0">
                <a:latin typeface="+mn-lt"/>
              </a:rPr>
              <a:t>90</a:t>
            </a:r>
            <a:endParaRPr lang="en-GB" dirty="0">
              <a:latin typeface="+mn-lt"/>
            </a:endParaRPr>
          </a:p>
        </p:txBody>
      </p:sp>
      <p:sp>
        <p:nvSpPr>
          <p:cNvPr id="29" name="TextBox 28"/>
          <p:cNvSpPr txBox="1"/>
          <p:nvPr/>
        </p:nvSpPr>
        <p:spPr>
          <a:xfrm>
            <a:off x="2141538" y="3876675"/>
            <a:ext cx="418704" cy="369332"/>
          </a:xfrm>
          <a:prstGeom prst="rect">
            <a:avLst/>
          </a:prstGeom>
          <a:solidFill>
            <a:schemeClr val="accent1">
              <a:lumMod val="20000"/>
              <a:lumOff val="80000"/>
            </a:schemeClr>
          </a:solidFill>
          <a:ln>
            <a:solidFill>
              <a:schemeClr val="accent1">
                <a:lumMod val="60000"/>
                <a:lumOff val="40000"/>
              </a:schemeClr>
            </a:solidFill>
          </a:ln>
        </p:spPr>
        <p:txBody>
          <a:bodyPr wrap="none">
            <a:spAutoFit/>
          </a:bodyPr>
          <a:lstStyle/>
          <a:p>
            <a:pPr fontAlgn="auto">
              <a:spcBef>
                <a:spcPts val="0"/>
              </a:spcBef>
              <a:spcAft>
                <a:spcPts val="0"/>
              </a:spcAft>
              <a:defRPr/>
            </a:pPr>
            <a:r>
              <a:rPr lang="en-GB" dirty="0" smtClean="0">
                <a:latin typeface="+mn-lt"/>
              </a:rPr>
              <a:t>10</a:t>
            </a:r>
            <a:endParaRPr lang="en-GB" dirty="0">
              <a:latin typeface="+mn-lt"/>
            </a:endParaRPr>
          </a:p>
        </p:txBody>
      </p:sp>
      <p:sp>
        <p:nvSpPr>
          <p:cNvPr id="30" name="Text Box 16"/>
          <p:cNvSpPr txBox="1">
            <a:spLocks noChangeArrowheads="1"/>
          </p:cNvSpPr>
          <p:nvPr/>
        </p:nvSpPr>
        <p:spPr bwMode="auto">
          <a:xfrm>
            <a:off x="5380038" y="5572125"/>
            <a:ext cx="3240087" cy="461963"/>
          </a:xfrm>
          <a:prstGeom prst="rect">
            <a:avLst/>
          </a:prstGeom>
          <a:solidFill>
            <a:schemeClr val="accent1">
              <a:lumMod val="20000"/>
              <a:lumOff val="80000"/>
            </a:schemeClr>
          </a:solidFill>
          <a:ln w="9525">
            <a:solidFill>
              <a:schemeClr val="accent1">
                <a:lumMod val="60000"/>
                <a:lumOff val="40000"/>
              </a:schemeClr>
            </a:solidFill>
            <a:miter lim="800000"/>
            <a:headEnd/>
            <a:tailEnd/>
          </a:ln>
        </p:spPr>
        <p:txBody>
          <a:bodyPr>
            <a:spAutoFit/>
          </a:bodyPr>
          <a:lstStyle/>
          <a:p>
            <a:pPr fontAlgn="auto">
              <a:spcBef>
                <a:spcPct val="50000"/>
              </a:spcBef>
              <a:spcAft>
                <a:spcPts val="0"/>
              </a:spcAft>
              <a:defRPr/>
            </a:pPr>
            <a:r>
              <a:rPr lang="en-GB" sz="2400" b="1" dirty="0">
                <a:latin typeface="Garamond" pitchFamily="18" charset="0"/>
              </a:rPr>
              <a:t>Sensitivity = </a:t>
            </a:r>
            <a:r>
              <a:rPr lang="en-GB" sz="2400" b="1" dirty="0" smtClean="0">
                <a:latin typeface="Garamond" pitchFamily="18" charset="0"/>
              </a:rPr>
              <a:t>90/100</a:t>
            </a:r>
            <a:endParaRPr lang="en-GB" sz="2400" b="1" dirty="0">
              <a:latin typeface="Garamond" pitchFamily="18" charset="0"/>
            </a:endParaRPr>
          </a:p>
        </p:txBody>
      </p:sp>
      <p:sp>
        <p:nvSpPr>
          <p:cNvPr id="31" name="Rectangle 30"/>
          <p:cNvSpPr>
            <a:spLocks noChangeArrowheads="1"/>
          </p:cNvSpPr>
          <p:nvPr/>
        </p:nvSpPr>
        <p:spPr bwMode="auto">
          <a:xfrm>
            <a:off x="5819775" y="3043238"/>
            <a:ext cx="26463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GB" b="1" dirty="0">
                <a:latin typeface="Garamond" pitchFamily="18" charset="0"/>
              </a:rPr>
              <a:t>So, a test with </a:t>
            </a:r>
            <a:r>
              <a:rPr lang="en-GB" b="1" dirty="0" smtClean="0">
                <a:latin typeface="Garamond" pitchFamily="18" charset="0"/>
              </a:rPr>
              <a:t>90% </a:t>
            </a:r>
            <a:r>
              <a:rPr lang="en-GB" b="1" dirty="0">
                <a:latin typeface="Garamond" pitchFamily="18" charset="0"/>
              </a:rPr>
              <a:t>sensitivity….means that the test identifies </a:t>
            </a:r>
            <a:r>
              <a:rPr lang="en-GB" b="1" dirty="0" smtClean="0">
                <a:latin typeface="Garamond" pitchFamily="18" charset="0"/>
              </a:rPr>
              <a:t>90 </a:t>
            </a:r>
            <a:r>
              <a:rPr lang="en-GB" b="1" dirty="0">
                <a:latin typeface="Garamond" pitchFamily="18" charset="0"/>
              </a:rPr>
              <a:t>out of 100 people </a:t>
            </a:r>
            <a:r>
              <a:rPr lang="en-GB" b="1" u="sng" dirty="0">
                <a:solidFill>
                  <a:srgbClr val="C00000"/>
                </a:solidFill>
                <a:latin typeface="Garamond" pitchFamily="18" charset="0"/>
              </a:rPr>
              <a:t>WITH</a:t>
            </a:r>
            <a:r>
              <a:rPr lang="en-GB" b="1" dirty="0">
                <a:latin typeface="Garamond" pitchFamily="18" charset="0"/>
              </a:rPr>
              <a:t> the disease</a:t>
            </a:r>
          </a:p>
        </p:txBody>
      </p:sp>
      <p:sp>
        <p:nvSpPr>
          <p:cNvPr id="32" name="Cloud Callout 31"/>
          <p:cNvSpPr/>
          <p:nvPr/>
        </p:nvSpPr>
        <p:spPr>
          <a:xfrm>
            <a:off x="2350890" y="1628776"/>
            <a:ext cx="4649191" cy="35655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Explain the concepts in words. Don’t focus on formulas – some like them (so provide them), but for many this feels too much like “MATHS!”</a:t>
            </a:r>
            <a:endParaRPr lang="en-GB" sz="2400" dirty="0"/>
          </a:p>
        </p:txBody>
      </p:sp>
      <p:sp>
        <p:nvSpPr>
          <p:cNvPr id="33" name="Rectangle 32"/>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63687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55542" y="4190187"/>
            <a:ext cx="996593" cy="3420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dirty="0"/>
          </a:p>
        </p:txBody>
      </p:sp>
      <p:sp>
        <p:nvSpPr>
          <p:cNvPr id="2" name="Rectangle 1"/>
          <p:cNvSpPr/>
          <p:nvPr/>
        </p:nvSpPr>
        <p:spPr>
          <a:xfrm>
            <a:off x="4288698" y="3059936"/>
            <a:ext cx="4675960" cy="2862322"/>
          </a:xfrm>
          <a:prstGeom prst="rect">
            <a:avLst/>
          </a:prstGeom>
        </p:spPr>
        <p:txBody>
          <a:bodyPr wrap="square">
            <a:spAutoFit/>
          </a:bodyPr>
          <a:lstStyle/>
          <a:p>
            <a:pPr marL="285750" indent="-285750">
              <a:buFont typeface="Arial" pitchFamily="34" charset="0"/>
              <a:buChar char="•"/>
            </a:pPr>
            <a:r>
              <a:rPr lang="en-GB" dirty="0" smtClean="0"/>
              <a:t>clinical </a:t>
            </a:r>
            <a:r>
              <a:rPr lang="en-GB" dirty="0"/>
              <a:t>monitoring (such as failure to act upon test results or monitor patients appropriately) – identified as a problem in 31% of preventable deaths</a:t>
            </a:r>
          </a:p>
          <a:p>
            <a:pPr marL="285750" indent="-285750">
              <a:buFont typeface="Arial" pitchFamily="34" charset="0"/>
              <a:buChar char="•"/>
            </a:pPr>
            <a:r>
              <a:rPr lang="en-GB" dirty="0"/>
              <a:t> </a:t>
            </a:r>
            <a:r>
              <a:rPr lang="en-GB" dirty="0" smtClean="0"/>
              <a:t>diagnosis </a:t>
            </a:r>
            <a:r>
              <a:rPr lang="en-GB" dirty="0"/>
              <a:t>(such as problems with physical examination or failure to seek a specialist opinion) – identified as a problem in 30% of preventable deaths</a:t>
            </a:r>
          </a:p>
          <a:p>
            <a:pPr marL="285750" indent="-285750">
              <a:buFont typeface="Arial" pitchFamily="34" charset="0"/>
              <a:buChar char="•"/>
            </a:pPr>
            <a:r>
              <a:rPr lang="en-GB" dirty="0" smtClean="0"/>
              <a:t>drugs </a:t>
            </a:r>
            <a:r>
              <a:rPr lang="en-GB" dirty="0"/>
              <a:t>or fluid management – identified as a problem in 21% of preventable deaths</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750" t="7032" r="5625" b="2344"/>
          <a:stretch/>
        </p:blipFill>
        <p:spPr bwMode="auto">
          <a:xfrm>
            <a:off x="251460" y="188595"/>
            <a:ext cx="3631488" cy="3240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91" t="25521" r="3333"/>
          <a:stretch/>
        </p:blipFill>
        <p:spPr bwMode="auto">
          <a:xfrm>
            <a:off x="257897" y="3429000"/>
            <a:ext cx="3845599" cy="258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179" t="11160" r="18750" b="42411"/>
          <a:stretch/>
        </p:blipFill>
        <p:spPr bwMode="auto">
          <a:xfrm rot="1217918">
            <a:off x="4544710" y="607421"/>
            <a:ext cx="2767492" cy="1971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5388388" y="3367355"/>
            <a:ext cx="108013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5509841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The Speed bump Example</a:t>
            </a:r>
          </a:p>
        </p:txBody>
      </p:sp>
      <p:sp>
        <p:nvSpPr>
          <p:cNvPr id="18438" name="Rectangle 6"/>
          <p:cNvSpPr>
            <a:spLocks noChangeArrowheads="1"/>
          </p:cNvSpPr>
          <p:nvPr/>
        </p:nvSpPr>
        <p:spPr bwMode="auto">
          <a:xfrm>
            <a:off x="2671763" y="2257425"/>
            <a:ext cx="2771775" cy="2595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GB"/>
          </a:p>
        </p:txBody>
      </p:sp>
      <p:sp>
        <p:nvSpPr>
          <p:cNvPr id="18439" name="Line 7"/>
          <p:cNvSpPr>
            <a:spLocks noChangeShapeType="1"/>
          </p:cNvSpPr>
          <p:nvPr/>
        </p:nvSpPr>
        <p:spPr bwMode="auto">
          <a:xfrm>
            <a:off x="2671763" y="3522663"/>
            <a:ext cx="27733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8440" name="Line 8"/>
          <p:cNvSpPr>
            <a:spLocks noChangeShapeType="1"/>
          </p:cNvSpPr>
          <p:nvPr/>
        </p:nvSpPr>
        <p:spPr bwMode="auto">
          <a:xfrm>
            <a:off x="4059238" y="2257425"/>
            <a:ext cx="0" cy="2595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8441" name="Text Box 9"/>
          <p:cNvSpPr txBox="1">
            <a:spLocks noChangeArrowheads="1"/>
          </p:cNvSpPr>
          <p:nvPr/>
        </p:nvSpPr>
        <p:spPr bwMode="auto">
          <a:xfrm>
            <a:off x="2411413" y="1152525"/>
            <a:ext cx="3240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GB" sz="2400">
                <a:latin typeface="Tahoma" pitchFamily="34" charset="0"/>
              </a:rPr>
              <a:t>Disease: Appendicitis</a:t>
            </a:r>
          </a:p>
        </p:txBody>
      </p:sp>
      <p:sp>
        <p:nvSpPr>
          <p:cNvPr id="18442" name="Text Box 10"/>
          <p:cNvSpPr txBox="1">
            <a:spLocks noChangeArrowheads="1"/>
          </p:cNvSpPr>
          <p:nvPr/>
        </p:nvSpPr>
        <p:spPr bwMode="auto">
          <a:xfrm>
            <a:off x="250825" y="3454400"/>
            <a:ext cx="2520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400" dirty="0">
                <a:latin typeface="Tahoma" pitchFamily="34" charset="0"/>
              </a:rPr>
              <a:t>Test: Pain over speed bump</a:t>
            </a:r>
          </a:p>
        </p:txBody>
      </p:sp>
      <p:sp>
        <p:nvSpPr>
          <p:cNvPr id="18443" name="Rectangle 11"/>
          <p:cNvSpPr>
            <a:spLocks noChangeArrowheads="1"/>
          </p:cNvSpPr>
          <p:nvPr/>
        </p:nvSpPr>
        <p:spPr bwMode="auto">
          <a:xfrm>
            <a:off x="3114675"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8444" name="Rectangle 12"/>
          <p:cNvSpPr>
            <a:spLocks noChangeArrowheads="1"/>
          </p:cNvSpPr>
          <p:nvPr/>
        </p:nvSpPr>
        <p:spPr bwMode="auto">
          <a:xfrm>
            <a:off x="4564063"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8445" name="Rectangle 13"/>
          <p:cNvSpPr>
            <a:spLocks noChangeArrowheads="1"/>
          </p:cNvSpPr>
          <p:nvPr/>
        </p:nvSpPr>
        <p:spPr bwMode="auto">
          <a:xfrm>
            <a:off x="2105025" y="2722563"/>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8446" name="Rectangle 14"/>
          <p:cNvSpPr>
            <a:spLocks noChangeArrowheads="1"/>
          </p:cNvSpPr>
          <p:nvPr/>
        </p:nvSpPr>
        <p:spPr bwMode="auto">
          <a:xfrm>
            <a:off x="2105025" y="418782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b="1">
                <a:latin typeface="Comic Sans MS" pitchFamily="66" charset="0"/>
              </a:rPr>
              <a:t>-</a:t>
            </a:r>
          </a:p>
        </p:txBody>
      </p:sp>
      <p:sp>
        <p:nvSpPr>
          <p:cNvPr id="17" name="TextBox 16"/>
          <p:cNvSpPr txBox="1">
            <a:spLocks noChangeArrowheads="1"/>
          </p:cNvSpPr>
          <p:nvPr/>
        </p:nvSpPr>
        <p:spPr bwMode="auto">
          <a:xfrm>
            <a:off x="3114675" y="2500313"/>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33</a:t>
            </a:r>
          </a:p>
        </p:txBody>
      </p:sp>
      <p:sp>
        <p:nvSpPr>
          <p:cNvPr id="18" name="TextBox 17"/>
          <p:cNvSpPr txBox="1">
            <a:spLocks noChangeArrowheads="1"/>
          </p:cNvSpPr>
          <p:nvPr/>
        </p:nvSpPr>
        <p:spPr bwMode="auto">
          <a:xfrm>
            <a:off x="4471988" y="2551113"/>
            <a:ext cx="495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21</a:t>
            </a:r>
          </a:p>
        </p:txBody>
      </p:sp>
      <p:sp>
        <p:nvSpPr>
          <p:cNvPr id="19" name="TextBox 18"/>
          <p:cNvSpPr txBox="1">
            <a:spLocks noChangeArrowheads="1"/>
          </p:cNvSpPr>
          <p:nvPr/>
        </p:nvSpPr>
        <p:spPr bwMode="auto">
          <a:xfrm>
            <a:off x="3062288" y="3802063"/>
            <a:ext cx="327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1</a:t>
            </a:r>
          </a:p>
        </p:txBody>
      </p:sp>
      <p:sp>
        <p:nvSpPr>
          <p:cNvPr id="20" name="TextBox 19"/>
          <p:cNvSpPr txBox="1">
            <a:spLocks noChangeArrowheads="1"/>
          </p:cNvSpPr>
          <p:nvPr/>
        </p:nvSpPr>
        <p:spPr bwMode="auto">
          <a:xfrm>
            <a:off x="4462463" y="3819525"/>
            <a:ext cx="352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9</a:t>
            </a:r>
          </a:p>
        </p:txBody>
      </p:sp>
      <p:sp>
        <p:nvSpPr>
          <p:cNvPr id="21" name="TextBox 20"/>
          <p:cNvSpPr txBox="1">
            <a:spLocks noChangeArrowheads="1"/>
          </p:cNvSpPr>
          <p:nvPr/>
        </p:nvSpPr>
        <p:spPr bwMode="auto">
          <a:xfrm>
            <a:off x="5437188" y="2571750"/>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54</a:t>
            </a:r>
          </a:p>
        </p:txBody>
      </p:sp>
      <p:sp>
        <p:nvSpPr>
          <p:cNvPr id="22" name="TextBox 21"/>
          <p:cNvSpPr txBox="1">
            <a:spLocks noChangeArrowheads="1"/>
          </p:cNvSpPr>
          <p:nvPr/>
        </p:nvSpPr>
        <p:spPr bwMode="auto">
          <a:xfrm>
            <a:off x="5370513" y="3821113"/>
            <a:ext cx="495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10</a:t>
            </a:r>
          </a:p>
        </p:txBody>
      </p:sp>
      <p:sp>
        <p:nvSpPr>
          <p:cNvPr id="23" name="TextBox 22"/>
          <p:cNvSpPr txBox="1"/>
          <p:nvPr/>
        </p:nvSpPr>
        <p:spPr>
          <a:xfrm>
            <a:off x="5432425" y="4824413"/>
            <a:ext cx="520700" cy="523875"/>
          </a:xfrm>
          <a:prstGeom prst="rect">
            <a:avLst/>
          </a:prstGeom>
          <a:noFill/>
        </p:spPr>
        <p:txBody>
          <a:bodyPr wrap="none">
            <a:spAutoFit/>
          </a:bodyPr>
          <a:lstStyle/>
          <a:p>
            <a:pPr fontAlgn="auto">
              <a:spcBef>
                <a:spcPts val="0"/>
              </a:spcBef>
              <a:spcAft>
                <a:spcPts val="0"/>
              </a:spcAft>
              <a:defRPr/>
            </a:pPr>
            <a:r>
              <a:rPr lang="en-GB" sz="2800" b="1" dirty="0">
                <a:solidFill>
                  <a:schemeClr val="accent6">
                    <a:lumMod val="75000"/>
                  </a:schemeClr>
                </a:solidFill>
                <a:latin typeface="Garamond" pitchFamily="18" charset="0"/>
              </a:rPr>
              <a:t>64</a:t>
            </a:r>
          </a:p>
        </p:txBody>
      </p:sp>
      <p:sp>
        <p:nvSpPr>
          <p:cNvPr id="24" name="TextBox 23"/>
          <p:cNvSpPr txBox="1">
            <a:spLocks noChangeArrowheads="1"/>
          </p:cNvSpPr>
          <p:nvPr/>
        </p:nvSpPr>
        <p:spPr bwMode="auto">
          <a:xfrm>
            <a:off x="4344988" y="4857750"/>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30</a:t>
            </a:r>
          </a:p>
        </p:txBody>
      </p:sp>
      <p:sp>
        <p:nvSpPr>
          <p:cNvPr id="25" name="TextBox 24"/>
          <p:cNvSpPr txBox="1">
            <a:spLocks noChangeArrowheads="1"/>
          </p:cNvSpPr>
          <p:nvPr/>
        </p:nvSpPr>
        <p:spPr bwMode="auto">
          <a:xfrm>
            <a:off x="3127375" y="4849813"/>
            <a:ext cx="52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800" b="1">
                <a:latin typeface="Garamond" pitchFamily="18" charset="0"/>
              </a:rPr>
              <a:t>34</a:t>
            </a:r>
          </a:p>
        </p:txBody>
      </p:sp>
      <p:sp>
        <p:nvSpPr>
          <p:cNvPr id="26" name="Line 15"/>
          <p:cNvSpPr>
            <a:spLocks noChangeShapeType="1"/>
          </p:cNvSpPr>
          <p:nvPr/>
        </p:nvSpPr>
        <p:spPr bwMode="auto">
          <a:xfrm>
            <a:off x="2927350" y="2708275"/>
            <a:ext cx="0" cy="2881313"/>
          </a:xfrm>
          <a:prstGeom prst="line">
            <a:avLst/>
          </a:prstGeom>
          <a:noFill/>
          <a:ln w="76200">
            <a:solidFill>
              <a:schemeClr val="tx2">
                <a:lumMod val="60000"/>
                <a:lumOff val="40000"/>
              </a:schemeClr>
            </a:solidFill>
            <a:round/>
            <a:headEnd/>
            <a:tailEnd type="triangle" w="med" len="med"/>
          </a:ln>
        </p:spPr>
        <p:txBody>
          <a:bodyPr>
            <a:spAutoFit/>
          </a:bodyPr>
          <a:lstStyle/>
          <a:p>
            <a:pPr fontAlgn="auto">
              <a:spcBef>
                <a:spcPts val="0"/>
              </a:spcBef>
              <a:spcAft>
                <a:spcPts val="0"/>
              </a:spcAft>
              <a:defRPr/>
            </a:pPr>
            <a:endParaRPr lang="en-GB">
              <a:latin typeface="+mn-lt"/>
            </a:endParaRPr>
          </a:p>
        </p:txBody>
      </p:sp>
      <p:sp>
        <p:nvSpPr>
          <p:cNvPr id="27" name="Text Box 16"/>
          <p:cNvSpPr txBox="1">
            <a:spLocks noChangeArrowheads="1"/>
          </p:cNvSpPr>
          <p:nvPr/>
        </p:nvSpPr>
        <p:spPr bwMode="auto">
          <a:xfrm>
            <a:off x="250825" y="5589588"/>
            <a:ext cx="3732213" cy="400050"/>
          </a:xfrm>
          <a:prstGeom prst="rect">
            <a:avLst/>
          </a:prstGeom>
          <a:solidFill>
            <a:schemeClr val="accent2">
              <a:lumMod val="20000"/>
              <a:lumOff val="80000"/>
            </a:schemeClr>
          </a:solidFill>
          <a:ln w="9525">
            <a:solidFill>
              <a:srgbClr val="C00000"/>
            </a:solidFill>
            <a:miter lim="800000"/>
            <a:headEnd/>
            <a:tailEnd/>
          </a:ln>
        </p:spPr>
        <p:txBody>
          <a:bodyPr>
            <a:spAutoFit/>
          </a:bodyPr>
          <a:lstStyle/>
          <a:p>
            <a:pPr fontAlgn="auto">
              <a:spcBef>
                <a:spcPct val="50000"/>
              </a:spcBef>
              <a:spcAft>
                <a:spcPts val="0"/>
              </a:spcAft>
              <a:defRPr/>
            </a:pPr>
            <a:r>
              <a:rPr lang="en-GB" sz="2000" b="1" dirty="0">
                <a:latin typeface="Garamond" pitchFamily="18" charset="0"/>
              </a:rPr>
              <a:t>Sensitivity = 33/34 = 0.97 (97%) </a:t>
            </a:r>
          </a:p>
        </p:txBody>
      </p:sp>
      <p:sp>
        <p:nvSpPr>
          <p:cNvPr id="29" name="Line 17"/>
          <p:cNvSpPr>
            <a:spLocks noChangeShapeType="1"/>
          </p:cNvSpPr>
          <p:nvPr/>
        </p:nvSpPr>
        <p:spPr bwMode="auto">
          <a:xfrm flipH="1" flipV="1">
            <a:off x="5216525" y="2736850"/>
            <a:ext cx="0" cy="2808288"/>
          </a:xfrm>
          <a:prstGeom prst="line">
            <a:avLst/>
          </a:prstGeom>
          <a:noFill/>
          <a:ln w="762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0" name="Text Box 18"/>
          <p:cNvSpPr txBox="1">
            <a:spLocks noChangeArrowheads="1"/>
          </p:cNvSpPr>
          <p:nvPr/>
        </p:nvSpPr>
        <p:spPr bwMode="auto">
          <a:xfrm>
            <a:off x="4344988" y="5589588"/>
            <a:ext cx="3813175" cy="400050"/>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2000" b="1" dirty="0">
                <a:latin typeface="Garamond" pitchFamily="18" charset="0"/>
              </a:rPr>
              <a:t>Specificity = 9/30 = 0.30 (30%)</a:t>
            </a:r>
          </a:p>
        </p:txBody>
      </p:sp>
      <p:sp>
        <p:nvSpPr>
          <p:cNvPr id="31" name="Rectangle 20"/>
          <p:cNvSpPr>
            <a:spLocks noChangeArrowheads="1"/>
          </p:cNvSpPr>
          <p:nvPr/>
        </p:nvSpPr>
        <p:spPr bwMode="auto">
          <a:xfrm>
            <a:off x="6324600" y="3932238"/>
            <a:ext cx="2522538" cy="1477962"/>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GB" i="1"/>
              <a:t>There were 30 people who did not have appendicitis… the speed bump test was negative in 9 of them</a:t>
            </a:r>
          </a:p>
        </p:txBody>
      </p:sp>
      <p:sp>
        <p:nvSpPr>
          <p:cNvPr id="32" name="Rectangle 20"/>
          <p:cNvSpPr>
            <a:spLocks noChangeArrowheads="1"/>
          </p:cNvSpPr>
          <p:nvPr/>
        </p:nvSpPr>
        <p:spPr bwMode="auto">
          <a:xfrm>
            <a:off x="6337300" y="2041525"/>
            <a:ext cx="2522538" cy="1477963"/>
          </a:xfrm>
          <a:prstGeom prst="rect">
            <a:avLst/>
          </a:prstGeom>
          <a:noFill/>
          <a:ln w="28575">
            <a:solidFill>
              <a:schemeClr val="tx2">
                <a:lumMod val="40000"/>
                <a:lumOff val="60000"/>
              </a:schemeClr>
            </a:solidFill>
            <a:miter lim="800000"/>
            <a:headEnd/>
            <a:tailEnd/>
          </a:ln>
        </p:spPr>
        <p:txBody>
          <a:bodyPr>
            <a:spAutoFit/>
          </a:bodyPr>
          <a:lstStyle/>
          <a:p>
            <a:pPr fontAlgn="auto">
              <a:spcBef>
                <a:spcPct val="50000"/>
              </a:spcBef>
              <a:spcAft>
                <a:spcPts val="0"/>
              </a:spcAft>
              <a:defRPr/>
            </a:pPr>
            <a:r>
              <a:rPr lang="en-GB" i="1" dirty="0">
                <a:latin typeface="+mn-lt"/>
              </a:rPr>
              <a:t>There were 34 people who had appendicitis…the speed bump test was positive in 33 of them</a:t>
            </a:r>
          </a:p>
        </p:txBody>
      </p:sp>
      <p:sp>
        <p:nvSpPr>
          <p:cNvPr id="33" name="Cloud Callout 32"/>
          <p:cNvSpPr/>
          <p:nvPr/>
        </p:nvSpPr>
        <p:spPr>
          <a:xfrm>
            <a:off x="2134394" y="1383506"/>
            <a:ext cx="4567147" cy="343195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Use numbers from a paper; simple language; It’s more important to understand what it all means than to know how to calculate</a:t>
            </a:r>
            <a:endParaRPr lang="en-GB" sz="2400" dirty="0"/>
          </a:p>
        </p:txBody>
      </p:sp>
      <p:sp>
        <p:nvSpPr>
          <p:cNvPr id="34" name="Rectangle 33"/>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13595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250825" y="1268413"/>
            <a:ext cx="85105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80000"/>
              </a:lnSpc>
              <a:spcBef>
                <a:spcPct val="20000"/>
              </a:spcBef>
              <a:buFont typeface="Arial" pitchFamily="34" charset="0"/>
              <a:buChar char="•"/>
            </a:pPr>
            <a:r>
              <a:rPr lang="en-GB" sz="2400" b="1" dirty="0">
                <a:latin typeface="Garamond" pitchFamily="18" charset="0"/>
              </a:rPr>
              <a:t>Sensitivity</a:t>
            </a:r>
            <a:r>
              <a:rPr lang="en-GB" sz="2400" dirty="0">
                <a:latin typeface="Garamond" pitchFamily="18" charset="0"/>
              </a:rPr>
              <a:t> is useful to me</a:t>
            </a:r>
          </a:p>
          <a:p>
            <a:pPr lvl="1" eaLnBrk="1" hangingPunct="1">
              <a:lnSpc>
                <a:spcPct val="80000"/>
              </a:lnSpc>
              <a:spcBef>
                <a:spcPct val="20000"/>
              </a:spcBef>
              <a:buFont typeface="Arial" pitchFamily="34" charset="0"/>
              <a:buChar char="–"/>
            </a:pPr>
            <a:r>
              <a:rPr lang="en-GB" sz="2000" dirty="0">
                <a:latin typeface="Garamond" pitchFamily="18" charset="0"/>
              </a:rPr>
              <a:t>‘The new speed bump test was positive in 33 out of 34 people with appendicitis (sensitivity = 97%)’</a:t>
            </a:r>
          </a:p>
          <a:p>
            <a:pPr eaLnBrk="1" hangingPunct="1">
              <a:lnSpc>
                <a:spcPct val="80000"/>
              </a:lnSpc>
              <a:spcBef>
                <a:spcPct val="20000"/>
              </a:spcBef>
              <a:buFont typeface="Arial" pitchFamily="34" charset="0"/>
              <a:buChar char="•"/>
            </a:pPr>
            <a:endParaRPr lang="en-GB" sz="2400" dirty="0">
              <a:latin typeface="Garamond" pitchFamily="18" charset="0"/>
            </a:endParaRPr>
          </a:p>
          <a:p>
            <a:pPr eaLnBrk="1" hangingPunct="1">
              <a:lnSpc>
                <a:spcPct val="80000"/>
              </a:lnSpc>
              <a:spcBef>
                <a:spcPct val="20000"/>
              </a:spcBef>
              <a:buFont typeface="Arial" pitchFamily="34" charset="0"/>
              <a:buChar char="•"/>
            </a:pPr>
            <a:r>
              <a:rPr lang="en-GB" sz="2400" dirty="0">
                <a:latin typeface="Garamond" pitchFamily="18" charset="0"/>
              </a:rPr>
              <a:t>Specificity seems a bit confusing!</a:t>
            </a:r>
          </a:p>
          <a:p>
            <a:pPr lvl="1" eaLnBrk="1" hangingPunct="1">
              <a:lnSpc>
                <a:spcPct val="80000"/>
              </a:lnSpc>
              <a:spcBef>
                <a:spcPct val="20000"/>
              </a:spcBef>
              <a:buFont typeface="Arial" pitchFamily="34" charset="0"/>
              <a:buChar char="–"/>
            </a:pPr>
            <a:r>
              <a:rPr lang="en-GB" sz="2000" dirty="0">
                <a:latin typeface="Garamond" pitchFamily="18" charset="0"/>
              </a:rPr>
              <a:t>‘The new speed bump test was negative in 9 of the 30 people who did not have appendicitis (specificity = 30%)’</a:t>
            </a:r>
          </a:p>
          <a:p>
            <a:pPr lvl="1" eaLnBrk="1" hangingPunct="1">
              <a:lnSpc>
                <a:spcPct val="80000"/>
              </a:lnSpc>
              <a:spcBef>
                <a:spcPct val="20000"/>
              </a:spcBef>
              <a:buFont typeface="Wingdings" pitchFamily="2" charset="2"/>
              <a:buNone/>
            </a:pPr>
            <a:endParaRPr lang="en-GB" sz="2000" dirty="0">
              <a:latin typeface="Garamond" pitchFamily="18" charset="0"/>
            </a:endParaRPr>
          </a:p>
          <a:p>
            <a:pPr eaLnBrk="1" hangingPunct="1">
              <a:lnSpc>
                <a:spcPct val="80000"/>
              </a:lnSpc>
              <a:spcBef>
                <a:spcPct val="20000"/>
              </a:spcBef>
              <a:buFont typeface="Arial" pitchFamily="34" charset="0"/>
              <a:buChar char="•"/>
            </a:pPr>
            <a:r>
              <a:rPr lang="en-GB" sz="2400" dirty="0">
                <a:latin typeface="Garamond" pitchFamily="18" charset="0"/>
              </a:rPr>
              <a:t>So…the </a:t>
            </a:r>
            <a:r>
              <a:rPr lang="en-GB" sz="2400" b="1" dirty="0">
                <a:latin typeface="Garamond" pitchFamily="18" charset="0"/>
              </a:rPr>
              <a:t>false positive rate </a:t>
            </a:r>
            <a:r>
              <a:rPr lang="en-GB" sz="2400" dirty="0">
                <a:latin typeface="Garamond" pitchFamily="18" charset="0"/>
              </a:rPr>
              <a:t>is sometimes easier</a:t>
            </a:r>
          </a:p>
          <a:p>
            <a:pPr lvl="1" eaLnBrk="1" hangingPunct="1">
              <a:lnSpc>
                <a:spcPct val="80000"/>
              </a:lnSpc>
              <a:spcBef>
                <a:spcPct val="20000"/>
              </a:spcBef>
              <a:buFont typeface="Arial" pitchFamily="34" charset="0"/>
              <a:buChar char="–"/>
            </a:pPr>
            <a:endParaRPr lang="en-GB" sz="2000" dirty="0">
              <a:latin typeface="Garamond" pitchFamily="18" charset="0"/>
            </a:endParaRPr>
          </a:p>
          <a:p>
            <a:pPr lvl="1" eaLnBrk="1" hangingPunct="1">
              <a:lnSpc>
                <a:spcPct val="80000"/>
              </a:lnSpc>
              <a:spcBef>
                <a:spcPct val="20000"/>
              </a:spcBef>
              <a:buFont typeface="Arial" pitchFamily="34" charset="0"/>
              <a:buChar char="–"/>
            </a:pPr>
            <a:endParaRPr lang="en-GB" sz="2000" dirty="0">
              <a:latin typeface="Garamond" pitchFamily="18" charset="0"/>
            </a:endParaRPr>
          </a:p>
          <a:p>
            <a:pPr lvl="1" eaLnBrk="1" hangingPunct="1">
              <a:lnSpc>
                <a:spcPct val="80000"/>
              </a:lnSpc>
              <a:spcBef>
                <a:spcPct val="20000"/>
              </a:spcBef>
              <a:buFont typeface="Arial" pitchFamily="34" charset="0"/>
              <a:buChar char="–"/>
            </a:pPr>
            <a:r>
              <a:rPr lang="en-GB" sz="2000" dirty="0">
                <a:latin typeface="Garamond" pitchFamily="18" charset="0"/>
              </a:rPr>
              <a:t>‘There were 30 people who did not have appendicitis… the speed bump test was falsely positive in 21 of them’</a:t>
            </a:r>
          </a:p>
          <a:p>
            <a:pPr lvl="1" eaLnBrk="1" hangingPunct="1">
              <a:lnSpc>
                <a:spcPct val="80000"/>
              </a:lnSpc>
              <a:spcBef>
                <a:spcPct val="20000"/>
              </a:spcBef>
              <a:buFont typeface="Arial" pitchFamily="34" charset="0"/>
              <a:buChar char="–"/>
            </a:pPr>
            <a:r>
              <a:rPr lang="en-GB" sz="2000" dirty="0">
                <a:latin typeface="Garamond" pitchFamily="18" charset="0"/>
              </a:rPr>
              <a:t>So a specificity of 30% means that the new rapid test is wrong (or falsely positive) in 70% of people</a:t>
            </a:r>
          </a:p>
          <a:p>
            <a:pPr lvl="1" eaLnBrk="1" hangingPunct="1">
              <a:lnSpc>
                <a:spcPct val="80000"/>
              </a:lnSpc>
              <a:spcBef>
                <a:spcPct val="20000"/>
              </a:spcBef>
              <a:buFont typeface="Wingdings" pitchFamily="2" charset="2"/>
              <a:buNone/>
            </a:pPr>
            <a:endParaRPr lang="en-GB" sz="2000" b="1" u="sng" dirty="0">
              <a:latin typeface="Garamond" pitchFamily="18" charset="0"/>
            </a:endParaRPr>
          </a:p>
          <a:p>
            <a:pPr eaLnBrk="1" hangingPunct="1">
              <a:lnSpc>
                <a:spcPct val="80000"/>
              </a:lnSpc>
              <a:spcBef>
                <a:spcPct val="20000"/>
              </a:spcBef>
              <a:buFont typeface="Arial" pitchFamily="34" charset="0"/>
              <a:buChar char="•"/>
            </a:pPr>
            <a:endParaRPr lang="en-GB" sz="2400" dirty="0">
              <a:latin typeface="Garamond" pitchFamily="18" charset="0"/>
            </a:endParaRPr>
          </a:p>
        </p:txBody>
      </p:sp>
      <p:sp>
        <p:nvSpPr>
          <p:cNvPr id="11" name="Text Box 16"/>
          <p:cNvSpPr txBox="1">
            <a:spLocks noChangeArrowheads="1"/>
          </p:cNvSpPr>
          <p:nvPr/>
        </p:nvSpPr>
        <p:spPr bwMode="auto">
          <a:xfrm>
            <a:off x="971550" y="4149725"/>
            <a:ext cx="4679950" cy="460375"/>
          </a:xfrm>
          <a:prstGeom prst="rect">
            <a:avLst/>
          </a:prstGeom>
          <a:solidFill>
            <a:schemeClr val="accent2">
              <a:lumMod val="20000"/>
              <a:lumOff val="80000"/>
            </a:schemeClr>
          </a:solidFill>
          <a:ln w="9525">
            <a:solidFill>
              <a:srgbClr val="C00000"/>
            </a:solidFill>
            <a:miter lim="800000"/>
            <a:headEnd/>
            <a:tailEnd/>
          </a:ln>
        </p:spPr>
        <p:txBody>
          <a:bodyPr>
            <a:spAutoFit/>
          </a:bodyPr>
          <a:lstStyle/>
          <a:p>
            <a:pPr fontAlgn="auto">
              <a:spcBef>
                <a:spcPct val="50000"/>
              </a:spcBef>
              <a:spcAft>
                <a:spcPts val="0"/>
              </a:spcAft>
              <a:defRPr/>
            </a:pPr>
            <a:r>
              <a:rPr lang="en-GB" sz="2400" b="1" dirty="0">
                <a:latin typeface="Garamond" pitchFamily="18" charset="0"/>
              </a:rPr>
              <a:t>False positive rate = 1 - specificity</a:t>
            </a:r>
          </a:p>
        </p:txBody>
      </p:sp>
      <p:sp>
        <p:nvSpPr>
          <p:cNvPr id="12"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Tip</a:t>
            </a: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
        <p:nvSpPr>
          <p:cNvPr id="13" name="Cloud Callout 12"/>
          <p:cNvSpPr/>
          <p:nvPr/>
        </p:nvSpPr>
        <p:spPr>
          <a:xfrm>
            <a:off x="2555375" y="2042541"/>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False positive rate is easier to understand than specificity – provide options!</a:t>
            </a:r>
            <a:endParaRPr lang="en-GB" sz="2400" dirty="0"/>
          </a:p>
        </p:txBody>
      </p:sp>
    </p:spTree>
    <p:extLst>
      <p:ext uri="{BB962C8B-B14F-4D97-AF65-F5344CB8AC3E}">
        <p14:creationId xmlns:p14="http://schemas.microsoft.com/office/powerpoint/2010/main" val="286460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825" y="188913"/>
            <a:ext cx="8642350" cy="6480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Ruling In and Ruling Out</a:t>
            </a:r>
          </a:p>
        </p:txBody>
      </p:sp>
      <p:sp>
        <p:nvSpPr>
          <p:cNvPr id="7" name="Rectangle 3"/>
          <p:cNvSpPr txBox="1">
            <a:spLocks noChangeArrowheads="1"/>
          </p:cNvSpPr>
          <p:nvPr/>
        </p:nvSpPr>
        <p:spPr bwMode="auto">
          <a:xfrm>
            <a:off x="393700" y="1374775"/>
            <a:ext cx="2303463" cy="349250"/>
          </a:xfrm>
          <a:prstGeom prst="rect">
            <a:avLst/>
          </a:prstGeom>
          <a:solidFill>
            <a:schemeClr val="accent1">
              <a:lumMod val="20000"/>
              <a:lumOff val="80000"/>
            </a:schemeClr>
          </a:solidFill>
          <a:ln>
            <a:solidFill>
              <a:schemeClr val="accent1">
                <a:lumMod val="40000"/>
                <a:lumOff val="60000"/>
              </a:schemeClr>
            </a:solidFill>
          </a:ln>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indent="0" eaLnBrk="1" hangingPunct="1">
              <a:lnSpc>
                <a:spcPct val="80000"/>
              </a:lnSpc>
              <a:spcBef>
                <a:spcPct val="20000"/>
              </a:spcBef>
              <a:defRPr/>
            </a:pPr>
            <a:r>
              <a:rPr lang="en-GB" sz="2400" b="1" dirty="0" smtClean="0">
                <a:latin typeface="Garamond" pitchFamily="18" charset="0"/>
              </a:rPr>
              <a:t>High Sensitivity</a:t>
            </a:r>
            <a:endParaRPr lang="en-GB" sz="2400" dirty="0" smtClean="0">
              <a:latin typeface="Garamond" pitchFamily="18" charset="0"/>
            </a:endParaRPr>
          </a:p>
        </p:txBody>
      </p:sp>
      <p:sp>
        <p:nvSpPr>
          <p:cNvPr id="2" name="Rectangle 1"/>
          <p:cNvSpPr/>
          <p:nvPr/>
        </p:nvSpPr>
        <p:spPr>
          <a:xfrm>
            <a:off x="393700" y="2708275"/>
            <a:ext cx="2303463" cy="401638"/>
          </a:xfrm>
          <a:prstGeom prst="rect">
            <a:avLst/>
          </a:prstGeom>
          <a:solidFill>
            <a:schemeClr val="accent3">
              <a:lumMod val="20000"/>
              <a:lumOff val="80000"/>
            </a:schemeClr>
          </a:solidFill>
          <a:ln>
            <a:solidFill>
              <a:schemeClr val="accent3">
                <a:lumMod val="40000"/>
                <a:lumOff val="60000"/>
              </a:schemeClr>
            </a:solidFill>
          </a:ln>
        </p:spPr>
        <p:txBody>
          <a:bodyPr wrap="none">
            <a:spAutoFit/>
          </a:bodyPr>
          <a:lstStyle/>
          <a:p>
            <a:pPr>
              <a:lnSpc>
                <a:spcPct val="80000"/>
              </a:lnSpc>
              <a:spcBef>
                <a:spcPct val="20000"/>
              </a:spcBef>
              <a:defRPr/>
            </a:pPr>
            <a:r>
              <a:rPr lang="en-GB" sz="2400" b="1" dirty="0">
                <a:latin typeface="Garamond" pitchFamily="18" charset="0"/>
              </a:rPr>
              <a:t>High Specificity</a:t>
            </a:r>
            <a:endParaRPr lang="en-GB" sz="2000" b="1" u="sng" dirty="0">
              <a:latin typeface="Garamond" pitchFamily="18" charset="0"/>
            </a:endParaRPr>
          </a:p>
        </p:txBody>
      </p:sp>
      <p:sp>
        <p:nvSpPr>
          <p:cNvPr id="9" name="Rectangle 8"/>
          <p:cNvSpPr>
            <a:spLocks noChangeArrowheads="1"/>
          </p:cNvSpPr>
          <p:nvPr/>
        </p:nvSpPr>
        <p:spPr bwMode="auto">
          <a:xfrm>
            <a:off x="3405188" y="1374775"/>
            <a:ext cx="44148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80000"/>
              </a:lnSpc>
              <a:buFontTx/>
              <a:buNone/>
            </a:pPr>
            <a:r>
              <a:rPr lang="en-GB" altLang="en-US" sz="2000">
                <a:latin typeface="Garamond" pitchFamily="18" charset="0"/>
              </a:rPr>
              <a:t>A good test to help in </a:t>
            </a:r>
            <a:r>
              <a:rPr lang="en-GB" altLang="en-US" sz="2000" b="1">
                <a:latin typeface="Garamond" pitchFamily="18" charset="0"/>
              </a:rPr>
              <a:t>Ruling Out </a:t>
            </a:r>
            <a:r>
              <a:rPr lang="en-GB" altLang="en-US" sz="2000">
                <a:latin typeface="Garamond" pitchFamily="18" charset="0"/>
              </a:rPr>
              <a:t>disease</a:t>
            </a:r>
          </a:p>
        </p:txBody>
      </p:sp>
      <p:sp>
        <p:nvSpPr>
          <p:cNvPr id="10" name="Rectangle 9"/>
          <p:cNvSpPr>
            <a:spLocks noChangeArrowheads="1"/>
          </p:cNvSpPr>
          <p:nvPr/>
        </p:nvSpPr>
        <p:spPr bwMode="auto">
          <a:xfrm>
            <a:off x="3405188" y="2746375"/>
            <a:ext cx="42322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80000"/>
              </a:lnSpc>
              <a:buFontTx/>
              <a:buNone/>
            </a:pPr>
            <a:r>
              <a:rPr lang="en-GB" altLang="en-US" sz="2000">
                <a:latin typeface="Garamond" pitchFamily="18" charset="0"/>
              </a:rPr>
              <a:t>A good test to help in </a:t>
            </a:r>
            <a:r>
              <a:rPr lang="en-GB" altLang="en-US" sz="2000" b="1">
                <a:latin typeface="Garamond" pitchFamily="18" charset="0"/>
              </a:rPr>
              <a:t>Ruling In </a:t>
            </a:r>
            <a:r>
              <a:rPr lang="en-GB" altLang="en-US" sz="2000">
                <a:latin typeface="Garamond" pitchFamily="18" charset="0"/>
              </a:rPr>
              <a:t>disease</a:t>
            </a:r>
          </a:p>
        </p:txBody>
      </p:sp>
      <p:sp>
        <p:nvSpPr>
          <p:cNvPr id="11" name="Rectangle 10"/>
          <p:cNvSpPr>
            <a:spLocks noChangeArrowheads="1"/>
          </p:cNvSpPr>
          <p:nvPr/>
        </p:nvSpPr>
        <p:spPr bwMode="auto">
          <a:xfrm>
            <a:off x="822325" y="1831975"/>
            <a:ext cx="6515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80000"/>
              </a:lnSpc>
              <a:buFontTx/>
              <a:buNone/>
            </a:pPr>
            <a:r>
              <a:rPr lang="en-GB" altLang="en-US" sz="2000">
                <a:latin typeface="Garamond" pitchFamily="18" charset="0"/>
              </a:rPr>
              <a:t>High sensitivity means there are very </a:t>
            </a:r>
            <a:r>
              <a:rPr lang="en-GB" altLang="en-US" sz="2000" b="1">
                <a:latin typeface="Garamond" pitchFamily="18" charset="0"/>
              </a:rPr>
              <a:t>few false negatives </a:t>
            </a:r>
            <a:r>
              <a:rPr lang="en-GB" altLang="en-US" sz="2000">
                <a:latin typeface="Garamond" pitchFamily="18" charset="0"/>
              </a:rPr>
              <a:t>– so if the test comes back negative it’s highly unlikely the person has the disease</a:t>
            </a:r>
          </a:p>
        </p:txBody>
      </p:sp>
      <p:sp>
        <p:nvSpPr>
          <p:cNvPr id="12" name="Rectangle 11"/>
          <p:cNvSpPr>
            <a:spLocks noChangeArrowheads="1"/>
          </p:cNvSpPr>
          <p:nvPr/>
        </p:nvSpPr>
        <p:spPr bwMode="auto">
          <a:xfrm>
            <a:off x="950913" y="3148013"/>
            <a:ext cx="7172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80000"/>
              </a:lnSpc>
              <a:buFontTx/>
              <a:buNone/>
            </a:pPr>
            <a:r>
              <a:rPr lang="en-GB" altLang="en-US" sz="2000">
                <a:latin typeface="Garamond" pitchFamily="18" charset="0"/>
              </a:rPr>
              <a:t>High specificity means there are very </a:t>
            </a:r>
            <a:r>
              <a:rPr lang="en-GB" altLang="en-US" sz="2000" b="1">
                <a:latin typeface="Garamond" pitchFamily="18" charset="0"/>
              </a:rPr>
              <a:t>few false positives </a:t>
            </a:r>
            <a:r>
              <a:rPr lang="en-GB" altLang="en-US" sz="2000">
                <a:latin typeface="Garamond" pitchFamily="18" charset="0"/>
              </a:rPr>
              <a:t>– so if the test comes back positive it’s highly likely the person has the disease</a:t>
            </a:r>
          </a:p>
        </p:txBody>
      </p:sp>
      <p:sp>
        <p:nvSpPr>
          <p:cNvPr id="38" name="Line 7"/>
          <p:cNvSpPr>
            <a:spLocks noChangeShapeType="1"/>
          </p:cNvSpPr>
          <p:nvPr/>
        </p:nvSpPr>
        <p:spPr bwMode="auto">
          <a:xfrm>
            <a:off x="5991225" y="5141913"/>
            <a:ext cx="18002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defRPr/>
            </a:pPr>
            <a:endParaRPr lang="en-GB" sz="1050"/>
          </a:p>
        </p:txBody>
      </p:sp>
      <p:sp>
        <p:nvSpPr>
          <p:cNvPr id="39" name="Line 8"/>
          <p:cNvSpPr>
            <a:spLocks noChangeShapeType="1"/>
          </p:cNvSpPr>
          <p:nvPr/>
        </p:nvSpPr>
        <p:spPr bwMode="auto">
          <a:xfrm>
            <a:off x="6854825" y="4381500"/>
            <a:ext cx="1588" cy="15589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defRPr/>
            </a:pPr>
            <a:endParaRPr lang="en-GB" sz="1050"/>
          </a:p>
        </p:txBody>
      </p:sp>
      <p:sp>
        <p:nvSpPr>
          <p:cNvPr id="22542" name="Text Box 9"/>
          <p:cNvSpPr txBox="1">
            <a:spLocks noChangeArrowheads="1"/>
          </p:cNvSpPr>
          <p:nvPr/>
        </p:nvSpPr>
        <p:spPr bwMode="auto">
          <a:xfrm>
            <a:off x="5419725" y="3938588"/>
            <a:ext cx="30241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600">
                <a:latin typeface="Tahoma" pitchFamily="34" charset="0"/>
              </a:rPr>
              <a:t>Disease </a:t>
            </a:r>
          </a:p>
        </p:txBody>
      </p:sp>
      <p:sp>
        <p:nvSpPr>
          <p:cNvPr id="41" name="Text Box 10"/>
          <p:cNvSpPr txBox="1">
            <a:spLocks noChangeArrowheads="1"/>
          </p:cNvSpPr>
          <p:nvPr/>
        </p:nvSpPr>
        <p:spPr bwMode="auto">
          <a:xfrm>
            <a:off x="5180013" y="4852988"/>
            <a:ext cx="1008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defRPr/>
            </a:pPr>
            <a:r>
              <a:rPr lang="en-GB" sz="1600" dirty="0" smtClean="0">
                <a:latin typeface="Tahoma" pitchFamily="34" charset="0"/>
              </a:rPr>
              <a:t>Test</a:t>
            </a:r>
            <a:r>
              <a:rPr lang="en-GB" sz="1050" dirty="0" smtClean="0">
                <a:latin typeface="Tahoma" pitchFamily="34" charset="0"/>
              </a:rPr>
              <a:t> </a:t>
            </a:r>
          </a:p>
        </p:txBody>
      </p:sp>
      <p:sp>
        <p:nvSpPr>
          <p:cNvPr id="22544" name="Rectangle 11"/>
          <p:cNvSpPr>
            <a:spLocks noChangeArrowheads="1"/>
          </p:cNvSpPr>
          <p:nvPr/>
        </p:nvSpPr>
        <p:spPr bwMode="auto">
          <a:xfrm>
            <a:off x="6188075" y="3995738"/>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22545" name="Rectangle 12"/>
          <p:cNvSpPr>
            <a:spLocks noChangeArrowheads="1"/>
          </p:cNvSpPr>
          <p:nvPr/>
        </p:nvSpPr>
        <p:spPr bwMode="auto">
          <a:xfrm>
            <a:off x="7299325" y="3989388"/>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22546" name="Rectangle 13"/>
          <p:cNvSpPr>
            <a:spLocks noChangeArrowheads="1"/>
          </p:cNvSpPr>
          <p:nvPr/>
        </p:nvSpPr>
        <p:spPr bwMode="auto">
          <a:xfrm>
            <a:off x="5549900" y="4511675"/>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22547" name="Rectangle 14"/>
          <p:cNvSpPr>
            <a:spLocks noChangeArrowheads="1"/>
          </p:cNvSpPr>
          <p:nvPr/>
        </p:nvSpPr>
        <p:spPr bwMode="auto">
          <a:xfrm>
            <a:off x="5549900" y="529590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46" name="Line 15"/>
          <p:cNvSpPr>
            <a:spLocks noChangeShapeType="1"/>
          </p:cNvSpPr>
          <p:nvPr/>
        </p:nvSpPr>
        <p:spPr bwMode="auto">
          <a:xfrm>
            <a:off x="6716713" y="4432300"/>
            <a:ext cx="14287" cy="1774825"/>
          </a:xfrm>
          <a:prstGeom prst="line">
            <a:avLst/>
          </a:prstGeom>
          <a:noFill/>
          <a:ln w="76200">
            <a:solidFill>
              <a:schemeClr val="tx2">
                <a:lumMod val="60000"/>
                <a:lumOff val="40000"/>
              </a:schemeClr>
            </a:solidFill>
            <a:round/>
            <a:headEnd/>
            <a:tailEnd type="triangle" w="med" len="med"/>
          </a:ln>
        </p:spPr>
        <p:txBody>
          <a:bodyPr>
            <a:spAutoFit/>
          </a:bodyPr>
          <a:lstStyle/>
          <a:p>
            <a:pPr fontAlgn="auto">
              <a:spcBef>
                <a:spcPts val="0"/>
              </a:spcBef>
              <a:spcAft>
                <a:spcPts val="0"/>
              </a:spcAft>
              <a:defRPr/>
            </a:pPr>
            <a:endParaRPr lang="en-GB" sz="1050">
              <a:latin typeface="+mn-lt"/>
            </a:endParaRPr>
          </a:p>
        </p:txBody>
      </p:sp>
      <p:sp>
        <p:nvSpPr>
          <p:cNvPr id="22549" name="Text Box 18"/>
          <p:cNvSpPr txBox="1">
            <a:spLocks noChangeArrowheads="1"/>
          </p:cNvSpPr>
          <p:nvPr/>
        </p:nvSpPr>
        <p:spPr bwMode="auto">
          <a:xfrm>
            <a:off x="5903913" y="4370388"/>
            <a:ext cx="987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100" b="1">
                <a:latin typeface="Times New Roman" pitchFamily="18" charset="0"/>
              </a:rPr>
              <a:t>a</a:t>
            </a:r>
          </a:p>
          <a:p>
            <a:pPr algn="ctr" eaLnBrk="1" hangingPunct="1">
              <a:spcBef>
                <a:spcPct val="50000"/>
              </a:spcBef>
              <a:buFontTx/>
              <a:buNone/>
            </a:pPr>
            <a:r>
              <a:rPr lang="en-GB" altLang="en-US" sz="1100" b="1">
                <a:latin typeface="Times New Roman" pitchFamily="18" charset="0"/>
              </a:rPr>
              <a:t>True positives</a:t>
            </a:r>
          </a:p>
        </p:txBody>
      </p:sp>
      <p:sp>
        <p:nvSpPr>
          <p:cNvPr id="22550" name="Text Box 19"/>
          <p:cNvSpPr txBox="1">
            <a:spLocks noChangeArrowheads="1"/>
          </p:cNvSpPr>
          <p:nvPr/>
        </p:nvSpPr>
        <p:spPr bwMode="auto">
          <a:xfrm>
            <a:off x="5872163" y="5184775"/>
            <a:ext cx="9826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100" b="1">
                <a:latin typeface="Times New Roman" pitchFamily="18" charset="0"/>
              </a:rPr>
              <a:t>c</a:t>
            </a:r>
          </a:p>
          <a:p>
            <a:pPr algn="ctr" eaLnBrk="1" hangingPunct="1">
              <a:spcBef>
                <a:spcPct val="50000"/>
              </a:spcBef>
              <a:buFontTx/>
              <a:buNone/>
            </a:pPr>
            <a:r>
              <a:rPr lang="en-GB" altLang="en-US" sz="1100" b="1">
                <a:latin typeface="Times New Roman" pitchFamily="18" charset="0"/>
              </a:rPr>
              <a:t>False negatives</a:t>
            </a:r>
          </a:p>
        </p:txBody>
      </p:sp>
      <p:sp>
        <p:nvSpPr>
          <p:cNvPr id="22551" name="Text Box 15"/>
          <p:cNvSpPr txBox="1">
            <a:spLocks noChangeArrowheads="1"/>
          </p:cNvSpPr>
          <p:nvPr/>
        </p:nvSpPr>
        <p:spPr bwMode="auto">
          <a:xfrm>
            <a:off x="6854825" y="4370388"/>
            <a:ext cx="866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200" b="1">
                <a:latin typeface="Times New Roman" pitchFamily="18" charset="0"/>
              </a:rPr>
              <a:t>b</a:t>
            </a:r>
          </a:p>
          <a:p>
            <a:pPr algn="ctr" eaLnBrk="1" hangingPunct="1">
              <a:spcBef>
                <a:spcPct val="50000"/>
              </a:spcBef>
              <a:buFontTx/>
              <a:buNone/>
            </a:pPr>
            <a:r>
              <a:rPr lang="en-GB" altLang="en-US" sz="1200" b="1">
                <a:latin typeface="Times New Roman" pitchFamily="18" charset="0"/>
              </a:rPr>
              <a:t> False positives</a:t>
            </a:r>
          </a:p>
        </p:txBody>
      </p:sp>
      <p:sp>
        <p:nvSpPr>
          <p:cNvPr id="22552" name="Text Box 16"/>
          <p:cNvSpPr txBox="1">
            <a:spLocks noChangeArrowheads="1"/>
          </p:cNvSpPr>
          <p:nvPr/>
        </p:nvSpPr>
        <p:spPr bwMode="auto">
          <a:xfrm>
            <a:off x="6916738" y="5184775"/>
            <a:ext cx="8302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100" b="1">
                <a:latin typeface="Times New Roman" pitchFamily="18" charset="0"/>
              </a:rPr>
              <a:t>d</a:t>
            </a:r>
          </a:p>
          <a:p>
            <a:pPr algn="ctr" eaLnBrk="1" hangingPunct="1">
              <a:spcBef>
                <a:spcPct val="50000"/>
              </a:spcBef>
              <a:buFontTx/>
              <a:buNone/>
            </a:pPr>
            <a:r>
              <a:rPr lang="en-GB" altLang="en-US" sz="1100" b="1">
                <a:latin typeface="Times New Roman" pitchFamily="18" charset="0"/>
              </a:rPr>
              <a:t>True negatives</a:t>
            </a:r>
          </a:p>
        </p:txBody>
      </p:sp>
      <p:sp>
        <p:nvSpPr>
          <p:cNvPr id="22553" name="Line 17"/>
          <p:cNvSpPr>
            <a:spLocks noChangeShapeType="1"/>
          </p:cNvSpPr>
          <p:nvPr/>
        </p:nvSpPr>
        <p:spPr bwMode="auto">
          <a:xfrm flipH="1" flipV="1">
            <a:off x="7700963" y="4432300"/>
            <a:ext cx="0" cy="1725613"/>
          </a:xfrm>
          <a:prstGeom prst="line">
            <a:avLst/>
          </a:prstGeom>
          <a:noFill/>
          <a:ln w="762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56" name="Text Box 18"/>
          <p:cNvSpPr txBox="1">
            <a:spLocks noChangeArrowheads="1"/>
          </p:cNvSpPr>
          <p:nvPr/>
        </p:nvSpPr>
        <p:spPr bwMode="auto">
          <a:xfrm>
            <a:off x="6891338" y="6219825"/>
            <a:ext cx="1909762" cy="306388"/>
          </a:xfrm>
          <a:prstGeom prst="rect">
            <a:avLst/>
          </a:prstGeom>
          <a:solidFill>
            <a:schemeClr val="accent3">
              <a:lumMod val="20000"/>
              <a:lumOff val="80000"/>
            </a:schemeClr>
          </a:solidFill>
          <a:ln w="9525">
            <a:solidFill>
              <a:schemeClr val="accent3">
                <a:lumMod val="75000"/>
              </a:schemeClr>
            </a:solidFill>
            <a:miter lim="800000"/>
            <a:headEnd/>
            <a:tailEnd/>
          </a:ln>
        </p:spPr>
        <p:txBody>
          <a:bodyPr>
            <a:spAutoFit/>
          </a:bodyPr>
          <a:lstStyle/>
          <a:p>
            <a:pPr fontAlgn="auto">
              <a:spcBef>
                <a:spcPct val="50000"/>
              </a:spcBef>
              <a:spcAft>
                <a:spcPts val="0"/>
              </a:spcAft>
              <a:defRPr/>
            </a:pPr>
            <a:r>
              <a:rPr lang="en-GB" sz="1400" b="1" dirty="0">
                <a:latin typeface="Garamond" pitchFamily="18" charset="0"/>
              </a:rPr>
              <a:t>Specificity = d/</a:t>
            </a:r>
            <a:r>
              <a:rPr lang="en-GB" sz="1400" b="1" dirty="0" err="1">
                <a:latin typeface="Garamond" pitchFamily="18" charset="0"/>
              </a:rPr>
              <a:t>b+d</a:t>
            </a:r>
            <a:endParaRPr lang="en-GB" sz="1400" b="1" dirty="0">
              <a:latin typeface="Garamond" pitchFamily="18" charset="0"/>
            </a:endParaRPr>
          </a:p>
        </p:txBody>
      </p:sp>
      <p:sp>
        <p:nvSpPr>
          <p:cNvPr id="8" name="Rectangle 7"/>
          <p:cNvSpPr/>
          <p:nvPr/>
        </p:nvSpPr>
        <p:spPr>
          <a:xfrm>
            <a:off x="5981700" y="4381500"/>
            <a:ext cx="1800225" cy="1539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Text Box 16"/>
          <p:cNvSpPr txBox="1">
            <a:spLocks noChangeArrowheads="1"/>
          </p:cNvSpPr>
          <p:nvPr/>
        </p:nvSpPr>
        <p:spPr bwMode="auto">
          <a:xfrm>
            <a:off x="4926013" y="6219825"/>
            <a:ext cx="1879600" cy="311150"/>
          </a:xfrm>
          <a:prstGeom prst="rect">
            <a:avLst/>
          </a:prstGeom>
          <a:solidFill>
            <a:schemeClr val="accent1">
              <a:lumMod val="20000"/>
              <a:lumOff val="80000"/>
            </a:schemeClr>
          </a:solidFill>
          <a:ln w="9525">
            <a:solidFill>
              <a:schemeClr val="accent1">
                <a:lumMod val="60000"/>
                <a:lumOff val="40000"/>
              </a:schemeClr>
            </a:solidFill>
            <a:miter lim="800000"/>
            <a:headEnd/>
            <a:tailEnd/>
          </a:ln>
        </p:spPr>
        <p:txBody>
          <a:bodyPr>
            <a:spAutoFit/>
          </a:bodyPr>
          <a:lstStyle/>
          <a:p>
            <a:pPr fontAlgn="auto">
              <a:spcBef>
                <a:spcPct val="50000"/>
              </a:spcBef>
              <a:spcAft>
                <a:spcPts val="0"/>
              </a:spcAft>
              <a:defRPr/>
            </a:pPr>
            <a:r>
              <a:rPr lang="en-GB" sz="1400" b="1" dirty="0">
                <a:latin typeface="Garamond" pitchFamily="18" charset="0"/>
              </a:rPr>
              <a:t>Sensitivity = a/</a:t>
            </a:r>
            <a:r>
              <a:rPr lang="en-GB" sz="1400" b="1" dirty="0" err="1">
                <a:latin typeface="Garamond" pitchFamily="18" charset="0"/>
              </a:rPr>
              <a:t>a+c</a:t>
            </a:r>
            <a:endParaRPr lang="en-GB" sz="1400" b="1" dirty="0">
              <a:latin typeface="Garamond" pitchFamily="18" charset="0"/>
            </a:endParaRPr>
          </a:p>
        </p:txBody>
      </p:sp>
      <p:cxnSp>
        <p:nvCxnSpPr>
          <p:cNvPr id="21505" name="Straight Arrow Connector 21504"/>
          <p:cNvCxnSpPr/>
          <p:nvPr/>
        </p:nvCxnSpPr>
        <p:spPr>
          <a:xfrm>
            <a:off x="2697163" y="1549400"/>
            <a:ext cx="571500"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697163" y="2906713"/>
            <a:ext cx="571500" cy="0"/>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2" name="Group 61"/>
          <p:cNvGrpSpPr>
            <a:grpSpLocks/>
          </p:cNvGrpSpPr>
          <p:nvPr/>
        </p:nvGrpSpPr>
        <p:grpSpPr bwMode="auto">
          <a:xfrm>
            <a:off x="306388" y="3906838"/>
            <a:ext cx="4229100" cy="2643187"/>
            <a:chOff x="250825" y="1587593"/>
            <a:chExt cx="5938960" cy="3711196"/>
          </a:xfrm>
        </p:grpSpPr>
        <p:sp>
          <p:nvSpPr>
            <p:cNvPr id="22564" name="Rectangle 6"/>
            <p:cNvSpPr>
              <a:spLocks noChangeArrowheads="1"/>
            </p:cNvSpPr>
            <p:nvPr/>
          </p:nvSpPr>
          <p:spPr bwMode="auto">
            <a:xfrm>
              <a:off x="2671762" y="2257426"/>
              <a:ext cx="2771776" cy="25955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800"/>
            </a:p>
          </p:txBody>
        </p:sp>
        <p:sp>
          <p:nvSpPr>
            <p:cNvPr id="22565" name="Line 7"/>
            <p:cNvSpPr>
              <a:spLocks noChangeShapeType="1"/>
            </p:cNvSpPr>
            <p:nvPr/>
          </p:nvSpPr>
          <p:spPr bwMode="auto">
            <a:xfrm>
              <a:off x="2671763" y="3522663"/>
              <a:ext cx="27733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66" name="Line 8"/>
            <p:cNvSpPr>
              <a:spLocks noChangeShapeType="1"/>
            </p:cNvSpPr>
            <p:nvPr/>
          </p:nvSpPr>
          <p:spPr bwMode="auto">
            <a:xfrm>
              <a:off x="4059238" y="2257425"/>
              <a:ext cx="0" cy="2595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67" name="Text Box 9"/>
            <p:cNvSpPr txBox="1">
              <a:spLocks noChangeArrowheads="1"/>
            </p:cNvSpPr>
            <p:nvPr/>
          </p:nvSpPr>
          <p:spPr bwMode="auto">
            <a:xfrm>
              <a:off x="2389081" y="1587593"/>
              <a:ext cx="3240089" cy="4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en-US" sz="1600">
                  <a:latin typeface="Tahoma" pitchFamily="34" charset="0"/>
                </a:rPr>
                <a:t>Disease: Appendicitis</a:t>
              </a:r>
            </a:p>
          </p:txBody>
        </p:sp>
        <p:sp>
          <p:nvSpPr>
            <p:cNvPr id="22568" name="Text Box 10"/>
            <p:cNvSpPr txBox="1">
              <a:spLocks noChangeArrowheads="1"/>
            </p:cNvSpPr>
            <p:nvPr/>
          </p:nvSpPr>
          <p:spPr bwMode="auto">
            <a:xfrm>
              <a:off x="250825" y="3454400"/>
              <a:ext cx="2520950" cy="73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GB" altLang="en-US" sz="1400">
                  <a:latin typeface="Tahoma" pitchFamily="34" charset="0"/>
                </a:rPr>
                <a:t>Test: Pain over speed bump</a:t>
              </a:r>
            </a:p>
          </p:txBody>
        </p:sp>
        <p:sp>
          <p:nvSpPr>
            <p:cNvPr id="22569" name="Rectangle 11"/>
            <p:cNvSpPr>
              <a:spLocks noChangeArrowheads="1"/>
            </p:cNvSpPr>
            <p:nvPr/>
          </p:nvSpPr>
          <p:spPr bwMode="auto">
            <a:xfrm>
              <a:off x="3114675"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latin typeface="Comic Sans MS" pitchFamily="66" charset="0"/>
                </a:rPr>
                <a:t>+</a:t>
              </a:r>
            </a:p>
          </p:txBody>
        </p:sp>
        <p:sp>
          <p:nvSpPr>
            <p:cNvPr id="22570" name="Rectangle 12"/>
            <p:cNvSpPr>
              <a:spLocks noChangeArrowheads="1"/>
            </p:cNvSpPr>
            <p:nvPr/>
          </p:nvSpPr>
          <p:spPr bwMode="auto">
            <a:xfrm>
              <a:off x="4564063" y="185737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b="1">
                  <a:latin typeface="Comic Sans MS" pitchFamily="66" charset="0"/>
                </a:rPr>
                <a:t>-</a:t>
              </a:r>
            </a:p>
          </p:txBody>
        </p:sp>
        <p:sp>
          <p:nvSpPr>
            <p:cNvPr id="22571" name="Rectangle 13"/>
            <p:cNvSpPr>
              <a:spLocks noChangeArrowheads="1"/>
            </p:cNvSpPr>
            <p:nvPr/>
          </p:nvSpPr>
          <p:spPr bwMode="auto">
            <a:xfrm>
              <a:off x="2105025" y="2722563"/>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latin typeface="Comic Sans MS" pitchFamily="66" charset="0"/>
                </a:rPr>
                <a:t>+</a:t>
              </a:r>
            </a:p>
          </p:txBody>
        </p:sp>
        <p:sp>
          <p:nvSpPr>
            <p:cNvPr id="22572" name="Rectangle 14"/>
            <p:cNvSpPr>
              <a:spLocks noChangeArrowheads="1"/>
            </p:cNvSpPr>
            <p:nvPr/>
          </p:nvSpPr>
          <p:spPr bwMode="auto">
            <a:xfrm>
              <a:off x="2105025" y="4187825"/>
              <a:ext cx="368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b="1">
                  <a:latin typeface="Comic Sans MS" pitchFamily="66" charset="0"/>
                </a:rPr>
                <a:t>-</a:t>
              </a:r>
            </a:p>
          </p:txBody>
        </p:sp>
        <p:sp>
          <p:nvSpPr>
            <p:cNvPr id="22573" name="TextBox 71"/>
            <p:cNvSpPr txBox="1">
              <a:spLocks noChangeArrowheads="1"/>
            </p:cNvSpPr>
            <p:nvPr/>
          </p:nvSpPr>
          <p:spPr bwMode="auto">
            <a:xfrm>
              <a:off x="3114676" y="2500314"/>
              <a:ext cx="597014" cy="5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b="1">
                  <a:latin typeface="Garamond" pitchFamily="18" charset="0"/>
                </a:rPr>
                <a:t>33</a:t>
              </a:r>
            </a:p>
          </p:txBody>
        </p:sp>
        <p:sp>
          <p:nvSpPr>
            <p:cNvPr id="22574" name="TextBox 72"/>
            <p:cNvSpPr txBox="1">
              <a:spLocks noChangeArrowheads="1"/>
            </p:cNvSpPr>
            <p:nvPr/>
          </p:nvSpPr>
          <p:spPr bwMode="auto">
            <a:xfrm>
              <a:off x="4471989" y="2551114"/>
              <a:ext cx="569999" cy="5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b="1">
                  <a:latin typeface="Garamond" pitchFamily="18" charset="0"/>
                </a:rPr>
                <a:t>21</a:t>
              </a:r>
            </a:p>
          </p:txBody>
        </p:sp>
        <p:sp>
          <p:nvSpPr>
            <p:cNvPr id="22575" name="TextBox 73"/>
            <p:cNvSpPr txBox="1">
              <a:spLocks noChangeArrowheads="1"/>
            </p:cNvSpPr>
            <p:nvPr/>
          </p:nvSpPr>
          <p:spPr bwMode="auto">
            <a:xfrm>
              <a:off x="3062288" y="3802063"/>
              <a:ext cx="401162" cy="5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b="1">
                  <a:latin typeface="Garamond" pitchFamily="18" charset="0"/>
                </a:rPr>
                <a:t>1</a:t>
              </a:r>
            </a:p>
          </p:txBody>
        </p:sp>
        <p:sp>
          <p:nvSpPr>
            <p:cNvPr id="22576" name="TextBox 74"/>
            <p:cNvSpPr txBox="1">
              <a:spLocks noChangeArrowheads="1"/>
            </p:cNvSpPr>
            <p:nvPr/>
          </p:nvSpPr>
          <p:spPr bwMode="auto">
            <a:xfrm>
              <a:off x="4462461" y="3819526"/>
              <a:ext cx="428176" cy="5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b="1">
                  <a:latin typeface="Garamond" pitchFamily="18" charset="0"/>
                </a:rPr>
                <a:t>9</a:t>
              </a:r>
            </a:p>
          </p:txBody>
        </p:sp>
        <p:sp>
          <p:nvSpPr>
            <p:cNvPr id="76" name="Text Box 16"/>
            <p:cNvSpPr txBox="1">
              <a:spLocks noChangeArrowheads="1"/>
            </p:cNvSpPr>
            <p:nvPr/>
          </p:nvSpPr>
          <p:spPr bwMode="auto">
            <a:xfrm>
              <a:off x="1769004" y="4866373"/>
              <a:ext cx="2285074" cy="432416"/>
            </a:xfrm>
            <a:prstGeom prst="rect">
              <a:avLst/>
            </a:prstGeom>
            <a:solidFill>
              <a:schemeClr val="accent2">
                <a:lumMod val="20000"/>
                <a:lumOff val="80000"/>
              </a:schemeClr>
            </a:solidFill>
            <a:ln w="9525">
              <a:solidFill>
                <a:srgbClr val="C00000"/>
              </a:solidFill>
              <a:miter lim="800000"/>
              <a:headEnd/>
              <a:tailEnd/>
            </a:ln>
          </p:spPr>
          <p:txBody>
            <a:bodyPr>
              <a:spAutoFit/>
            </a:bodyPr>
            <a:lstStyle/>
            <a:p>
              <a:pPr fontAlgn="auto">
                <a:spcBef>
                  <a:spcPct val="50000"/>
                </a:spcBef>
                <a:spcAft>
                  <a:spcPts val="0"/>
                </a:spcAft>
                <a:defRPr/>
              </a:pPr>
              <a:r>
                <a:rPr lang="en-GB" sz="1400" b="1" dirty="0">
                  <a:latin typeface="Garamond" pitchFamily="18" charset="0"/>
                </a:rPr>
                <a:t>Sensitivity = 97% </a:t>
              </a:r>
            </a:p>
          </p:txBody>
        </p:sp>
        <p:sp>
          <p:nvSpPr>
            <p:cNvPr id="77" name="Text Box 18"/>
            <p:cNvSpPr txBox="1">
              <a:spLocks noChangeArrowheads="1"/>
            </p:cNvSpPr>
            <p:nvPr/>
          </p:nvSpPr>
          <p:spPr bwMode="auto">
            <a:xfrm>
              <a:off x="4074141" y="4866373"/>
              <a:ext cx="2115644" cy="432416"/>
            </a:xfrm>
            <a:prstGeom prst="rect">
              <a:avLst/>
            </a:prstGeom>
            <a:solidFill>
              <a:schemeClr val="accent2">
                <a:lumMod val="20000"/>
                <a:lumOff val="80000"/>
              </a:schemeClr>
            </a:solidFill>
            <a:ln w="9525">
              <a:solidFill>
                <a:schemeClr val="accent2">
                  <a:lumMod val="75000"/>
                </a:schemeClr>
              </a:solidFill>
              <a:miter lim="800000"/>
              <a:headEnd/>
              <a:tailEnd/>
            </a:ln>
          </p:spPr>
          <p:txBody>
            <a:bodyPr>
              <a:spAutoFit/>
            </a:bodyPr>
            <a:lstStyle/>
            <a:p>
              <a:pPr fontAlgn="auto">
                <a:spcBef>
                  <a:spcPct val="50000"/>
                </a:spcBef>
                <a:spcAft>
                  <a:spcPts val="0"/>
                </a:spcAft>
                <a:defRPr/>
              </a:pPr>
              <a:r>
                <a:rPr lang="en-GB" sz="1400" b="1" dirty="0">
                  <a:latin typeface="Garamond" pitchFamily="18" charset="0"/>
                </a:rPr>
                <a:t>Specificity = 30%</a:t>
              </a:r>
            </a:p>
          </p:txBody>
        </p:sp>
      </p:grpSp>
      <p:sp>
        <p:nvSpPr>
          <p:cNvPr id="78" name="Oval 77"/>
          <p:cNvSpPr/>
          <p:nvPr/>
        </p:nvSpPr>
        <p:spPr>
          <a:xfrm>
            <a:off x="7937500" y="2813050"/>
            <a:ext cx="955675" cy="871538"/>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 name="Oval 78"/>
          <p:cNvSpPr/>
          <p:nvPr/>
        </p:nvSpPr>
        <p:spPr>
          <a:xfrm>
            <a:off x="7899400" y="1477963"/>
            <a:ext cx="955675" cy="871537"/>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0" name="TextBox 79"/>
          <p:cNvSpPr txBox="1">
            <a:spLocks noChangeArrowheads="1"/>
          </p:cNvSpPr>
          <p:nvPr/>
        </p:nvSpPr>
        <p:spPr bwMode="auto">
          <a:xfrm>
            <a:off x="7902575" y="1735138"/>
            <a:ext cx="973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1800"/>
              <a:t>SnNOUT</a:t>
            </a:r>
          </a:p>
        </p:txBody>
      </p:sp>
      <p:sp>
        <p:nvSpPr>
          <p:cNvPr id="81" name="TextBox 80"/>
          <p:cNvSpPr txBox="1">
            <a:spLocks noChangeArrowheads="1"/>
          </p:cNvSpPr>
          <p:nvPr/>
        </p:nvSpPr>
        <p:spPr bwMode="auto">
          <a:xfrm>
            <a:off x="8047038" y="3063875"/>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1800"/>
              <a:t>SpPIN</a:t>
            </a:r>
          </a:p>
        </p:txBody>
      </p:sp>
      <p:sp>
        <p:nvSpPr>
          <p:cNvPr id="51" name="Cloud Callout 50"/>
          <p:cNvSpPr/>
          <p:nvPr/>
        </p:nvSpPr>
        <p:spPr>
          <a:xfrm>
            <a:off x="426628" y="1395969"/>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Acronyms help some…but confuse others</a:t>
            </a:r>
            <a:endParaRPr lang="en-GB" sz="2400" dirty="0"/>
          </a:p>
        </p:txBody>
      </p:sp>
      <p:sp>
        <p:nvSpPr>
          <p:cNvPr id="52" name="Cloud Callout 51"/>
          <p:cNvSpPr/>
          <p:nvPr/>
        </p:nvSpPr>
        <p:spPr>
          <a:xfrm>
            <a:off x="4634105" y="1268730"/>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For beginners this may be a step too far…</a:t>
            </a:r>
            <a:endParaRPr lang="en-GB" sz="2400" dirty="0"/>
          </a:p>
        </p:txBody>
      </p:sp>
      <p:sp>
        <p:nvSpPr>
          <p:cNvPr id="54" name="Cloud Callout 53"/>
          <p:cNvSpPr/>
          <p:nvPr/>
        </p:nvSpPr>
        <p:spPr>
          <a:xfrm>
            <a:off x="3028950" y="3370533"/>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Touch on it…then park it and move on…</a:t>
            </a:r>
            <a:endParaRPr lang="en-GB" sz="2400" dirty="0"/>
          </a:p>
        </p:txBody>
      </p:sp>
    </p:spTree>
    <p:extLst>
      <p:ext uri="{BB962C8B-B14F-4D97-AF65-F5344CB8AC3E}">
        <p14:creationId xmlns:p14="http://schemas.microsoft.com/office/powerpoint/2010/main" val="34617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txBox="1">
            <a:spLocks noChangeArrowheads="1"/>
          </p:cNvSpPr>
          <p:nvPr/>
        </p:nvSpPr>
        <p:spPr bwMode="auto">
          <a:xfrm>
            <a:off x="323850" y="1701800"/>
            <a:ext cx="53276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80000"/>
              </a:lnSpc>
              <a:spcBef>
                <a:spcPct val="20000"/>
              </a:spcBef>
              <a:buFont typeface="Wingdings" pitchFamily="2" charset="2"/>
              <a:buNone/>
            </a:pPr>
            <a:r>
              <a:rPr lang="en-GB" sz="2400">
                <a:latin typeface="Garamond" pitchFamily="18" charset="0"/>
                <a:cs typeface="Arial" pitchFamily="34" charset="0"/>
                <a:sym typeface="Wingdings" pitchFamily="2" charset="2"/>
              </a:rPr>
              <a:t>Your father went to his doctor and was told that his test for a disease was positive. He is really worried, and comes to ask you for help!</a:t>
            </a:r>
          </a:p>
        </p:txBody>
      </p:sp>
      <p:sp>
        <p:nvSpPr>
          <p:cNvPr id="7"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rPr>
              <a:t>Predictive Value: Natural Frequencies</a:t>
            </a:r>
            <a:endParaRPr lang="en-GB" sz="3600" b="1" dirty="0">
              <a:latin typeface="Garamond" pitchFamily="18" charset="0"/>
              <a:ea typeface="+mj-ea"/>
              <a:cs typeface="+mj-cs"/>
            </a:endParaRPr>
          </a:p>
        </p:txBody>
      </p:sp>
      <p:pic>
        <p:nvPicPr>
          <p:cNvPr id="307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270000"/>
            <a:ext cx="26797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0063" y="3429000"/>
            <a:ext cx="7627937" cy="2233613"/>
          </a:xfrm>
          <a:prstGeom prst="rect">
            <a:avLst/>
          </a:prstGeom>
          <a:noFill/>
        </p:spPr>
        <p:txBody>
          <a:bodyPr wrap="none">
            <a:spAutoFit/>
          </a:bodyPr>
          <a:lstStyle/>
          <a:p>
            <a:pPr marL="355600" fontAlgn="auto">
              <a:lnSpc>
                <a:spcPct val="80000"/>
              </a:lnSpc>
              <a:spcBef>
                <a:spcPct val="20000"/>
              </a:spcBef>
              <a:spcAft>
                <a:spcPts val="0"/>
              </a:spcAft>
              <a:buFont typeface="Wingdings" pitchFamily="2" charset="2"/>
              <a:buNone/>
              <a:defRPr/>
            </a:pPr>
            <a:r>
              <a:rPr lang="en-GB" sz="2400" dirty="0">
                <a:latin typeface="Garamond" pitchFamily="18" charset="0"/>
                <a:cs typeface="Arial" charset="0"/>
                <a:sym typeface="Wingdings" pitchFamily="2" charset="2"/>
              </a:rPr>
              <a:t>After doing some reading, you find that for men of his age:</a:t>
            </a:r>
          </a:p>
          <a:p>
            <a:pPr marL="355600" fontAlgn="auto">
              <a:lnSpc>
                <a:spcPct val="80000"/>
              </a:lnSpc>
              <a:spcBef>
                <a:spcPct val="20000"/>
              </a:spcBef>
              <a:spcAft>
                <a:spcPts val="0"/>
              </a:spcAft>
              <a:buFont typeface="Wingdings" pitchFamily="2" charset="2"/>
              <a:buNone/>
              <a:defRPr/>
            </a:pPr>
            <a:r>
              <a:rPr lang="en-GB" sz="2400" dirty="0">
                <a:latin typeface="Garamond" pitchFamily="18" charset="0"/>
                <a:cs typeface="Arial" charset="0"/>
                <a:sym typeface="Wingdings" pitchFamily="2" charset="2"/>
              </a:rPr>
              <a:t>The prevalence of the disease is 30%</a:t>
            </a:r>
          </a:p>
          <a:p>
            <a:pPr marL="355600" fontAlgn="auto">
              <a:lnSpc>
                <a:spcPct val="80000"/>
              </a:lnSpc>
              <a:spcBef>
                <a:spcPct val="20000"/>
              </a:spcBef>
              <a:spcAft>
                <a:spcPts val="0"/>
              </a:spcAft>
              <a:buFont typeface="Wingdings" pitchFamily="2" charset="2"/>
              <a:buNone/>
              <a:defRPr/>
            </a:pPr>
            <a:r>
              <a:rPr lang="en-GB" sz="2400" dirty="0">
                <a:latin typeface="Garamond" pitchFamily="18" charset="0"/>
                <a:cs typeface="Arial" charset="0"/>
                <a:sym typeface="Wingdings" pitchFamily="2" charset="2"/>
              </a:rPr>
              <a:t>The test has sensitivity of 50% and specificity of 90%</a:t>
            </a:r>
          </a:p>
          <a:p>
            <a:pPr marL="355600" fontAlgn="auto">
              <a:lnSpc>
                <a:spcPct val="80000"/>
              </a:lnSpc>
              <a:spcBef>
                <a:spcPct val="20000"/>
              </a:spcBef>
              <a:spcAft>
                <a:spcPts val="0"/>
              </a:spcAft>
              <a:buFont typeface="Wingdings" pitchFamily="2" charset="2"/>
              <a:buNone/>
              <a:defRPr/>
            </a:pPr>
            <a:endParaRPr lang="en-GB" sz="2400" dirty="0">
              <a:latin typeface="Garamond" pitchFamily="18" charset="0"/>
              <a:cs typeface="Arial" charset="0"/>
              <a:sym typeface="Wingdings" pitchFamily="2" charset="2"/>
            </a:endParaRPr>
          </a:p>
          <a:p>
            <a:pPr marL="355600" fontAlgn="auto">
              <a:lnSpc>
                <a:spcPct val="80000"/>
              </a:lnSpc>
              <a:spcBef>
                <a:spcPct val="20000"/>
              </a:spcBef>
              <a:spcAft>
                <a:spcPts val="0"/>
              </a:spcAft>
              <a:buFont typeface="Wingdings" pitchFamily="2" charset="2"/>
              <a:buNone/>
              <a:defRPr/>
            </a:pPr>
            <a:r>
              <a:rPr lang="en-GB" sz="2400" i="1" dirty="0" smtClean="0">
                <a:latin typeface="Garamond" pitchFamily="18" charset="0"/>
                <a:cs typeface="Arial" charset="0"/>
                <a:sym typeface="Wingdings" pitchFamily="2" charset="2"/>
              </a:rPr>
              <a:t>“Tell me </a:t>
            </a:r>
            <a:r>
              <a:rPr lang="en-GB" sz="2400" i="1" dirty="0">
                <a:latin typeface="Garamond" pitchFamily="18" charset="0"/>
                <a:cs typeface="Arial" charset="0"/>
                <a:sym typeface="Wingdings" pitchFamily="2" charset="2"/>
              </a:rPr>
              <a:t>what’s the chance I have this disease?”</a:t>
            </a:r>
          </a:p>
          <a:p>
            <a:pPr>
              <a:defRPr/>
            </a:pPr>
            <a:endParaRPr lang="en-GB" sz="2400" dirty="0"/>
          </a:p>
        </p:txBody>
      </p:sp>
      <p:sp>
        <p:nvSpPr>
          <p:cNvPr id="9" name="Cloud Callout 8"/>
          <p:cNvSpPr/>
          <p:nvPr/>
        </p:nvSpPr>
        <p:spPr>
          <a:xfrm>
            <a:off x="2037482" y="1691366"/>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 simple, common scenario everyone can relate to</a:t>
            </a:r>
            <a:endParaRPr lang="en-GB" sz="2400" dirty="0"/>
          </a:p>
        </p:txBody>
      </p:sp>
      <p:sp>
        <p:nvSpPr>
          <p:cNvPr id="10" name="Rectangle 9"/>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6055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txBox="1">
            <a:spLocks noChangeArrowheads="1"/>
          </p:cNvSpPr>
          <p:nvPr/>
        </p:nvSpPr>
        <p:spPr bwMode="auto">
          <a:xfrm>
            <a:off x="3427413" y="1628775"/>
            <a:ext cx="51101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90000"/>
              </a:lnSpc>
              <a:spcBef>
                <a:spcPct val="20000"/>
              </a:spcBef>
              <a:buFont typeface="Arial" pitchFamily="34" charset="0"/>
              <a:buChar char="•"/>
            </a:pPr>
            <a:r>
              <a:rPr lang="en-GB" sz="3200" dirty="0"/>
              <a:t>100%                  </a:t>
            </a:r>
            <a:r>
              <a:rPr lang="en-GB" sz="3200" dirty="0" smtClean="0"/>
              <a:t>Likely</a:t>
            </a:r>
            <a:endParaRPr lang="en-GB" sz="3200" dirty="0"/>
          </a:p>
          <a:p>
            <a:pPr eaLnBrk="1" hangingPunct="1">
              <a:lnSpc>
                <a:spcPct val="90000"/>
              </a:lnSpc>
              <a:spcBef>
                <a:spcPct val="20000"/>
              </a:spcBef>
              <a:buFont typeface="Arial" pitchFamily="34" charset="0"/>
              <a:buChar char="•"/>
            </a:pPr>
            <a:endParaRPr lang="en-GB" sz="3200" dirty="0"/>
          </a:p>
          <a:p>
            <a:pPr eaLnBrk="1" hangingPunct="1">
              <a:lnSpc>
                <a:spcPct val="90000"/>
              </a:lnSpc>
              <a:spcBef>
                <a:spcPct val="20000"/>
              </a:spcBef>
              <a:buFont typeface="Arial" pitchFamily="34" charset="0"/>
              <a:buChar char="•"/>
            </a:pPr>
            <a:endParaRPr lang="en-GB" sz="3200" dirty="0"/>
          </a:p>
          <a:p>
            <a:pPr eaLnBrk="1" hangingPunct="1">
              <a:lnSpc>
                <a:spcPct val="90000"/>
              </a:lnSpc>
              <a:spcBef>
                <a:spcPct val="20000"/>
              </a:spcBef>
              <a:buFont typeface="Arial" pitchFamily="34" charset="0"/>
              <a:buChar char="•"/>
            </a:pPr>
            <a:r>
              <a:rPr lang="en-GB" sz="3200" dirty="0"/>
              <a:t>50%                    Maybe</a:t>
            </a:r>
          </a:p>
          <a:p>
            <a:pPr eaLnBrk="1" hangingPunct="1">
              <a:lnSpc>
                <a:spcPct val="90000"/>
              </a:lnSpc>
              <a:spcBef>
                <a:spcPct val="20000"/>
              </a:spcBef>
              <a:buFont typeface="Arial" pitchFamily="34" charset="0"/>
              <a:buChar char="•"/>
            </a:pPr>
            <a:endParaRPr lang="en-GB" sz="3200" dirty="0"/>
          </a:p>
          <a:p>
            <a:pPr eaLnBrk="1" hangingPunct="1">
              <a:lnSpc>
                <a:spcPct val="90000"/>
              </a:lnSpc>
              <a:spcBef>
                <a:spcPct val="20000"/>
              </a:spcBef>
              <a:buFont typeface="Arial" pitchFamily="34" charset="0"/>
              <a:buChar char="•"/>
            </a:pPr>
            <a:endParaRPr lang="en-GB" sz="3200" dirty="0"/>
          </a:p>
          <a:p>
            <a:pPr eaLnBrk="1" hangingPunct="1">
              <a:lnSpc>
                <a:spcPct val="90000"/>
              </a:lnSpc>
              <a:spcBef>
                <a:spcPct val="20000"/>
              </a:spcBef>
              <a:buFont typeface="Arial" pitchFamily="34" charset="0"/>
              <a:buChar char="•"/>
            </a:pPr>
            <a:r>
              <a:rPr lang="en-GB" sz="3200" dirty="0"/>
              <a:t>0%                      </a:t>
            </a:r>
            <a:r>
              <a:rPr lang="en-GB" sz="3200" dirty="0" smtClean="0"/>
              <a:t>Unlikely </a:t>
            </a:r>
            <a:endParaRPr lang="en-GB" sz="3200" dirty="0"/>
          </a:p>
        </p:txBody>
      </p:sp>
      <p:sp>
        <p:nvSpPr>
          <p:cNvPr id="31747" name="Line 5"/>
          <p:cNvSpPr>
            <a:spLocks noChangeShapeType="1"/>
          </p:cNvSpPr>
          <p:nvPr/>
        </p:nvSpPr>
        <p:spPr bwMode="auto">
          <a:xfrm>
            <a:off x="5795963" y="1892300"/>
            <a:ext cx="0" cy="3457575"/>
          </a:xfrm>
          <a:prstGeom prst="line">
            <a:avLst/>
          </a:prstGeom>
          <a:noFill/>
          <a:ln w="635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4" name="Rectangle 6"/>
          <p:cNvSpPr>
            <a:spLocks noChangeArrowheads="1"/>
          </p:cNvSpPr>
          <p:nvPr/>
        </p:nvSpPr>
        <p:spPr bwMode="auto">
          <a:xfrm>
            <a:off x="395288" y="2755900"/>
            <a:ext cx="2952750" cy="2225675"/>
          </a:xfrm>
          <a:prstGeom prst="rect">
            <a:avLst/>
          </a:prstGeom>
          <a:solidFill>
            <a:schemeClr val="accent1">
              <a:lumMod val="75000"/>
            </a:schemeClr>
          </a:solidFill>
          <a:ln w="9525" algn="ctr">
            <a:noFill/>
            <a:miter lim="800000"/>
            <a:headEnd/>
            <a:tailEnd/>
          </a:ln>
          <a:effectLst/>
        </p:spPr>
        <p:txBody>
          <a:bodyPr>
            <a:spAutoFit/>
          </a:bodyPr>
          <a:lstStyle/>
          <a:p>
            <a:pPr algn="ctr" fontAlgn="auto">
              <a:spcBef>
                <a:spcPct val="50000"/>
              </a:spcBef>
              <a:spcAft>
                <a:spcPts val="0"/>
              </a:spcAft>
              <a:defRPr/>
            </a:pPr>
            <a:r>
              <a:rPr lang="en-US" sz="2000" dirty="0">
                <a:solidFill>
                  <a:schemeClr val="bg1"/>
                </a:solidFill>
                <a:latin typeface="Tahoma" charset="0"/>
                <a:sym typeface="Wingdings" pitchFamily="2" charset="2"/>
              </a:rPr>
              <a:t>Disease has a prevalence of 30%.</a:t>
            </a:r>
          </a:p>
          <a:p>
            <a:pPr algn="ctr" fontAlgn="auto">
              <a:spcBef>
                <a:spcPct val="50000"/>
              </a:spcBef>
              <a:spcAft>
                <a:spcPts val="0"/>
              </a:spcAft>
              <a:defRPr/>
            </a:pPr>
            <a:r>
              <a:rPr lang="en-US" sz="2000" dirty="0">
                <a:solidFill>
                  <a:schemeClr val="bg1"/>
                </a:solidFill>
                <a:latin typeface="Tahoma" charset="0"/>
                <a:sym typeface="Wingdings" pitchFamily="2" charset="2"/>
              </a:rPr>
              <a:t>The test has sensitivity of 50% and specificity of 90%.</a:t>
            </a:r>
          </a:p>
          <a:p>
            <a:pPr algn="ctr" fontAlgn="auto">
              <a:spcBef>
                <a:spcPct val="50000"/>
              </a:spcBef>
              <a:spcAft>
                <a:spcPts val="0"/>
              </a:spcAft>
              <a:defRPr/>
            </a:pPr>
            <a:endParaRPr lang="en-GB" sz="2000" dirty="0">
              <a:solidFill>
                <a:schemeClr val="bg1"/>
              </a:solidFill>
              <a:effectLst>
                <a:outerShdw blurRad="38100" dist="38100" dir="2700000" algn="tl">
                  <a:srgbClr val="000000"/>
                </a:outerShdw>
              </a:effectLst>
              <a:latin typeface="Tahoma" charset="0"/>
              <a:sym typeface="Wingdings" pitchFamily="2" charset="2"/>
            </a:endParaRPr>
          </a:p>
        </p:txBody>
      </p:sp>
      <p:sp>
        <p:nvSpPr>
          <p:cNvPr id="6"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rPr>
              <a:t>Predictive Value</a:t>
            </a:r>
            <a:endParaRPr lang="en-GB" sz="3600" b="1" dirty="0">
              <a:latin typeface="Garamond" pitchFamily="18" charset="0"/>
              <a:ea typeface="+mj-ea"/>
              <a:cs typeface="+mj-cs"/>
            </a:endParaRPr>
          </a:p>
        </p:txBody>
      </p:sp>
      <p:pic>
        <p:nvPicPr>
          <p:cNvPr id="317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1731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p:cNvSpPr/>
          <p:nvPr/>
        </p:nvSpPr>
        <p:spPr>
          <a:xfrm>
            <a:off x="2771775" y="1705535"/>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Have a go… interactive… safe environment</a:t>
            </a:r>
            <a:endParaRPr lang="en-GB" sz="2400" dirty="0"/>
          </a:p>
        </p:txBody>
      </p:sp>
      <p:sp>
        <p:nvSpPr>
          <p:cNvPr id="11" name="Rectangle 10"/>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6604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2:00</a:t>
            </a:r>
          </a:p>
        </p:txBody>
      </p:sp>
      <p:sp>
        <p:nvSpPr>
          <p:cNvPr id="3" name="Rectangle 7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1:59</a:t>
            </a:r>
          </a:p>
        </p:txBody>
      </p:sp>
      <p:sp>
        <p:nvSpPr>
          <p:cNvPr id="4" name="Rectangle 8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1:58</a:t>
            </a:r>
          </a:p>
        </p:txBody>
      </p:sp>
      <p:sp>
        <p:nvSpPr>
          <p:cNvPr id="5" name="Rectangle 7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1:57</a:t>
            </a:r>
          </a:p>
        </p:txBody>
      </p:sp>
      <p:sp>
        <p:nvSpPr>
          <p:cNvPr id="6" name="Rectangle 8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1:56</a:t>
            </a:r>
          </a:p>
        </p:txBody>
      </p:sp>
      <p:sp>
        <p:nvSpPr>
          <p:cNvPr id="7" name="Rectangle 8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1:55</a:t>
            </a:r>
          </a:p>
        </p:txBody>
      </p:sp>
      <p:sp>
        <p:nvSpPr>
          <p:cNvPr id="8" name="Rectangle 8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1:54</a:t>
            </a:r>
          </a:p>
        </p:txBody>
      </p:sp>
      <p:sp>
        <p:nvSpPr>
          <p:cNvPr id="9" name="Rectangle 8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1:53</a:t>
            </a:r>
          </a:p>
        </p:txBody>
      </p:sp>
      <p:sp>
        <p:nvSpPr>
          <p:cNvPr id="10" name="Rectangle 8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1:52</a:t>
            </a:r>
          </a:p>
        </p:txBody>
      </p:sp>
      <p:sp>
        <p:nvSpPr>
          <p:cNvPr id="11" name="Rectangle 8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1:51</a:t>
            </a:r>
          </a:p>
        </p:txBody>
      </p:sp>
      <p:sp>
        <p:nvSpPr>
          <p:cNvPr id="12" name="Rectangle 8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1:50</a:t>
            </a:r>
          </a:p>
        </p:txBody>
      </p:sp>
      <p:sp>
        <p:nvSpPr>
          <p:cNvPr id="13" name="Rectangle 8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1:49</a:t>
            </a:r>
          </a:p>
        </p:txBody>
      </p:sp>
      <p:sp>
        <p:nvSpPr>
          <p:cNvPr id="14" name="Rectangle 9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1:48</a:t>
            </a:r>
          </a:p>
        </p:txBody>
      </p:sp>
      <p:sp>
        <p:nvSpPr>
          <p:cNvPr id="15" name="Rectangle 9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1:47</a:t>
            </a:r>
          </a:p>
        </p:txBody>
      </p:sp>
      <p:sp>
        <p:nvSpPr>
          <p:cNvPr id="16" name="Rectangle 9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1:46</a:t>
            </a:r>
          </a:p>
        </p:txBody>
      </p:sp>
      <p:sp>
        <p:nvSpPr>
          <p:cNvPr id="17" name="Rectangle 9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1:45</a:t>
            </a:r>
          </a:p>
        </p:txBody>
      </p:sp>
      <p:sp>
        <p:nvSpPr>
          <p:cNvPr id="18" name="Rectangle 9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1:44</a:t>
            </a:r>
          </a:p>
        </p:txBody>
      </p:sp>
      <p:sp>
        <p:nvSpPr>
          <p:cNvPr id="19" name="Rectangle 9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1:43</a:t>
            </a:r>
          </a:p>
        </p:txBody>
      </p:sp>
      <p:sp>
        <p:nvSpPr>
          <p:cNvPr id="20" name="Rectangle 9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1:42</a:t>
            </a:r>
          </a:p>
        </p:txBody>
      </p:sp>
      <p:sp>
        <p:nvSpPr>
          <p:cNvPr id="21" name="Rectangle 9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1:41</a:t>
            </a:r>
          </a:p>
        </p:txBody>
      </p:sp>
      <p:sp>
        <p:nvSpPr>
          <p:cNvPr id="22" name="Rectangle 9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1:40</a:t>
            </a:r>
          </a:p>
        </p:txBody>
      </p:sp>
      <p:sp>
        <p:nvSpPr>
          <p:cNvPr id="23" name="Rectangle 9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1:39</a:t>
            </a:r>
          </a:p>
        </p:txBody>
      </p:sp>
      <p:sp>
        <p:nvSpPr>
          <p:cNvPr id="24" name="Rectangle 10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1:38</a:t>
            </a:r>
          </a:p>
        </p:txBody>
      </p:sp>
      <p:sp>
        <p:nvSpPr>
          <p:cNvPr id="25" name="Rectangle 10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1:37</a:t>
            </a:r>
          </a:p>
        </p:txBody>
      </p:sp>
      <p:sp>
        <p:nvSpPr>
          <p:cNvPr id="26" name="Rectangle 10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1:36</a:t>
            </a:r>
          </a:p>
        </p:txBody>
      </p:sp>
      <p:sp>
        <p:nvSpPr>
          <p:cNvPr id="27" name="Rectangle 10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1:35</a:t>
            </a:r>
          </a:p>
        </p:txBody>
      </p:sp>
      <p:sp>
        <p:nvSpPr>
          <p:cNvPr id="28" name="Rectangle 10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1:34</a:t>
            </a:r>
          </a:p>
        </p:txBody>
      </p:sp>
      <p:sp>
        <p:nvSpPr>
          <p:cNvPr id="29" name="Rectangle 10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1:33</a:t>
            </a:r>
          </a:p>
        </p:txBody>
      </p:sp>
      <p:sp>
        <p:nvSpPr>
          <p:cNvPr id="30" name="Rectangle 10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1:32</a:t>
            </a:r>
          </a:p>
        </p:txBody>
      </p:sp>
      <p:sp>
        <p:nvSpPr>
          <p:cNvPr id="31" name="Rectangle 10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1:31</a:t>
            </a:r>
          </a:p>
        </p:txBody>
      </p:sp>
      <p:sp>
        <p:nvSpPr>
          <p:cNvPr id="32" name="Rectangle 10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1:30</a:t>
            </a:r>
          </a:p>
        </p:txBody>
      </p:sp>
      <p:sp>
        <p:nvSpPr>
          <p:cNvPr id="33" name="Rectangle 10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1:29</a:t>
            </a:r>
          </a:p>
        </p:txBody>
      </p:sp>
      <p:sp>
        <p:nvSpPr>
          <p:cNvPr id="34" name="Rectangle 11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1:28</a:t>
            </a:r>
          </a:p>
        </p:txBody>
      </p:sp>
      <p:sp>
        <p:nvSpPr>
          <p:cNvPr id="35" name="Rectangle 11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1:27</a:t>
            </a:r>
          </a:p>
        </p:txBody>
      </p:sp>
      <p:sp>
        <p:nvSpPr>
          <p:cNvPr id="36" name="Rectangle 11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1:26</a:t>
            </a:r>
          </a:p>
        </p:txBody>
      </p:sp>
      <p:sp>
        <p:nvSpPr>
          <p:cNvPr id="37" name="Rectangle 11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1:25</a:t>
            </a:r>
          </a:p>
        </p:txBody>
      </p:sp>
      <p:sp>
        <p:nvSpPr>
          <p:cNvPr id="38" name="Rectangle 11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1:24</a:t>
            </a:r>
          </a:p>
        </p:txBody>
      </p:sp>
      <p:sp>
        <p:nvSpPr>
          <p:cNvPr id="39" name="Rectangle 11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1:23</a:t>
            </a:r>
          </a:p>
        </p:txBody>
      </p:sp>
      <p:sp>
        <p:nvSpPr>
          <p:cNvPr id="40" name="Rectangle 11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1:22</a:t>
            </a:r>
          </a:p>
        </p:txBody>
      </p:sp>
      <p:sp>
        <p:nvSpPr>
          <p:cNvPr id="41" name="Rectangle 11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1:21</a:t>
            </a:r>
          </a:p>
        </p:txBody>
      </p:sp>
      <p:sp>
        <p:nvSpPr>
          <p:cNvPr id="42" name="Rectangle 11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1:20</a:t>
            </a:r>
          </a:p>
        </p:txBody>
      </p:sp>
      <p:sp>
        <p:nvSpPr>
          <p:cNvPr id="43" name="Rectangle 11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1:19</a:t>
            </a:r>
          </a:p>
        </p:txBody>
      </p:sp>
      <p:sp>
        <p:nvSpPr>
          <p:cNvPr id="44" name="Rectangle 12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1:18</a:t>
            </a:r>
          </a:p>
        </p:txBody>
      </p:sp>
      <p:sp>
        <p:nvSpPr>
          <p:cNvPr id="45" name="Rectangle 12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1:17</a:t>
            </a:r>
          </a:p>
        </p:txBody>
      </p:sp>
      <p:sp>
        <p:nvSpPr>
          <p:cNvPr id="46" name="Rectangle 12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1:16</a:t>
            </a:r>
          </a:p>
        </p:txBody>
      </p:sp>
      <p:sp>
        <p:nvSpPr>
          <p:cNvPr id="47" name="Rectangle 12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1:15</a:t>
            </a:r>
          </a:p>
        </p:txBody>
      </p:sp>
      <p:sp>
        <p:nvSpPr>
          <p:cNvPr id="48" name="Rectangle 12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1:14</a:t>
            </a:r>
          </a:p>
        </p:txBody>
      </p:sp>
      <p:sp>
        <p:nvSpPr>
          <p:cNvPr id="49" name="Rectangle 12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1:13</a:t>
            </a:r>
          </a:p>
        </p:txBody>
      </p:sp>
      <p:sp>
        <p:nvSpPr>
          <p:cNvPr id="50" name="Rectangle 12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1:12</a:t>
            </a:r>
          </a:p>
        </p:txBody>
      </p:sp>
      <p:sp>
        <p:nvSpPr>
          <p:cNvPr id="51" name="Rectangle 12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1:11</a:t>
            </a:r>
          </a:p>
        </p:txBody>
      </p:sp>
      <p:sp>
        <p:nvSpPr>
          <p:cNvPr id="52" name="Rectangle 12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1:10</a:t>
            </a:r>
          </a:p>
        </p:txBody>
      </p:sp>
      <p:sp>
        <p:nvSpPr>
          <p:cNvPr id="53" name="Rectangle 12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1:09</a:t>
            </a:r>
          </a:p>
        </p:txBody>
      </p:sp>
      <p:sp>
        <p:nvSpPr>
          <p:cNvPr id="54" name="Rectangle 13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1:08</a:t>
            </a:r>
          </a:p>
        </p:txBody>
      </p:sp>
      <p:sp>
        <p:nvSpPr>
          <p:cNvPr id="55" name="Rectangle 13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1:07</a:t>
            </a:r>
          </a:p>
        </p:txBody>
      </p:sp>
      <p:sp>
        <p:nvSpPr>
          <p:cNvPr id="56" name="Rectangle 13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1:06</a:t>
            </a:r>
          </a:p>
        </p:txBody>
      </p:sp>
      <p:sp>
        <p:nvSpPr>
          <p:cNvPr id="57" name="Rectangle 13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1:05</a:t>
            </a:r>
          </a:p>
        </p:txBody>
      </p:sp>
      <p:sp>
        <p:nvSpPr>
          <p:cNvPr id="58" name="Rectangle 13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1:04</a:t>
            </a:r>
          </a:p>
        </p:txBody>
      </p:sp>
      <p:sp>
        <p:nvSpPr>
          <p:cNvPr id="59" name="Rectangle 13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1:03</a:t>
            </a:r>
          </a:p>
        </p:txBody>
      </p:sp>
      <p:sp>
        <p:nvSpPr>
          <p:cNvPr id="60" name="Rectangle 13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1:02</a:t>
            </a:r>
          </a:p>
        </p:txBody>
      </p:sp>
      <p:sp>
        <p:nvSpPr>
          <p:cNvPr id="61" name="Rectangle 13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1:01</a:t>
            </a:r>
          </a:p>
        </p:txBody>
      </p:sp>
      <p:sp>
        <p:nvSpPr>
          <p:cNvPr id="62" name="Rectangle 13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1:00</a:t>
            </a:r>
          </a:p>
        </p:txBody>
      </p:sp>
      <p:sp>
        <p:nvSpPr>
          <p:cNvPr id="63" name="Rectangle 13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0:59</a:t>
            </a:r>
          </a:p>
        </p:txBody>
      </p:sp>
      <p:sp>
        <p:nvSpPr>
          <p:cNvPr id="64" name="Rectangle 14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0:58</a:t>
            </a:r>
          </a:p>
        </p:txBody>
      </p:sp>
      <p:sp>
        <p:nvSpPr>
          <p:cNvPr id="65" name="Rectangle 14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0:57</a:t>
            </a:r>
          </a:p>
        </p:txBody>
      </p:sp>
      <p:sp>
        <p:nvSpPr>
          <p:cNvPr id="66" name="Rectangle 14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0:56</a:t>
            </a:r>
          </a:p>
        </p:txBody>
      </p:sp>
      <p:sp>
        <p:nvSpPr>
          <p:cNvPr id="67" name="Rectangle 14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0:55</a:t>
            </a:r>
          </a:p>
        </p:txBody>
      </p:sp>
      <p:sp>
        <p:nvSpPr>
          <p:cNvPr id="68" name="Rectangle 14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0:54</a:t>
            </a:r>
          </a:p>
        </p:txBody>
      </p:sp>
      <p:sp>
        <p:nvSpPr>
          <p:cNvPr id="69" name="Rectangle 14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0:53</a:t>
            </a:r>
          </a:p>
        </p:txBody>
      </p:sp>
      <p:sp>
        <p:nvSpPr>
          <p:cNvPr id="70" name="Rectangle 14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0:52</a:t>
            </a:r>
          </a:p>
        </p:txBody>
      </p:sp>
      <p:sp>
        <p:nvSpPr>
          <p:cNvPr id="71" name="Rectangle 14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0:51</a:t>
            </a:r>
          </a:p>
        </p:txBody>
      </p:sp>
      <p:sp>
        <p:nvSpPr>
          <p:cNvPr id="72" name="Rectangle 14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0:50</a:t>
            </a:r>
          </a:p>
        </p:txBody>
      </p:sp>
      <p:sp>
        <p:nvSpPr>
          <p:cNvPr id="73" name="Rectangle 14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0:49</a:t>
            </a:r>
          </a:p>
        </p:txBody>
      </p:sp>
      <p:sp>
        <p:nvSpPr>
          <p:cNvPr id="74" name="Rectangle 15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0:48</a:t>
            </a:r>
          </a:p>
        </p:txBody>
      </p:sp>
      <p:sp>
        <p:nvSpPr>
          <p:cNvPr id="75" name="Rectangle 15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0:47</a:t>
            </a:r>
          </a:p>
        </p:txBody>
      </p:sp>
      <p:sp>
        <p:nvSpPr>
          <p:cNvPr id="76" name="Rectangle 15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0:46</a:t>
            </a:r>
          </a:p>
        </p:txBody>
      </p:sp>
      <p:sp>
        <p:nvSpPr>
          <p:cNvPr id="77" name="Rectangle 15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0:45</a:t>
            </a:r>
          </a:p>
        </p:txBody>
      </p:sp>
      <p:sp>
        <p:nvSpPr>
          <p:cNvPr id="78" name="Rectangle 15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0:44</a:t>
            </a:r>
          </a:p>
        </p:txBody>
      </p:sp>
      <p:sp>
        <p:nvSpPr>
          <p:cNvPr id="79" name="Rectangle 15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0:43</a:t>
            </a:r>
          </a:p>
        </p:txBody>
      </p:sp>
      <p:sp>
        <p:nvSpPr>
          <p:cNvPr id="80" name="Rectangle 15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0:42</a:t>
            </a:r>
          </a:p>
        </p:txBody>
      </p:sp>
      <p:sp>
        <p:nvSpPr>
          <p:cNvPr id="81" name="Rectangle 15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0:41</a:t>
            </a:r>
          </a:p>
        </p:txBody>
      </p:sp>
      <p:sp>
        <p:nvSpPr>
          <p:cNvPr id="82" name="Rectangle 15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0:40</a:t>
            </a:r>
          </a:p>
        </p:txBody>
      </p:sp>
      <p:sp>
        <p:nvSpPr>
          <p:cNvPr id="83" name="Rectangle 15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0:39</a:t>
            </a:r>
          </a:p>
        </p:txBody>
      </p:sp>
      <p:sp>
        <p:nvSpPr>
          <p:cNvPr id="84" name="Rectangle 16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0:38</a:t>
            </a:r>
          </a:p>
        </p:txBody>
      </p:sp>
      <p:sp>
        <p:nvSpPr>
          <p:cNvPr id="85" name="Rectangle 16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0:37</a:t>
            </a:r>
          </a:p>
        </p:txBody>
      </p:sp>
      <p:sp>
        <p:nvSpPr>
          <p:cNvPr id="86" name="Rectangle 16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0:36</a:t>
            </a:r>
          </a:p>
        </p:txBody>
      </p:sp>
      <p:sp>
        <p:nvSpPr>
          <p:cNvPr id="87" name="Rectangle 16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0:35</a:t>
            </a:r>
          </a:p>
        </p:txBody>
      </p:sp>
      <p:sp>
        <p:nvSpPr>
          <p:cNvPr id="88" name="Rectangle 16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0:34</a:t>
            </a:r>
          </a:p>
        </p:txBody>
      </p:sp>
      <p:sp>
        <p:nvSpPr>
          <p:cNvPr id="89" name="Rectangle 16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0:33</a:t>
            </a:r>
          </a:p>
        </p:txBody>
      </p:sp>
      <p:sp>
        <p:nvSpPr>
          <p:cNvPr id="90" name="Rectangle 16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0:32</a:t>
            </a:r>
          </a:p>
        </p:txBody>
      </p:sp>
      <p:sp>
        <p:nvSpPr>
          <p:cNvPr id="91" name="Rectangle 16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0:31</a:t>
            </a:r>
          </a:p>
        </p:txBody>
      </p:sp>
      <p:sp>
        <p:nvSpPr>
          <p:cNvPr id="92" name="Rectangle 16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0:30</a:t>
            </a:r>
          </a:p>
        </p:txBody>
      </p:sp>
      <p:sp>
        <p:nvSpPr>
          <p:cNvPr id="93" name="Rectangle 16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0:29</a:t>
            </a:r>
          </a:p>
        </p:txBody>
      </p:sp>
      <p:sp>
        <p:nvSpPr>
          <p:cNvPr id="94" name="Rectangle 17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0:28</a:t>
            </a:r>
          </a:p>
        </p:txBody>
      </p:sp>
      <p:sp>
        <p:nvSpPr>
          <p:cNvPr id="95" name="Rectangle 17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0:27</a:t>
            </a:r>
          </a:p>
        </p:txBody>
      </p:sp>
      <p:sp>
        <p:nvSpPr>
          <p:cNvPr id="96" name="Rectangle 17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0:26</a:t>
            </a:r>
          </a:p>
        </p:txBody>
      </p:sp>
      <p:sp>
        <p:nvSpPr>
          <p:cNvPr id="97" name="Rectangle 17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0:25</a:t>
            </a:r>
          </a:p>
        </p:txBody>
      </p:sp>
      <p:sp>
        <p:nvSpPr>
          <p:cNvPr id="98" name="Rectangle 17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0:24</a:t>
            </a:r>
          </a:p>
        </p:txBody>
      </p:sp>
      <p:sp>
        <p:nvSpPr>
          <p:cNvPr id="99" name="Rectangle 17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0:23</a:t>
            </a:r>
          </a:p>
        </p:txBody>
      </p:sp>
      <p:sp>
        <p:nvSpPr>
          <p:cNvPr id="100" name="Rectangle 17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0:22</a:t>
            </a:r>
          </a:p>
        </p:txBody>
      </p:sp>
      <p:sp>
        <p:nvSpPr>
          <p:cNvPr id="101" name="Rectangle 17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0:21</a:t>
            </a:r>
          </a:p>
        </p:txBody>
      </p:sp>
      <p:sp>
        <p:nvSpPr>
          <p:cNvPr id="102" name="Rectangle 17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0:20</a:t>
            </a:r>
          </a:p>
        </p:txBody>
      </p:sp>
      <p:sp>
        <p:nvSpPr>
          <p:cNvPr id="103" name="Rectangle 17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0:19</a:t>
            </a:r>
          </a:p>
        </p:txBody>
      </p:sp>
      <p:sp>
        <p:nvSpPr>
          <p:cNvPr id="104" name="Rectangle 18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0:18</a:t>
            </a:r>
          </a:p>
        </p:txBody>
      </p:sp>
      <p:sp>
        <p:nvSpPr>
          <p:cNvPr id="105" name="Rectangle 18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0:17</a:t>
            </a:r>
          </a:p>
        </p:txBody>
      </p:sp>
      <p:sp>
        <p:nvSpPr>
          <p:cNvPr id="106" name="Rectangle 18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0:16</a:t>
            </a:r>
          </a:p>
        </p:txBody>
      </p:sp>
      <p:sp>
        <p:nvSpPr>
          <p:cNvPr id="107" name="Rectangle 18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0:15</a:t>
            </a:r>
          </a:p>
        </p:txBody>
      </p:sp>
      <p:sp>
        <p:nvSpPr>
          <p:cNvPr id="108" name="Rectangle 18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0:14</a:t>
            </a:r>
          </a:p>
        </p:txBody>
      </p:sp>
      <p:sp>
        <p:nvSpPr>
          <p:cNvPr id="109" name="Rectangle 18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0:13</a:t>
            </a:r>
          </a:p>
        </p:txBody>
      </p:sp>
      <p:sp>
        <p:nvSpPr>
          <p:cNvPr id="110" name="Rectangle 18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0:12</a:t>
            </a:r>
          </a:p>
        </p:txBody>
      </p:sp>
      <p:sp>
        <p:nvSpPr>
          <p:cNvPr id="111" name="Rectangle 18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0:11</a:t>
            </a:r>
          </a:p>
        </p:txBody>
      </p:sp>
      <p:sp>
        <p:nvSpPr>
          <p:cNvPr id="112" name="Rectangle 18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0:10</a:t>
            </a:r>
          </a:p>
        </p:txBody>
      </p:sp>
      <p:sp>
        <p:nvSpPr>
          <p:cNvPr id="113" name="Rectangle 18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0:09</a:t>
            </a:r>
          </a:p>
        </p:txBody>
      </p:sp>
      <p:sp>
        <p:nvSpPr>
          <p:cNvPr id="114" name="Rectangle 19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0:08</a:t>
            </a:r>
          </a:p>
        </p:txBody>
      </p:sp>
      <p:sp>
        <p:nvSpPr>
          <p:cNvPr id="115" name="Rectangle 19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0:07</a:t>
            </a:r>
          </a:p>
        </p:txBody>
      </p:sp>
      <p:sp>
        <p:nvSpPr>
          <p:cNvPr id="116" name="Rectangle 19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0:06</a:t>
            </a:r>
          </a:p>
        </p:txBody>
      </p:sp>
      <p:sp>
        <p:nvSpPr>
          <p:cNvPr id="117" name="Rectangle 19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0:05</a:t>
            </a:r>
          </a:p>
        </p:txBody>
      </p:sp>
      <p:sp>
        <p:nvSpPr>
          <p:cNvPr id="118" name="Rectangle 19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0:04</a:t>
            </a:r>
          </a:p>
        </p:txBody>
      </p:sp>
      <p:sp>
        <p:nvSpPr>
          <p:cNvPr id="119" name="Rectangle 19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0:03</a:t>
            </a:r>
          </a:p>
        </p:txBody>
      </p:sp>
      <p:sp>
        <p:nvSpPr>
          <p:cNvPr id="120" name="Rectangle 19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0:02</a:t>
            </a:r>
          </a:p>
        </p:txBody>
      </p:sp>
      <p:sp>
        <p:nvSpPr>
          <p:cNvPr id="121" name="Rectangle 19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0:01</a:t>
            </a:r>
          </a:p>
        </p:txBody>
      </p:sp>
      <p:sp>
        <p:nvSpPr>
          <p:cNvPr id="122" name="Rectangle 19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dirty="0"/>
              <a:t>End</a:t>
            </a:r>
          </a:p>
        </p:txBody>
      </p:sp>
      <p:sp>
        <p:nvSpPr>
          <p:cNvPr id="123" name="Rectangle 6"/>
          <p:cNvSpPr>
            <a:spLocks noChangeArrowheads="1"/>
          </p:cNvSpPr>
          <p:nvPr/>
        </p:nvSpPr>
        <p:spPr bwMode="auto">
          <a:xfrm>
            <a:off x="1691639" y="1268730"/>
            <a:ext cx="6480811" cy="1631216"/>
          </a:xfrm>
          <a:prstGeom prst="rect">
            <a:avLst/>
          </a:prstGeom>
          <a:solidFill>
            <a:schemeClr val="accent1">
              <a:lumMod val="75000"/>
            </a:schemeClr>
          </a:solidFill>
          <a:ln w="9525" algn="ctr">
            <a:noFill/>
            <a:miter lim="800000"/>
            <a:headEnd/>
            <a:tailEnd/>
          </a:ln>
          <a:effectLst/>
        </p:spPr>
        <p:txBody>
          <a:bodyPr wrap="square">
            <a:spAutoFit/>
          </a:bodyPr>
          <a:lstStyle/>
          <a:p>
            <a:pPr algn="ctr" fontAlgn="auto">
              <a:spcBef>
                <a:spcPct val="50000"/>
              </a:spcBef>
              <a:spcAft>
                <a:spcPts val="0"/>
              </a:spcAft>
              <a:defRPr/>
            </a:pPr>
            <a:r>
              <a:rPr lang="en-US" sz="2000" dirty="0">
                <a:solidFill>
                  <a:schemeClr val="bg1"/>
                </a:solidFill>
                <a:latin typeface="Tahoma" charset="0"/>
                <a:sym typeface="Wingdings" pitchFamily="2" charset="2"/>
              </a:rPr>
              <a:t>Disease has a prevalence of 30%.</a:t>
            </a:r>
          </a:p>
          <a:p>
            <a:pPr algn="ctr" fontAlgn="auto">
              <a:spcBef>
                <a:spcPct val="50000"/>
              </a:spcBef>
              <a:spcAft>
                <a:spcPts val="0"/>
              </a:spcAft>
              <a:defRPr/>
            </a:pPr>
            <a:r>
              <a:rPr lang="en-US" sz="2000" dirty="0">
                <a:solidFill>
                  <a:schemeClr val="bg1"/>
                </a:solidFill>
                <a:latin typeface="Tahoma" charset="0"/>
                <a:sym typeface="Wingdings" pitchFamily="2" charset="2"/>
              </a:rPr>
              <a:t>The test has sensitivity of 50% and specificity of 90%.</a:t>
            </a:r>
          </a:p>
          <a:p>
            <a:pPr algn="ctr">
              <a:spcBef>
                <a:spcPct val="50000"/>
              </a:spcBef>
              <a:defRPr/>
            </a:pPr>
            <a:r>
              <a:rPr lang="en-US" sz="2000" dirty="0" smtClean="0">
                <a:solidFill>
                  <a:schemeClr val="bg1"/>
                </a:solidFill>
                <a:latin typeface="Tahoma" charset="0"/>
                <a:sym typeface="Wingdings" pitchFamily="2" charset="2"/>
              </a:rPr>
              <a:t>Given a positive test, what is the probability your dad has the disease</a:t>
            </a:r>
            <a:endParaRPr lang="en-GB" sz="2000" b="0" dirty="0">
              <a:solidFill>
                <a:schemeClr val="bg1"/>
              </a:solidFill>
              <a:effectLst>
                <a:outerShdw blurRad="38100" dist="38100" dir="2700000" algn="tl">
                  <a:srgbClr val="000000"/>
                </a:outerShdw>
              </a:effectLst>
              <a:latin typeface="Tahoma" charset="0"/>
              <a:sym typeface="Wingdings" pitchFamily="2" charset="2"/>
            </a:endParaRPr>
          </a:p>
        </p:txBody>
      </p:sp>
      <p:sp>
        <p:nvSpPr>
          <p:cNvPr id="125"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rPr>
              <a:t>Natural Frequencies</a:t>
            </a:r>
            <a:endParaRPr lang="en-GB" sz="3600" b="1" dirty="0" smtClean="0">
              <a:latin typeface="Garamond" pitchFamily="18" charset="0"/>
              <a:ea typeface="+mj-ea"/>
              <a:cs typeface="+mj-cs"/>
            </a:endParaRPr>
          </a:p>
        </p:txBody>
      </p:sp>
      <p:pic>
        <p:nvPicPr>
          <p:cNvPr id="128" name="Picture 3"/>
          <p:cNvPicPr>
            <a:picLocks noChangeAspect="1" noChangeArrowheads="1"/>
          </p:cNvPicPr>
          <p:nvPr/>
        </p:nvPicPr>
        <p:blipFill>
          <a:blip r:embed="rId3" cstate="print"/>
          <a:srcRect/>
          <a:stretch>
            <a:fillRect/>
          </a:stretch>
        </p:blipFill>
        <p:spPr bwMode="auto">
          <a:xfrm>
            <a:off x="283845" y="1173480"/>
            <a:ext cx="1295400" cy="1295400"/>
          </a:xfrm>
          <a:prstGeom prst="rect">
            <a:avLst/>
          </a:prstGeom>
          <a:noFill/>
          <a:ln w="9525">
            <a:noFill/>
            <a:miter lim="800000"/>
            <a:headEnd/>
            <a:tailEnd/>
          </a:ln>
        </p:spPr>
      </p:pic>
      <p:sp>
        <p:nvSpPr>
          <p:cNvPr id="129" name="Cloud Callout 128"/>
          <p:cNvSpPr/>
          <p:nvPr/>
        </p:nvSpPr>
        <p:spPr>
          <a:xfrm>
            <a:off x="2858961" y="1988820"/>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Set a time and stick to it!</a:t>
            </a:r>
          </a:p>
        </p:txBody>
      </p:sp>
      <p:sp>
        <p:nvSpPr>
          <p:cNvPr id="130" name="Rectangle 129"/>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1" name="Picture 1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4615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anim calcmode="lin" valueType="num">
                                      <p:cBhvr>
                                        <p:cTn id="8" dur="1000" fill="hold"/>
                                        <p:tgtEl>
                                          <p:spTgt spid="129"/>
                                        </p:tgtEl>
                                        <p:attrNameLst>
                                          <p:attrName>ppt_x</p:attrName>
                                        </p:attrNameLst>
                                      </p:cBhvr>
                                      <p:tavLst>
                                        <p:tav tm="0">
                                          <p:val>
                                            <p:strVal val="#ppt_x"/>
                                          </p:val>
                                        </p:tav>
                                        <p:tav tm="100000">
                                          <p:val>
                                            <p:strVal val="#ppt_x"/>
                                          </p:val>
                                        </p:tav>
                                      </p:tavLst>
                                    </p:anim>
                                    <p:anim calcmode="lin" valueType="num">
                                      <p:cBhvr>
                                        <p:cTn id="9"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972300" y="4398963"/>
            <a:ext cx="1800225" cy="143986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2771" name="Rectangle 4"/>
          <p:cNvSpPr>
            <a:spLocks noChangeArrowheads="1"/>
          </p:cNvSpPr>
          <p:nvPr/>
        </p:nvSpPr>
        <p:spPr bwMode="auto">
          <a:xfrm>
            <a:off x="1258888" y="2420938"/>
            <a:ext cx="19446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
        <p:nvSpPr>
          <p:cNvPr id="8" name="Text Box 5"/>
          <p:cNvSpPr txBox="1">
            <a:spLocks noChangeArrowheads="1"/>
          </p:cNvSpPr>
          <p:nvPr/>
        </p:nvSpPr>
        <p:spPr bwMode="auto">
          <a:xfrm>
            <a:off x="2339975" y="2420938"/>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30</a:t>
            </a:r>
          </a:p>
        </p:txBody>
      </p:sp>
      <p:sp>
        <p:nvSpPr>
          <p:cNvPr id="9" name="Text Box 6"/>
          <p:cNvSpPr txBox="1">
            <a:spLocks noChangeArrowheads="1"/>
          </p:cNvSpPr>
          <p:nvPr/>
        </p:nvSpPr>
        <p:spPr bwMode="auto">
          <a:xfrm>
            <a:off x="2328863" y="4357688"/>
            <a:ext cx="10080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70</a:t>
            </a:r>
          </a:p>
        </p:txBody>
      </p:sp>
      <p:sp>
        <p:nvSpPr>
          <p:cNvPr id="10" name="Text Box 7"/>
          <p:cNvSpPr txBox="1">
            <a:spLocks noChangeArrowheads="1"/>
          </p:cNvSpPr>
          <p:nvPr/>
        </p:nvSpPr>
        <p:spPr bwMode="auto">
          <a:xfrm>
            <a:off x="5003800" y="2349500"/>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 15</a:t>
            </a:r>
          </a:p>
        </p:txBody>
      </p:sp>
      <p:sp>
        <p:nvSpPr>
          <p:cNvPr id="11" name="Text Box 8"/>
          <p:cNvSpPr txBox="1">
            <a:spLocks noChangeArrowheads="1"/>
          </p:cNvSpPr>
          <p:nvPr/>
        </p:nvSpPr>
        <p:spPr bwMode="auto">
          <a:xfrm>
            <a:off x="4932363" y="4292600"/>
            <a:ext cx="1943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5400">
                <a:latin typeface="Tahoma" pitchFamily="34" charset="0"/>
              </a:rPr>
              <a:t> 7</a:t>
            </a:r>
          </a:p>
        </p:txBody>
      </p:sp>
      <p:sp>
        <p:nvSpPr>
          <p:cNvPr id="32776" name="Text Box 9"/>
          <p:cNvSpPr txBox="1">
            <a:spLocks noChangeArrowheads="1"/>
          </p:cNvSpPr>
          <p:nvPr/>
        </p:nvSpPr>
        <p:spPr bwMode="auto">
          <a:xfrm>
            <a:off x="684213" y="3429000"/>
            <a:ext cx="158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100</a:t>
            </a:r>
          </a:p>
        </p:txBody>
      </p:sp>
      <p:sp>
        <p:nvSpPr>
          <p:cNvPr id="32777" name="Line 10"/>
          <p:cNvSpPr>
            <a:spLocks noChangeShapeType="1"/>
          </p:cNvSpPr>
          <p:nvPr/>
        </p:nvSpPr>
        <p:spPr bwMode="auto">
          <a:xfrm flipV="1">
            <a:off x="1763713" y="2997200"/>
            <a:ext cx="43180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2778" name="Line 11"/>
          <p:cNvSpPr>
            <a:spLocks noChangeShapeType="1"/>
          </p:cNvSpPr>
          <p:nvPr/>
        </p:nvSpPr>
        <p:spPr bwMode="auto">
          <a:xfrm flipV="1">
            <a:off x="3348038" y="479742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2779" name="Line 12"/>
          <p:cNvSpPr>
            <a:spLocks noChangeShapeType="1"/>
          </p:cNvSpPr>
          <p:nvPr/>
        </p:nvSpPr>
        <p:spPr bwMode="auto">
          <a:xfrm>
            <a:off x="1692275" y="4292600"/>
            <a:ext cx="431800" cy="360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2780" name="Line 13"/>
          <p:cNvSpPr>
            <a:spLocks noChangeShapeType="1"/>
          </p:cNvSpPr>
          <p:nvPr/>
        </p:nvSpPr>
        <p:spPr bwMode="auto">
          <a:xfrm flipV="1">
            <a:off x="3348038" y="270827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7" name="Text Box 14"/>
          <p:cNvSpPr txBox="1">
            <a:spLocks noChangeArrowheads="1"/>
          </p:cNvSpPr>
          <p:nvPr/>
        </p:nvSpPr>
        <p:spPr bwMode="auto">
          <a:xfrm>
            <a:off x="7092950" y="2133600"/>
            <a:ext cx="1800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22 people test positive………</a:t>
            </a:r>
          </a:p>
          <a:p>
            <a:pPr eaLnBrk="1" hangingPunct="1">
              <a:spcBef>
                <a:spcPct val="50000"/>
              </a:spcBef>
            </a:pPr>
            <a:r>
              <a:rPr lang="en-GB">
                <a:latin typeface="Tahoma" pitchFamily="34" charset="0"/>
              </a:rPr>
              <a:t>of whom 15 have the disease </a:t>
            </a:r>
          </a:p>
          <a:p>
            <a:pPr eaLnBrk="1" hangingPunct="1">
              <a:spcBef>
                <a:spcPct val="50000"/>
              </a:spcBef>
            </a:pPr>
            <a:endParaRPr lang="en-GB">
              <a:latin typeface="Tahoma" pitchFamily="34" charset="0"/>
            </a:endParaRPr>
          </a:p>
          <a:p>
            <a:pPr eaLnBrk="1" hangingPunct="1">
              <a:spcBef>
                <a:spcPct val="50000"/>
              </a:spcBef>
            </a:pPr>
            <a:endParaRPr lang="en-GB">
              <a:latin typeface="Tahoma" pitchFamily="34" charset="0"/>
            </a:endParaRPr>
          </a:p>
          <a:p>
            <a:pPr algn="ctr" eaLnBrk="1" hangingPunct="1">
              <a:spcBef>
                <a:spcPct val="50000"/>
              </a:spcBef>
            </a:pPr>
            <a:r>
              <a:rPr lang="en-GB">
                <a:latin typeface="Tahoma" pitchFamily="34" charset="0"/>
              </a:rPr>
              <a:t>So, chance of disease is 15/22 = 68%</a:t>
            </a:r>
          </a:p>
        </p:txBody>
      </p:sp>
      <p:sp>
        <p:nvSpPr>
          <p:cNvPr id="32782" name="Rectangle 15"/>
          <p:cNvSpPr>
            <a:spLocks noChangeArrowheads="1"/>
          </p:cNvSpPr>
          <p:nvPr/>
        </p:nvSpPr>
        <p:spPr bwMode="auto">
          <a:xfrm>
            <a:off x="4572000" y="2060575"/>
            <a:ext cx="2087563" cy="36734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32783" name="Text Box 16"/>
          <p:cNvSpPr txBox="1">
            <a:spLocks noChangeArrowheads="1"/>
          </p:cNvSpPr>
          <p:nvPr/>
        </p:nvSpPr>
        <p:spPr bwMode="auto">
          <a:xfrm>
            <a:off x="755650" y="2060575"/>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32784" name="Text Box 17"/>
          <p:cNvSpPr txBox="1">
            <a:spLocks noChangeArrowheads="1"/>
          </p:cNvSpPr>
          <p:nvPr/>
        </p:nvSpPr>
        <p:spPr bwMode="auto">
          <a:xfrm>
            <a:off x="684213" y="5013325"/>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32785" name="Text Box 18"/>
          <p:cNvSpPr txBox="1">
            <a:spLocks noChangeArrowheads="1"/>
          </p:cNvSpPr>
          <p:nvPr/>
        </p:nvSpPr>
        <p:spPr bwMode="auto">
          <a:xfrm>
            <a:off x="4572000" y="357346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Testing +ve</a:t>
            </a:r>
          </a:p>
        </p:txBody>
      </p:sp>
      <p:sp>
        <p:nvSpPr>
          <p:cNvPr id="32786" name="AutoShape 22"/>
          <p:cNvSpPr>
            <a:spLocks/>
          </p:cNvSpPr>
          <p:nvPr/>
        </p:nvSpPr>
        <p:spPr bwMode="auto">
          <a:xfrm>
            <a:off x="6732588" y="2205038"/>
            <a:ext cx="215900" cy="3382962"/>
          </a:xfrm>
          <a:prstGeom prst="rightBrace">
            <a:avLst>
              <a:gd name="adj1" fmla="val 13057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 name="Text Box 19"/>
          <p:cNvSpPr txBox="1">
            <a:spLocks noChangeArrowheads="1"/>
          </p:cNvSpPr>
          <p:nvPr/>
        </p:nvSpPr>
        <p:spPr bwMode="auto">
          <a:xfrm>
            <a:off x="3187700" y="1828800"/>
            <a:ext cx="1223963" cy="650875"/>
          </a:xfrm>
          <a:prstGeom prst="rect">
            <a:avLst/>
          </a:prstGeom>
          <a:noFill/>
          <a:ln w="28575">
            <a:solidFill>
              <a:schemeClr val="tx2">
                <a:lumMod val="60000"/>
                <a:lumOff val="40000"/>
              </a:schemeClr>
            </a:solidFill>
            <a:miter lim="800000"/>
            <a:headEnd/>
            <a:tailEnd/>
          </a:ln>
        </p:spPr>
        <p:txBody>
          <a:bodyPr>
            <a:spAutoFit/>
          </a:bodyPr>
          <a:lstStyle/>
          <a:p>
            <a:pPr fontAlgn="auto">
              <a:spcBef>
                <a:spcPct val="50000"/>
              </a:spcBef>
              <a:spcAft>
                <a:spcPts val="0"/>
              </a:spcAft>
              <a:defRPr/>
            </a:pPr>
            <a:r>
              <a:rPr lang="en-GB" dirty="0">
                <a:latin typeface="+mn-lt"/>
              </a:rPr>
              <a:t>Sensitivity = 50%</a:t>
            </a:r>
          </a:p>
        </p:txBody>
      </p:sp>
      <p:sp>
        <p:nvSpPr>
          <p:cNvPr id="32" name="Text Box 21"/>
          <p:cNvSpPr txBox="1">
            <a:spLocks noChangeArrowheads="1"/>
          </p:cNvSpPr>
          <p:nvPr/>
        </p:nvSpPr>
        <p:spPr bwMode="auto">
          <a:xfrm>
            <a:off x="3108325" y="5038725"/>
            <a:ext cx="1368425" cy="925513"/>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t>False positive rate = 10%</a:t>
            </a:r>
          </a:p>
        </p:txBody>
      </p:sp>
      <p:sp>
        <p:nvSpPr>
          <p:cNvPr id="33" name="Rectangle 2"/>
          <p:cNvSpPr txBox="1">
            <a:spLocks noChangeArrowheads="1"/>
          </p:cNvSpPr>
          <p:nvPr/>
        </p:nvSpPr>
        <p:spPr>
          <a:xfrm>
            <a:off x="263525" y="549275"/>
            <a:ext cx="8618538" cy="558800"/>
          </a:xfrm>
          <a:prstGeom prst="rect">
            <a:avLst/>
          </a:prstGeom>
          <a:solidFill>
            <a:schemeClr val="tx2">
              <a:lumMod val="60000"/>
              <a:lumOff val="40000"/>
            </a:schemeClr>
          </a:solidFill>
          <a:ln>
            <a:solidFill>
              <a:schemeClr val="tx2">
                <a:lumMod val="60000"/>
                <a:lumOff val="40000"/>
              </a:schemeClr>
            </a:solidFill>
          </a:ln>
        </p:spPr>
        <p:txBody>
          <a:bodyPr>
            <a:normAutofit fontScale="75000" lnSpcReduction="20000"/>
          </a:bodyPr>
          <a:lstStyle/>
          <a:p>
            <a:pPr algn="ctr" fontAlgn="auto">
              <a:spcAft>
                <a:spcPts val="0"/>
              </a:spcAft>
              <a:defRPr/>
            </a:pPr>
            <a:r>
              <a:rPr lang="en-US" sz="3600" dirty="0">
                <a:solidFill>
                  <a:schemeClr val="bg1"/>
                </a:solidFill>
                <a:latin typeface="+mn-lt"/>
                <a:cs typeface="Arial" charset="0"/>
                <a:sym typeface="Wingdings" pitchFamily="2" charset="2"/>
              </a:rPr>
              <a:t>Prevalence of 30%, Sensitivity of 50%, Specificity of 90%</a:t>
            </a:r>
            <a:endParaRPr lang="en-GB" sz="3600" dirty="0">
              <a:solidFill>
                <a:schemeClr val="bg1"/>
              </a:solidFill>
              <a:latin typeface="+mn-lt"/>
              <a:cs typeface="Arial" charset="0"/>
              <a:sym typeface="Wingdings" pitchFamily="2" charset="2"/>
            </a:endParaRPr>
          </a:p>
        </p:txBody>
      </p:sp>
      <p:sp>
        <p:nvSpPr>
          <p:cNvPr id="25" name="Cloud Callout 24"/>
          <p:cNvSpPr/>
          <p:nvPr/>
        </p:nvSpPr>
        <p:spPr>
          <a:xfrm>
            <a:off x="2010159" y="1725041"/>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Simple numbers = year 2 maths; reinforces sensitivity and specificity; </a:t>
            </a:r>
          </a:p>
          <a:p>
            <a:pPr algn="ctr"/>
            <a:r>
              <a:rPr lang="en-GB" sz="2400" dirty="0" smtClean="0"/>
              <a:t>No formulas!</a:t>
            </a:r>
            <a:endParaRPr lang="en-GB" sz="2400" dirty="0"/>
          </a:p>
        </p:txBody>
      </p:sp>
      <p:sp>
        <p:nvSpPr>
          <p:cNvPr id="28" name="Rectangle 2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271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72300" y="4777574"/>
            <a:ext cx="1800225" cy="143986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Rectangle 4"/>
          <p:cNvSpPr>
            <a:spLocks noChangeArrowheads="1"/>
          </p:cNvSpPr>
          <p:nvPr/>
        </p:nvSpPr>
        <p:spPr bwMode="auto">
          <a:xfrm>
            <a:off x="1258888" y="2420938"/>
            <a:ext cx="19446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
        <p:nvSpPr>
          <p:cNvPr id="6" name="Text Box 5"/>
          <p:cNvSpPr txBox="1">
            <a:spLocks noChangeArrowheads="1"/>
          </p:cNvSpPr>
          <p:nvPr/>
        </p:nvSpPr>
        <p:spPr bwMode="auto">
          <a:xfrm>
            <a:off x="2339975" y="2420938"/>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dirty="0" smtClean="0">
                <a:latin typeface="Tahoma" pitchFamily="34" charset="0"/>
              </a:rPr>
              <a:t>4</a:t>
            </a:r>
            <a:endParaRPr lang="en-GB" sz="4400" dirty="0">
              <a:latin typeface="Tahoma" pitchFamily="34" charset="0"/>
            </a:endParaRPr>
          </a:p>
        </p:txBody>
      </p:sp>
      <p:sp>
        <p:nvSpPr>
          <p:cNvPr id="7" name="Text Box 6"/>
          <p:cNvSpPr txBox="1">
            <a:spLocks noChangeArrowheads="1"/>
          </p:cNvSpPr>
          <p:nvPr/>
        </p:nvSpPr>
        <p:spPr bwMode="auto">
          <a:xfrm>
            <a:off x="2328863" y="4357688"/>
            <a:ext cx="10080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dirty="0" smtClean="0">
                <a:latin typeface="Tahoma" pitchFamily="34" charset="0"/>
              </a:rPr>
              <a:t>96</a:t>
            </a:r>
            <a:endParaRPr lang="en-GB" sz="4400" dirty="0">
              <a:latin typeface="Tahoma" pitchFamily="34" charset="0"/>
            </a:endParaRPr>
          </a:p>
        </p:txBody>
      </p:sp>
      <p:sp>
        <p:nvSpPr>
          <p:cNvPr id="8" name="Text Box 7"/>
          <p:cNvSpPr txBox="1">
            <a:spLocks noChangeArrowheads="1"/>
          </p:cNvSpPr>
          <p:nvPr/>
        </p:nvSpPr>
        <p:spPr bwMode="auto">
          <a:xfrm>
            <a:off x="5003800" y="2349500"/>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dirty="0">
                <a:latin typeface="Tahoma" pitchFamily="34" charset="0"/>
              </a:rPr>
              <a:t> </a:t>
            </a:r>
            <a:r>
              <a:rPr lang="en-GB" sz="4400" dirty="0" smtClean="0">
                <a:latin typeface="Tahoma" pitchFamily="34" charset="0"/>
              </a:rPr>
              <a:t>2</a:t>
            </a:r>
            <a:endParaRPr lang="en-GB" sz="4400" dirty="0">
              <a:latin typeface="Tahoma" pitchFamily="34" charset="0"/>
            </a:endParaRPr>
          </a:p>
        </p:txBody>
      </p:sp>
      <p:sp>
        <p:nvSpPr>
          <p:cNvPr id="9" name="Text Box 8"/>
          <p:cNvSpPr txBox="1">
            <a:spLocks noChangeArrowheads="1"/>
          </p:cNvSpPr>
          <p:nvPr/>
        </p:nvSpPr>
        <p:spPr bwMode="auto">
          <a:xfrm>
            <a:off x="4932363" y="4292600"/>
            <a:ext cx="1943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5400" dirty="0">
                <a:latin typeface="Tahoma" pitchFamily="34" charset="0"/>
              </a:rPr>
              <a:t> </a:t>
            </a:r>
            <a:r>
              <a:rPr lang="en-GB" sz="5400" dirty="0" smtClean="0">
                <a:latin typeface="Tahoma" pitchFamily="34" charset="0"/>
              </a:rPr>
              <a:t>9.6</a:t>
            </a:r>
            <a:endParaRPr lang="en-GB" sz="5400" dirty="0">
              <a:latin typeface="Tahoma" pitchFamily="34" charset="0"/>
            </a:endParaRPr>
          </a:p>
        </p:txBody>
      </p:sp>
      <p:sp>
        <p:nvSpPr>
          <p:cNvPr id="10" name="Text Box 9"/>
          <p:cNvSpPr txBox="1">
            <a:spLocks noChangeArrowheads="1"/>
          </p:cNvSpPr>
          <p:nvPr/>
        </p:nvSpPr>
        <p:spPr bwMode="auto">
          <a:xfrm>
            <a:off x="684213" y="3429000"/>
            <a:ext cx="158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100</a:t>
            </a:r>
          </a:p>
        </p:txBody>
      </p:sp>
      <p:sp>
        <p:nvSpPr>
          <p:cNvPr id="11" name="Line 10"/>
          <p:cNvSpPr>
            <a:spLocks noChangeShapeType="1"/>
          </p:cNvSpPr>
          <p:nvPr/>
        </p:nvSpPr>
        <p:spPr bwMode="auto">
          <a:xfrm flipV="1">
            <a:off x="1763713" y="2997200"/>
            <a:ext cx="43180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2" name="Line 11"/>
          <p:cNvSpPr>
            <a:spLocks noChangeShapeType="1"/>
          </p:cNvSpPr>
          <p:nvPr/>
        </p:nvSpPr>
        <p:spPr bwMode="auto">
          <a:xfrm flipV="1">
            <a:off x="3348038" y="479742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3" name="Line 12"/>
          <p:cNvSpPr>
            <a:spLocks noChangeShapeType="1"/>
          </p:cNvSpPr>
          <p:nvPr/>
        </p:nvSpPr>
        <p:spPr bwMode="auto">
          <a:xfrm>
            <a:off x="1692275" y="4292600"/>
            <a:ext cx="431800" cy="360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4" name="Line 13"/>
          <p:cNvSpPr>
            <a:spLocks noChangeShapeType="1"/>
          </p:cNvSpPr>
          <p:nvPr/>
        </p:nvSpPr>
        <p:spPr bwMode="auto">
          <a:xfrm flipV="1">
            <a:off x="3348038" y="270827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5" name="Text Box 14"/>
          <p:cNvSpPr txBox="1">
            <a:spLocks noChangeArrowheads="1"/>
          </p:cNvSpPr>
          <p:nvPr/>
        </p:nvSpPr>
        <p:spPr bwMode="auto">
          <a:xfrm>
            <a:off x="7092950" y="2133600"/>
            <a:ext cx="18002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dirty="0" smtClean="0">
                <a:latin typeface="Tahoma" pitchFamily="34" charset="0"/>
              </a:rPr>
              <a:t>11.6 </a:t>
            </a:r>
            <a:r>
              <a:rPr lang="en-GB" dirty="0">
                <a:latin typeface="Tahoma" pitchFamily="34" charset="0"/>
              </a:rPr>
              <a:t>people test positive………</a:t>
            </a:r>
          </a:p>
          <a:p>
            <a:pPr eaLnBrk="1" hangingPunct="1">
              <a:spcBef>
                <a:spcPct val="50000"/>
              </a:spcBef>
            </a:pPr>
            <a:r>
              <a:rPr lang="en-GB" dirty="0">
                <a:latin typeface="Tahoma" pitchFamily="34" charset="0"/>
              </a:rPr>
              <a:t>of whom </a:t>
            </a:r>
            <a:r>
              <a:rPr lang="en-GB" dirty="0" smtClean="0">
                <a:latin typeface="Tahoma" pitchFamily="34" charset="0"/>
              </a:rPr>
              <a:t>2 </a:t>
            </a:r>
            <a:r>
              <a:rPr lang="en-GB" dirty="0">
                <a:latin typeface="Tahoma" pitchFamily="34" charset="0"/>
              </a:rPr>
              <a:t>have the disease </a:t>
            </a:r>
          </a:p>
          <a:p>
            <a:pPr eaLnBrk="1" hangingPunct="1">
              <a:spcBef>
                <a:spcPct val="50000"/>
              </a:spcBef>
            </a:pPr>
            <a:endParaRPr lang="en-GB" dirty="0">
              <a:latin typeface="Tahoma" pitchFamily="34" charset="0"/>
            </a:endParaRPr>
          </a:p>
          <a:p>
            <a:pPr eaLnBrk="1" hangingPunct="1">
              <a:spcBef>
                <a:spcPct val="50000"/>
              </a:spcBef>
            </a:pPr>
            <a:endParaRPr lang="en-GB" dirty="0">
              <a:latin typeface="Tahoma" pitchFamily="34" charset="0"/>
            </a:endParaRPr>
          </a:p>
          <a:p>
            <a:pPr algn="ctr" eaLnBrk="1" hangingPunct="1">
              <a:spcBef>
                <a:spcPct val="50000"/>
              </a:spcBef>
            </a:pPr>
            <a:r>
              <a:rPr lang="en-GB" dirty="0">
                <a:latin typeface="Tahoma" pitchFamily="34" charset="0"/>
              </a:rPr>
              <a:t>So, chance of disease is </a:t>
            </a:r>
            <a:r>
              <a:rPr lang="en-GB" dirty="0" smtClean="0">
                <a:latin typeface="Tahoma" pitchFamily="34" charset="0"/>
              </a:rPr>
              <a:t>2/11.6 </a:t>
            </a:r>
            <a:r>
              <a:rPr lang="en-GB" dirty="0">
                <a:latin typeface="Tahoma" pitchFamily="34" charset="0"/>
              </a:rPr>
              <a:t>= </a:t>
            </a:r>
            <a:r>
              <a:rPr lang="en-GB" dirty="0" smtClean="0">
                <a:latin typeface="Tahoma" pitchFamily="34" charset="0"/>
              </a:rPr>
              <a:t>17%</a:t>
            </a:r>
            <a:endParaRPr lang="en-GB" dirty="0">
              <a:latin typeface="Tahoma" pitchFamily="34" charset="0"/>
            </a:endParaRPr>
          </a:p>
        </p:txBody>
      </p:sp>
      <p:sp>
        <p:nvSpPr>
          <p:cNvPr id="16" name="Rectangle 15"/>
          <p:cNvSpPr>
            <a:spLocks noChangeArrowheads="1"/>
          </p:cNvSpPr>
          <p:nvPr/>
        </p:nvSpPr>
        <p:spPr bwMode="auto">
          <a:xfrm>
            <a:off x="4572000" y="2060575"/>
            <a:ext cx="2087563" cy="36734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7" name="Text Box 16"/>
          <p:cNvSpPr txBox="1">
            <a:spLocks noChangeArrowheads="1"/>
          </p:cNvSpPr>
          <p:nvPr/>
        </p:nvSpPr>
        <p:spPr bwMode="auto">
          <a:xfrm>
            <a:off x="755650" y="2060575"/>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18" name="Text Box 17"/>
          <p:cNvSpPr txBox="1">
            <a:spLocks noChangeArrowheads="1"/>
          </p:cNvSpPr>
          <p:nvPr/>
        </p:nvSpPr>
        <p:spPr bwMode="auto">
          <a:xfrm>
            <a:off x="684213" y="5013325"/>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19" name="Text Box 18"/>
          <p:cNvSpPr txBox="1">
            <a:spLocks noChangeArrowheads="1"/>
          </p:cNvSpPr>
          <p:nvPr/>
        </p:nvSpPr>
        <p:spPr bwMode="auto">
          <a:xfrm>
            <a:off x="4572000" y="357346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Testing +ve</a:t>
            </a:r>
          </a:p>
        </p:txBody>
      </p:sp>
      <p:sp>
        <p:nvSpPr>
          <p:cNvPr id="20" name="AutoShape 22"/>
          <p:cNvSpPr>
            <a:spLocks/>
          </p:cNvSpPr>
          <p:nvPr/>
        </p:nvSpPr>
        <p:spPr bwMode="auto">
          <a:xfrm>
            <a:off x="6732588" y="2205038"/>
            <a:ext cx="215900" cy="3382962"/>
          </a:xfrm>
          <a:prstGeom prst="rightBrace">
            <a:avLst>
              <a:gd name="adj1" fmla="val 13057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Text Box 19"/>
          <p:cNvSpPr txBox="1">
            <a:spLocks noChangeArrowheads="1"/>
          </p:cNvSpPr>
          <p:nvPr/>
        </p:nvSpPr>
        <p:spPr bwMode="auto">
          <a:xfrm>
            <a:off x="3187700" y="1828800"/>
            <a:ext cx="1223963" cy="650875"/>
          </a:xfrm>
          <a:prstGeom prst="rect">
            <a:avLst/>
          </a:prstGeom>
          <a:noFill/>
          <a:ln w="28575">
            <a:solidFill>
              <a:schemeClr val="tx2">
                <a:lumMod val="60000"/>
                <a:lumOff val="40000"/>
              </a:schemeClr>
            </a:solidFill>
            <a:miter lim="800000"/>
            <a:headEnd/>
            <a:tailEnd/>
          </a:ln>
        </p:spPr>
        <p:txBody>
          <a:bodyPr>
            <a:spAutoFit/>
          </a:bodyPr>
          <a:lstStyle/>
          <a:p>
            <a:pPr fontAlgn="auto">
              <a:spcBef>
                <a:spcPct val="50000"/>
              </a:spcBef>
              <a:spcAft>
                <a:spcPts val="0"/>
              </a:spcAft>
              <a:defRPr/>
            </a:pPr>
            <a:r>
              <a:rPr lang="en-GB" dirty="0">
                <a:latin typeface="+mn-lt"/>
              </a:rPr>
              <a:t>Sensitivity = 50%</a:t>
            </a:r>
          </a:p>
        </p:txBody>
      </p:sp>
      <p:sp>
        <p:nvSpPr>
          <p:cNvPr id="22" name="Text Box 21"/>
          <p:cNvSpPr txBox="1">
            <a:spLocks noChangeArrowheads="1"/>
          </p:cNvSpPr>
          <p:nvPr/>
        </p:nvSpPr>
        <p:spPr bwMode="auto">
          <a:xfrm>
            <a:off x="3108325" y="5038725"/>
            <a:ext cx="1368425" cy="925513"/>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t>False positive rate = 10%</a:t>
            </a:r>
          </a:p>
        </p:txBody>
      </p:sp>
      <p:sp>
        <p:nvSpPr>
          <p:cNvPr id="23" name="Rectangle 2"/>
          <p:cNvSpPr txBox="1">
            <a:spLocks noChangeArrowheads="1"/>
          </p:cNvSpPr>
          <p:nvPr/>
        </p:nvSpPr>
        <p:spPr>
          <a:xfrm>
            <a:off x="263525" y="549275"/>
            <a:ext cx="8618538" cy="558800"/>
          </a:xfrm>
          <a:prstGeom prst="rect">
            <a:avLst/>
          </a:prstGeom>
          <a:solidFill>
            <a:schemeClr val="tx2">
              <a:lumMod val="60000"/>
              <a:lumOff val="40000"/>
            </a:schemeClr>
          </a:solidFill>
          <a:ln>
            <a:solidFill>
              <a:schemeClr val="tx2">
                <a:lumMod val="60000"/>
                <a:lumOff val="40000"/>
              </a:schemeClr>
            </a:solidFill>
          </a:ln>
        </p:spPr>
        <p:txBody>
          <a:bodyPr>
            <a:normAutofit fontScale="75000" lnSpcReduction="20000"/>
          </a:bodyPr>
          <a:lstStyle/>
          <a:p>
            <a:pPr algn="ctr" fontAlgn="auto">
              <a:spcAft>
                <a:spcPts val="0"/>
              </a:spcAft>
              <a:defRPr/>
            </a:pPr>
            <a:r>
              <a:rPr lang="en-US" sz="3600" dirty="0">
                <a:solidFill>
                  <a:schemeClr val="bg1"/>
                </a:solidFill>
                <a:latin typeface="+mn-lt"/>
                <a:cs typeface="Arial" charset="0"/>
                <a:sym typeface="Wingdings" pitchFamily="2" charset="2"/>
              </a:rPr>
              <a:t>Prevalence of </a:t>
            </a:r>
            <a:r>
              <a:rPr lang="en-US" sz="3600" dirty="0" smtClean="0">
                <a:solidFill>
                  <a:schemeClr val="bg1"/>
                </a:solidFill>
                <a:latin typeface="+mn-lt"/>
                <a:cs typeface="Arial" charset="0"/>
                <a:sym typeface="Wingdings" pitchFamily="2" charset="2"/>
              </a:rPr>
              <a:t>4%, </a:t>
            </a:r>
            <a:r>
              <a:rPr lang="en-US" sz="3600" dirty="0">
                <a:solidFill>
                  <a:schemeClr val="bg1"/>
                </a:solidFill>
                <a:latin typeface="+mn-lt"/>
                <a:cs typeface="Arial" charset="0"/>
                <a:sym typeface="Wingdings" pitchFamily="2" charset="2"/>
              </a:rPr>
              <a:t>Sensitivity of 50%, Specificity of 90%</a:t>
            </a:r>
            <a:endParaRPr lang="en-GB" sz="3600" dirty="0">
              <a:solidFill>
                <a:schemeClr val="bg1"/>
              </a:solidFill>
              <a:latin typeface="+mn-lt"/>
              <a:cs typeface="Arial" charset="0"/>
              <a:sym typeface="Wingdings" pitchFamily="2" charset="2"/>
            </a:endParaRPr>
          </a:p>
        </p:txBody>
      </p:sp>
      <p:sp>
        <p:nvSpPr>
          <p:cNvPr id="27" name="Cloud Callout 26"/>
          <p:cNvSpPr/>
          <p:nvPr/>
        </p:nvSpPr>
        <p:spPr>
          <a:xfrm>
            <a:off x="1979614" y="1628775"/>
            <a:ext cx="4642106" cy="344886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Change the prevalence, keep other numbers the same… learning by doing;</a:t>
            </a:r>
          </a:p>
          <a:p>
            <a:pPr algn="ctr"/>
            <a:r>
              <a:rPr lang="en-GB" sz="2400" dirty="0" smtClean="0"/>
              <a:t>Good transition to likelihood ratios</a:t>
            </a:r>
            <a:endParaRPr lang="en-GB" sz="2400" dirty="0"/>
          </a:p>
        </p:txBody>
      </p:sp>
      <p:sp>
        <p:nvSpPr>
          <p:cNvPr id="28" name="Rectangle 2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64415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11617" y="2301875"/>
            <a:ext cx="6120766" cy="1127125"/>
          </a:xfrm>
          <a:solidFill>
            <a:schemeClr val="tx2">
              <a:lumMod val="20000"/>
              <a:lumOff val="80000"/>
            </a:schemeClr>
          </a:solidFill>
          <a:ln>
            <a:solidFill>
              <a:schemeClr val="tx2">
                <a:lumMod val="60000"/>
                <a:lumOff val="40000"/>
              </a:schemeClr>
            </a:solidFill>
          </a:ln>
        </p:spPr>
        <p:txBody>
          <a:bodyPr>
            <a:normAutofit/>
          </a:bodyPr>
          <a:lstStyle/>
          <a:p>
            <a:r>
              <a:rPr lang="en-AU" sz="3600" b="1" dirty="0" smtClean="0">
                <a:latin typeface="Garamond" pitchFamily="18" charset="0"/>
              </a:rPr>
              <a:t>Likelihood Ratios</a:t>
            </a:r>
            <a:endParaRPr lang="en-GB" sz="3600" b="1" dirty="0" smtClean="0">
              <a:latin typeface="Garamond" pitchFamily="18" charset="0"/>
            </a:endParaRP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0542128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Likelihood ratios</a:t>
            </a:r>
          </a:p>
        </p:txBody>
      </p:sp>
      <p:sp>
        <p:nvSpPr>
          <p:cNvPr id="7" name="TextBox 6"/>
          <p:cNvSpPr txBox="1"/>
          <p:nvPr/>
        </p:nvSpPr>
        <p:spPr>
          <a:xfrm>
            <a:off x="499485" y="2238338"/>
            <a:ext cx="835485" cy="461665"/>
          </a:xfrm>
          <a:prstGeom prst="rect">
            <a:avLst/>
          </a:prstGeom>
          <a:noFill/>
        </p:spPr>
        <p:txBody>
          <a:bodyPr wrap="none" rtlCol="0">
            <a:spAutoFit/>
          </a:bodyPr>
          <a:lstStyle/>
          <a:p>
            <a:r>
              <a:rPr lang="en-GB" sz="2400" dirty="0" smtClean="0">
                <a:latin typeface="Garamond" pitchFamily="18" charset="0"/>
              </a:rPr>
              <a:t>LR =</a:t>
            </a:r>
            <a:endParaRPr lang="en-GB" sz="2400" dirty="0">
              <a:latin typeface="Garamond" pitchFamily="18" charset="0"/>
            </a:endParaRPr>
          </a:p>
        </p:txBody>
      </p:sp>
      <p:grpSp>
        <p:nvGrpSpPr>
          <p:cNvPr id="13" name="Group 12"/>
          <p:cNvGrpSpPr/>
          <p:nvPr/>
        </p:nvGrpSpPr>
        <p:grpSpPr>
          <a:xfrm>
            <a:off x="1331595" y="1988820"/>
            <a:ext cx="6861367" cy="1002083"/>
            <a:chOff x="1043314" y="2076367"/>
            <a:chExt cx="6861367" cy="1002083"/>
          </a:xfrm>
        </p:grpSpPr>
        <p:sp>
          <p:nvSpPr>
            <p:cNvPr id="11" name="TextBox 10"/>
            <p:cNvSpPr txBox="1"/>
            <p:nvPr/>
          </p:nvSpPr>
          <p:spPr>
            <a:xfrm>
              <a:off x="1338486" y="2076367"/>
              <a:ext cx="6499087" cy="461665"/>
            </a:xfrm>
            <a:prstGeom prst="rect">
              <a:avLst/>
            </a:prstGeom>
            <a:noFill/>
          </p:spPr>
          <p:txBody>
            <a:bodyPr wrap="none" rtlCol="0">
              <a:spAutoFit/>
            </a:bodyPr>
            <a:lstStyle/>
            <a:p>
              <a:r>
                <a:rPr lang="en-GB" sz="2400" dirty="0" smtClean="0">
                  <a:latin typeface="Garamond" pitchFamily="18" charset="0"/>
                </a:rPr>
                <a:t>Probability of clinical finding in patients with disease</a:t>
              </a:r>
              <a:endParaRPr lang="en-GB" sz="2400" dirty="0">
                <a:latin typeface="Garamond" pitchFamily="18" charset="0"/>
              </a:endParaRPr>
            </a:p>
          </p:txBody>
        </p:sp>
        <p:sp>
          <p:nvSpPr>
            <p:cNvPr id="12" name="TextBox 11"/>
            <p:cNvSpPr txBox="1"/>
            <p:nvPr/>
          </p:nvSpPr>
          <p:spPr>
            <a:xfrm>
              <a:off x="1091464" y="2616785"/>
              <a:ext cx="6678623" cy="461665"/>
            </a:xfrm>
            <a:prstGeom prst="rect">
              <a:avLst/>
            </a:prstGeom>
            <a:noFill/>
          </p:spPr>
          <p:txBody>
            <a:bodyPr wrap="none" rtlCol="0">
              <a:spAutoFit/>
            </a:bodyPr>
            <a:lstStyle/>
            <a:p>
              <a:r>
                <a:rPr lang="en-GB" sz="2400" dirty="0" smtClean="0">
                  <a:latin typeface="Garamond" pitchFamily="18" charset="0"/>
                </a:rPr>
                <a:t>Probability of same finding in patients without disease</a:t>
              </a:r>
              <a:endParaRPr lang="en-GB" sz="2400" dirty="0">
                <a:latin typeface="Garamond" pitchFamily="18" charset="0"/>
              </a:endParaRPr>
            </a:p>
          </p:txBody>
        </p:sp>
        <p:cxnSp>
          <p:nvCxnSpPr>
            <p:cNvPr id="9" name="Straight Connector 8"/>
            <p:cNvCxnSpPr/>
            <p:nvPr/>
          </p:nvCxnSpPr>
          <p:spPr>
            <a:xfrm>
              <a:off x="1043314" y="2533950"/>
              <a:ext cx="6861367"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196694" y="4016964"/>
            <a:ext cx="5335802" cy="1477328"/>
          </a:xfrm>
          <a:prstGeom prst="rect">
            <a:avLst/>
          </a:prstGeom>
          <a:noFill/>
        </p:spPr>
        <p:txBody>
          <a:bodyPr wrap="square" rtlCol="0">
            <a:spAutoFit/>
          </a:bodyPr>
          <a:lstStyle/>
          <a:p>
            <a:r>
              <a:rPr lang="en-GB" i="1" dirty="0" smtClean="0"/>
              <a:t>Example:</a:t>
            </a:r>
          </a:p>
          <a:p>
            <a:r>
              <a:rPr lang="en-GB" dirty="0" smtClean="0"/>
              <a:t>If 80% of people with a cold have a runny nose</a:t>
            </a:r>
          </a:p>
          <a:p>
            <a:r>
              <a:rPr lang="en-GB" dirty="0" smtClean="0"/>
              <a:t>and 10% of people without a cold have a runny nose,</a:t>
            </a:r>
          </a:p>
          <a:p>
            <a:r>
              <a:rPr lang="en-GB" dirty="0" smtClean="0"/>
              <a:t>then the LR for runny nose is:</a:t>
            </a:r>
          </a:p>
          <a:p>
            <a:r>
              <a:rPr lang="en-GB" dirty="0" smtClean="0"/>
              <a:t>80%/10% = 8</a:t>
            </a:r>
            <a:endParaRPr lang="en-GB" dirty="0"/>
          </a:p>
        </p:txBody>
      </p:sp>
      <p:pic>
        <p:nvPicPr>
          <p:cNvPr id="4098" name="Picture 2" descr="C:\Documents and Settings\apluddemann\Local Settings\Temporary Internet Files\Content.IE5\ALVRRCGZ\MC90001835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3821" y="3999442"/>
            <a:ext cx="1628546" cy="149413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98962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l="55818" t="44978" r="19196" b="43375"/>
          <a:stretch>
            <a:fillRect/>
          </a:stretch>
        </p:blipFill>
        <p:spPr bwMode="auto">
          <a:xfrm>
            <a:off x="788988" y="2860675"/>
            <a:ext cx="6091237" cy="113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4"/>
          <p:cNvPicPr>
            <a:picLocks noChangeAspect="1" noChangeArrowheads="1"/>
          </p:cNvPicPr>
          <p:nvPr/>
        </p:nvPicPr>
        <p:blipFill>
          <a:blip r:embed="rId3">
            <a:extLst>
              <a:ext uri="{28A0092B-C50C-407E-A947-70E740481C1C}">
                <a14:useLocalDpi xmlns:a14="http://schemas.microsoft.com/office/drawing/2010/main" val="0"/>
              </a:ext>
            </a:extLst>
          </a:blip>
          <a:srcRect l="61377" t="44005" r="19312" b="35905"/>
          <a:stretch>
            <a:fillRect/>
          </a:stretch>
        </p:blipFill>
        <p:spPr bwMode="auto">
          <a:xfrm rot="412244">
            <a:off x="2389188" y="488950"/>
            <a:ext cx="4710112" cy="196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2"/>
          <p:cNvPicPr>
            <a:picLocks noChangeAspect="1" noChangeArrowheads="1"/>
          </p:cNvPicPr>
          <p:nvPr/>
        </p:nvPicPr>
        <p:blipFill>
          <a:blip r:embed="rId4">
            <a:extLst>
              <a:ext uri="{28A0092B-C50C-407E-A947-70E740481C1C}">
                <a14:useLocalDpi xmlns:a14="http://schemas.microsoft.com/office/drawing/2010/main" val="0"/>
              </a:ext>
            </a:extLst>
          </a:blip>
          <a:srcRect l="61786" t="41295" r="19107" b="36385"/>
          <a:stretch>
            <a:fillRect/>
          </a:stretch>
        </p:blipFill>
        <p:spPr bwMode="auto">
          <a:xfrm rot="-1098118">
            <a:off x="3527425" y="3862388"/>
            <a:ext cx="4659313" cy="217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1100138"/>
            <a:ext cx="73469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50556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70204" y="3817022"/>
            <a:ext cx="4044578" cy="410232"/>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611505" y="1628775"/>
            <a:ext cx="4044578" cy="410232"/>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p:cNvSpPr txBox="1">
            <a:spLocks noChangeArrowheads="1"/>
          </p:cNvSpPr>
          <p:nvPr/>
        </p:nvSpPr>
        <p:spPr>
          <a:xfrm>
            <a:off x="611505" y="1628775"/>
            <a:ext cx="8077200" cy="1800225"/>
          </a:xfrm>
          <a:prstGeom prst="rect">
            <a:avLst/>
          </a:prstGeom>
          <a:noFill/>
        </p:spPr>
        <p:txBody>
          <a:bodyPr/>
          <a:lstStyle/>
          <a:p>
            <a:pPr marL="342900" marR="0" lvl="0" indent="-342900" algn="l" defTabSz="914400" rtl="0" eaLnBrk="1" fontAlgn="auto" latinLnBrk="0" hangingPunct="1">
              <a:lnSpc>
                <a:spcPct val="80000"/>
              </a:lnSpc>
              <a:spcBef>
                <a:spcPct val="50000"/>
              </a:spcBef>
              <a:spcAft>
                <a:spcPts val="0"/>
              </a:spcAft>
              <a:buClr>
                <a:schemeClr val="bg1"/>
              </a:buClr>
              <a:buSzTx/>
              <a:buFontTx/>
              <a:buNone/>
              <a:tabLst/>
              <a:defRPr/>
            </a:pPr>
            <a:r>
              <a:rPr kumimoji="0" lang="en-GB" sz="2400" b="1" i="0" u="none" strike="noStrike" kern="1200" cap="none" spc="0" normalizeH="0" baseline="0" noProof="0" dirty="0" smtClean="0">
                <a:ln>
                  <a:noFill/>
                </a:ln>
                <a:solidFill>
                  <a:schemeClr val="tx1"/>
                </a:solidFill>
                <a:effectLst/>
                <a:uLnTx/>
                <a:uFillTx/>
                <a:latin typeface="Garamond" pitchFamily="18" charset="0"/>
              </a:rPr>
              <a:t>Positive likelihood ratio (LR+)</a:t>
            </a:r>
          </a:p>
          <a:p>
            <a:pPr marL="342900" marR="0" lvl="0" indent="-342900" algn="l" defTabSz="914400" rtl="0" eaLnBrk="1" fontAlgn="auto" latinLnBrk="0" hangingPunct="1">
              <a:lnSpc>
                <a:spcPct val="80000"/>
              </a:lnSpc>
              <a:spcBef>
                <a:spcPct val="50000"/>
              </a:spcBef>
              <a:spcAft>
                <a:spcPts val="0"/>
              </a:spcAft>
              <a:buClr>
                <a:schemeClr val="bg1"/>
              </a:buClr>
              <a:buSzTx/>
              <a:buFontTx/>
              <a:buNone/>
              <a:tabLst/>
              <a:defRPr/>
            </a:pPr>
            <a:r>
              <a:rPr kumimoji="0" lang="en-GB" sz="2400" i="0" u="none" strike="noStrike" kern="1200" cap="none" spc="0" normalizeH="0" baseline="0" noProof="0" dirty="0" smtClean="0">
                <a:ln>
                  <a:noFill/>
                </a:ln>
                <a:solidFill>
                  <a:schemeClr val="tx1"/>
                </a:solidFill>
                <a:effectLst/>
                <a:uLnTx/>
                <a:uFillTx/>
                <a:latin typeface="Garamond" pitchFamily="18" charset="0"/>
              </a:rPr>
              <a:t>How much more likely is a </a:t>
            </a:r>
            <a:r>
              <a:rPr kumimoji="0" lang="en-GB" sz="2400" i="0" u="sng" strike="noStrike" kern="1200" cap="none" spc="0" normalizeH="0" baseline="0" noProof="0" dirty="0" smtClean="0">
                <a:ln>
                  <a:noFill/>
                </a:ln>
                <a:solidFill>
                  <a:schemeClr val="tx1"/>
                </a:solidFill>
                <a:effectLst/>
                <a:uLnTx/>
                <a:uFillTx/>
                <a:latin typeface="Garamond" pitchFamily="18" charset="0"/>
              </a:rPr>
              <a:t>positive test </a:t>
            </a:r>
            <a:r>
              <a:rPr kumimoji="0" lang="en-GB" sz="2400" i="0" u="none" strike="noStrike" kern="1200" cap="none" spc="0" normalizeH="0" baseline="0" noProof="0" dirty="0" smtClean="0">
                <a:ln>
                  <a:noFill/>
                </a:ln>
                <a:solidFill>
                  <a:schemeClr val="tx1"/>
                </a:solidFill>
                <a:effectLst/>
                <a:uLnTx/>
                <a:uFillTx/>
                <a:latin typeface="Garamond" pitchFamily="18" charset="0"/>
              </a:rPr>
              <a:t>to be found in a person </a:t>
            </a:r>
            <a:r>
              <a:rPr kumimoji="0" lang="en-GB" sz="2400" i="0" u="sng" strike="noStrike" kern="1200" cap="none" spc="0" normalizeH="0" baseline="0" noProof="0" dirty="0" smtClean="0">
                <a:ln>
                  <a:noFill/>
                </a:ln>
                <a:solidFill>
                  <a:schemeClr val="tx1"/>
                </a:solidFill>
                <a:effectLst/>
                <a:uLnTx/>
                <a:uFillTx/>
                <a:latin typeface="Garamond" pitchFamily="18" charset="0"/>
              </a:rPr>
              <a:t>with the disease </a:t>
            </a:r>
            <a:r>
              <a:rPr kumimoji="0" lang="en-GB" sz="2400" i="0" u="none" strike="noStrike" kern="1200" cap="none" spc="0" normalizeH="0" baseline="0" noProof="0" dirty="0" smtClean="0">
                <a:ln>
                  <a:noFill/>
                </a:ln>
                <a:solidFill>
                  <a:schemeClr val="tx1"/>
                </a:solidFill>
                <a:effectLst/>
                <a:uLnTx/>
                <a:uFillTx/>
                <a:latin typeface="Garamond" pitchFamily="18" charset="0"/>
              </a:rPr>
              <a:t>than in a person without it?</a:t>
            </a:r>
            <a:endParaRPr kumimoji="0" lang="en-GB" sz="2400" b="1" i="0" u="none" strike="noStrike" kern="1200" cap="none" spc="0" normalizeH="0" baseline="0" noProof="0" dirty="0" smtClean="0">
              <a:ln>
                <a:noFill/>
              </a:ln>
              <a:solidFill>
                <a:schemeClr val="tx1"/>
              </a:solidFill>
              <a:effectLst/>
              <a:uLnTx/>
              <a:uFillTx/>
              <a:latin typeface="Garamond" pitchFamily="18" charset="0"/>
            </a:endParaRPr>
          </a:p>
        </p:txBody>
      </p:sp>
      <p:sp>
        <p:nvSpPr>
          <p:cNvPr id="10"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Likelihood ratios</a:t>
            </a:r>
          </a:p>
        </p:txBody>
      </p:sp>
      <p:sp>
        <p:nvSpPr>
          <p:cNvPr id="11" name="Text Box 16"/>
          <p:cNvSpPr txBox="1">
            <a:spLocks noChangeArrowheads="1"/>
          </p:cNvSpPr>
          <p:nvPr/>
        </p:nvSpPr>
        <p:spPr bwMode="auto">
          <a:xfrm>
            <a:off x="2929430" y="2803503"/>
            <a:ext cx="2924832" cy="461665"/>
          </a:xfrm>
          <a:prstGeom prst="rect">
            <a:avLst/>
          </a:prstGeom>
          <a:solidFill>
            <a:schemeClr val="accent2">
              <a:lumMod val="20000"/>
              <a:lumOff val="80000"/>
            </a:schemeClr>
          </a:solidFill>
          <a:ln w="9525">
            <a:solidFill>
              <a:srgbClr val="C00000"/>
            </a:solidFill>
            <a:miter lim="800000"/>
            <a:headEnd/>
            <a:tailEnd/>
          </a:ln>
        </p:spPr>
        <p:txBody>
          <a:bodyPr wrap="square">
            <a:spAutoFit/>
          </a:bodyPr>
          <a:lstStyle/>
          <a:p>
            <a:pPr>
              <a:spcBef>
                <a:spcPct val="50000"/>
              </a:spcBef>
            </a:pPr>
            <a:r>
              <a:rPr lang="en-GB" sz="2400" b="1" dirty="0" smtClean="0">
                <a:latin typeface="Garamond" pitchFamily="18" charset="0"/>
              </a:rPr>
              <a:t>LR+ = </a:t>
            </a:r>
            <a:r>
              <a:rPr lang="en-GB" sz="2400" b="1" dirty="0" err="1" smtClean="0">
                <a:latin typeface="Garamond" pitchFamily="18" charset="0"/>
              </a:rPr>
              <a:t>sens</a:t>
            </a:r>
            <a:r>
              <a:rPr lang="en-GB" sz="2400" b="1" dirty="0" smtClean="0">
                <a:latin typeface="Garamond" pitchFamily="18" charset="0"/>
              </a:rPr>
              <a:t>/(1-spec) </a:t>
            </a:r>
          </a:p>
        </p:txBody>
      </p:sp>
      <p:sp>
        <p:nvSpPr>
          <p:cNvPr id="12" name="Text Box 16"/>
          <p:cNvSpPr txBox="1">
            <a:spLocks noChangeArrowheads="1"/>
          </p:cNvSpPr>
          <p:nvPr/>
        </p:nvSpPr>
        <p:spPr bwMode="auto">
          <a:xfrm>
            <a:off x="2929430" y="5023945"/>
            <a:ext cx="3040183" cy="461665"/>
          </a:xfrm>
          <a:prstGeom prst="rect">
            <a:avLst/>
          </a:prstGeom>
          <a:solidFill>
            <a:schemeClr val="accent2">
              <a:lumMod val="20000"/>
              <a:lumOff val="80000"/>
            </a:schemeClr>
          </a:solidFill>
          <a:ln w="9525">
            <a:solidFill>
              <a:srgbClr val="C00000"/>
            </a:solidFill>
            <a:miter lim="800000"/>
            <a:headEnd/>
            <a:tailEnd/>
          </a:ln>
        </p:spPr>
        <p:txBody>
          <a:bodyPr wrap="square">
            <a:spAutoFit/>
          </a:bodyPr>
          <a:lstStyle/>
          <a:p>
            <a:pPr marL="342900" lvl="0" indent="-342900">
              <a:spcBef>
                <a:spcPct val="50000"/>
              </a:spcBef>
              <a:buClr>
                <a:schemeClr val="bg1"/>
              </a:buClr>
              <a:defRPr/>
            </a:pPr>
            <a:r>
              <a:rPr lang="en-GB" sz="2400" b="1" dirty="0" smtClean="0">
                <a:latin typeface="Garamond" pitchFamily="18" charset="0"/>
              </a:rPr>
              <a:t>LR- = (1-sens)/(spec)</a:t>
            </a:r>
          </a:p>
        </p:txBody>
      </p:sp>
      <p:sp>
        <p:nvSpPr>
          <p:cNvPr id="15" name="Rectangle 14"/>
          <p:cNvSpPr/>
          <p:nvPr/>
        </p:nvSpPr>
        <p:spPr>
          <a:xfrm>
            <a:off x="611505" y="3863068"/>
            <a:ext cx="7878061" cy="1163395"/>
          </a:xfrm>
          <a:prstGeom prst="rect">
            <a:avLst/>
          </a:prstGeom>
        </p:spPr>
        <p:txBody>
          <a:bodyPr wrap="square">
            <a:spAutoFit/>
          </a:bodyPr>
          <a:lstStyle/>
          <a:p>
            <a:pPr marL="342900" lvl="0" indent="-342900">
              <a:lnSpc>
                <a:spcPct val="80000"/>
              </a:lnSpc>
              <a:spcBef>
                <a:spcPct val="50000"/>
              </a:spcBef>
              <a:buClr>
                <a:schemeClr val="bg1"/>
              </a:buClr>
              <a:defRPr/>
            </a:pPr>
            <a:r>
              <a:rPr lang="en-GB" sz="2400" b="1" dirty="0" smtClean="0">
                <a:latin typeface="Garamond" pitchFamily="18" charset="0"/>
              </a:rPr>
              <a:t>Negative likelihood ratio (LR-)</a:t>
            </a:r>
          </a:p>
          <a:p>
            <a:pPr marL="342900" lvl="0" indent="-342900">
              <a:lnSpc>
                <a:spcPct val="80000"/>
              </a:lnSpc>
              <a:spcBef>
                <a:spcPct val="50000"/>
              </a:spcBef>
              <a:buClr>
                <a:schemeClr val="bg1"/>
              </a:buClr>
              <a:defRPr/>
            </a:pPr>
            <a:r>
              <a:rPr lang="en-GB" sz="2400" dirty="0" smtClean="0">
                <a:latin typeface="Garamond" pitchFamily="18" charset="0"/>
              </a:rPr>
              <a:t>How much more likely is a </a:t>
            </a:r>
            <a:r>
              <a:rPr lang="en-GB" sz="2400" u="sng" dirty="0" smtClean="0">
                <a:latin typeface="Garamond" pitchFamily="18" charset="0"/>
              </a:rPr>
              <a:t>negative test </a:t>
            </a:r>
            <a:r>
              <a:rPr lang="en-GB" sz="2400" dirty="0" smtClean="0">
                <a:latin typeface="Garamond" pitchFamily="18" charset="0"/>
              </a:rPr>
              <a:t>to be found in a person </a:t>
            </a:r>
            <a:r>
              <a:rPr lang="en-GB" sz="2400" u="sng" dirty="0" smtClean="0">
                <a:latin typeface="Garamond" pitchFamily="18" charset="0"/>
              </a:rPr>
              <a:t>without the disease</a:t>
            </a:r>
            <a:r>
              <a:rPr lang="en-GB" sz="2400" dirty="0" smtClean="0">
                <a:latin typeface="Garamond" pitchFamily="18" charset="0"/>
              </a:rPr>
              <a:t> than in a person with it?</a:t>
            </a:r>
          </a:p>
        </p:txBody>
      </p:sp>
      <p:sp>
        <p:nvSpPr>
          <p:cNvPr id="18" name="Rectangle 1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build="p"/>
      <p:bldP spid="12" grpId="0" animBg="1"/>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lr3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2160588"/>
            <a:ext cx="856932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p:cNvSpPr txBox="1">
            <a:spLocks noChangeArrowheads="1"/>
          </p:cNvSpPr>
          <p:nvPr/>
        </p:nvSpPr>
        <p:spPr bwMode="auto">
          <a:xfrm>
            <a:off x="6732588" y="4600575"/>
            <a:ext cx="2087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LR&gt;10 = strong positive test result</a:t>
            </a:r>
          </a:p>
        </p:txBody>
      </p:sp>
      <p:sp>
        <p:nvSpPr>
          <p:cNvPr id="26628" name="Text Box 5"/>
          <p:cNvSpPr txBox="1">
            <a:spLocks noChangeArrowheads="1"/>
          </p:cNvSpPr>
          <p:nvPr/>
        </p:nvSpPr>
        <p:spPr bwMode="auto">
          <a:xfrm>
            <a:off x="539750" y="4816475"/>
            <a:ext cx="20875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LR&lt;0.1 = strong negative test result</a:t>
            </a:r>
          </a:p>
        </p:txBody>
      </p:sp>
      <p:sp>
        <p:nvSpPr>
          <p:cNvPr id="26629" name="Text Box 6"/>
          <p:cNvSpPr txBox="1">
            <a:spLocks noChangeArrowheads="1"/>
          </p:cNvSpPr>
          <p:nvPr/>
        </p:nvSpPr>
        <p:spPr bwMode="auto">
          <a:xfrm>
            <a:off x="3851275" y="4672013"/>
            <a:ext cx="20875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LR=1</a:t>
            </a:r>
          </a:p>
          <a:p>
            <a:pPr eaLnBrk="1" hangingPunct="1">
              <a:spcBef>
                <a:spcPct val="50000"/>
              </a:spcBef>
            </a:pPr>
            <a:r>
              <a:rPr lang="en-GB" sz="2000" b="1">
                <a:latin typeface="Garamond" pitchFamily="18" charset="0"/>
              </a:rPr>
              <a:t>No diagnostic value</a:t>
            </a:r>
          </a:p>
        </p:txBody>
      </p:sp>
      <p:sp>
        <p:nvSpPr>
          <p:cNvPr id="26630" name="Line 7"/>
          <p:cNvSpPr>
            <a:spLocks noChangeShapeType="1"/>
          </p:cNvSpPr>
          <p:nvPr/>
        </p:nvSpPr>
        <p:spPr bwMode="auto">
          <a:xfrm flipH="1" flipV="1">
            <a:off x="7131050" y="3949700"/>
            <a:ext cx="320675" cy="650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GB"/>
          </a:p>
        </p:txBody>
      </p:sp>
      <p:sp>
        <p:nvSpPr>
          <p:cNvPr id="26631" name="Line 8"/>
          <p:cNvSpPr>
            <a:spLocks noChangeShapeType="1"/>
          </p:cNvSpPr>
          <p:nvPr/>
        </p:nvSpPr>
        <p:spPr bwMode="auto">
          <a:xfrm flipV="1">
            <a:off x="4565650" y="3919538"/>
            <a:ext cx="6350" cy="6905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GB"/>
          </a:p>
        </p:txBody>
      </p:sp>
      <p:sp>
        <p:nvSpPr>
          <p:cNvPr id="26632" name="Line 9"/>
          <p:cNvSpPr>
            <a:spLocks noChangeShapeType="1"/>
          </p:cNvSpPr>
          <p:nvPr/>
        </p:nvSpPr>
        <p:spPr bwMode="auto">
          <a:xfrm flipV="1">
            <a:off x="1187450" y="3919538"/>
            <a:ext cx="825500"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GB"/>
          </a:p>
        </p:txBody>
      </p:sp>
      <p:sp>
        <p:nvSpPr>
          <p:cNvPr id="17"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What do likelihood ratios mean?</a:t>
            </a:r>
          </a:p>
        </p:txBody>
      </p:sp>
      <p:sp>
        <p:nvSpPr>
          <p:cNvPr id="14" name="Rectangle 13"/>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7277018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3">
            <a:extLst>
              <a:ext uri="{28A0092B-C50C-407E-A947-70E740481C1C}">
                <a14:useLocalDpi xmlns:a14="http://schemas.microsoft.com/office/drawing/2010/main" val="0"/>
              </a:ext>
            </a:extLst>
          </a:blip>
          <a:srcRect b="3271"/>
          <a:stretch>
            <a:fillRect/>
          </a:stretch>
        </p:blipFill>
        <p:spPr bwMode="auto">
          <a:xfrm>
            <a:off x="149225" y="1976438"/>
            <a:ext cx="402272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Diagnosis of Appendicitis</a:t>
            </a:r>
          </a:p>
        </p:txBody>
      </p:sp>
      <p:sp>
        <p:nvSpPr>
          <p:cNvPr id="27655" name="Rectangle 7"/>
          <p:cNvSpPr>
            <a:spLocks noChangeArrowheads="1"/>
          </p:cNvSpPr>
          <p:nvPr/>
        </p:nvSpPr>
        <p:spPr bwMode="auto">
          <a:xfrm>
            <a:off x="639763" y="1476375"/>
            <a:ext cx="206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b="1">
                <a:latin typeface="Garamond" pitchFamily="18" charset="0"/>
              </a:rPr>
              <a:t>McBurney’s  point </a:t>
            </a:r>
          </a:p>
        </p:txBody>
      </p:sp>
      <p:sp>
        <p:nvSpPr>
          <p:cNvPr id="27656" name="Rectangle 9"/>
          <p:cNvSpPr>
            <a:spLocks noChangeArrowheads="1"/>
          </p:cNvSpPr>
          <p:nvPr/>
        </p:nvSpPr>
        <p:spPr bwMode="auto">
          <a:xfrm>
            <a:off x="4932363" y="1628775"/>
            <a:ext cx="3717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dirty="0">
                <a:latin typeface="Garamond" pitchFamily="18" charset="0"/>
              </a:rPr>
              <a:t>If palpation of the left lower quadrant of a person's abdomen results in more pain in the right lower quadrant</a:t>
            </a:r>
          </a:p>
        </p:txBody>
      </p:sp>
      <p:sp>
        <p:nvSpPr>
          <p:cNvPr id="27657" name="Rectangle 10"/>
          <p:cNvSpPr>
            <a:spLocks noChangeArrowheads="1"/>
          </p:cNvSpPr>
          <p:nvPr/>
        </p:nvSpPr>
        <p:spPr bwMode="auto">
          <a:xfrm>
            <a:off x="4946650" y="1311275"/>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b="1">
                <a:latin typeface="Garamond" pitchFamily="18" charset="0"/>
              </a:rPr>
              <a:t>Rovsing’s  sign </a:t>
            </a:r>
          </a:p>
        </p:txBody>
      </p:sp>
      <p:sp>
        <p:nvSpPr>
          <p:cNvPr id="27658" name="Rectangle 11"/>
          <p:cNvSpPr>
            <a:spLocks noChangeArrowheads="1"/>
          </p:cNvSpPr>
          <p:nvPr/>
        </p:nvSpPr>
        <p:spPr bwMode="auto">
          <a:xfrm>
            <a:off x="4932363" y="3069272"/>
            <a:ext cx="3717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dirty="0">
                <a:latin typeface="Garamond" pitchFamily="18" charset="0"/>
              </a:rPr>
              <a:t>Abdominal pain resulting from passively extending the thigh of a patient or asking the patient to actively flex his thigh at the hip</a:t>
            </a:r>
          </a:p>
        </p:txBody>
      </p:sp>
      <p:sp>
        <p:nvSpPr>
          <p:cNvPr id="27659" name="Rectangle 12"/>
          <p:cNvSpPr>
            <a:spLocks noChangeArrowheads="1"/>
          </p:cNvSpPr>
          <p:nvPr/>
        </p:nvSpPr>
        <p:spPr bwMode="auto">
          <a:xfrm>
            <a:off x="4932363" y="2708910"/>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a:latin typeface="Garamond" pitchFamily="18" charset="0"/>
              </a:rPr>
              <a:t>Psoas sign</a:t>
            </a:r>
          </a:p>
        </p:txBody>
      </p:sp>
      <p:sp>
        <p:nvSpPr>
          <p:cNvPr id="14" name="Rectangle 12"/>
          <p:cNvSpPr>
            <a:spLocks noChangeArrowheads="1"/>
          </p:cNvSpPr>
          <p:nvPr/>
        </p:nvSpPr>
        <p:spPr bwMode="auto">
          <a:xfrm>
            <a:off x="2827338" y="5321300"/>
            <a:ext cx="3481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a:latin typeface="Garamond" pitchFamily="18" charset="0"/>
              </a:rPr>
              <a:t>Ashdown’s sign</a:t>
            </a:r>
          </a:p>
          <a:p>
            <a:r>
              <a:rPr lang="en-GB">
                <a:latin typeface="Garamond" pitchFamily="18" charset="0"/>
              </a:rPr>
              <a:t>Pain when driving over speed bumps</a:t>
            </a:r>
          </a:p>
        </p:txBody>
      </p:sp>
      <p:pic>
        <p:nvPicPr>
          <p:cNvPr id="2868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725" y="4813300"/>
            <a:ext cx="2341563"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355155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lr1a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8137525"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3916363" y="6259513"/>
            <a:ext cx="5111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1400">
                <a:latin typeface="Garamond" pitchFamily="18" charset="0"/>
              </a:rPr>
              <a:t>McGee: Evidence based Physical Diagnosis (Saunders Elsevier)</a:t>
            </a:r>
          </a:p>
        </p:txBody>
      </p:sp>
      <p:sp>
        <p:nvSpPr>
          <p:cNvPr id="7"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For Example</a:t>
            </a:r>
          </a:p>
        </p:txBody>
      </p:sp>
      <p:sp>
        <p:nvSpPr>
          <p:cNvPr id="28680" name="TextBox 7"/>
          <p:cNvSpPr txBox="1">
            <a:spLocks noChangeArrowheads="1"/>
          </p:cNvSpPr>
          <p:nvPr/>
        </p:nvSpPr>
        <p:spPr bwMode="auto">
          <a:xfrm>
            <a:off x="7929563" y="3282950"/>
            <a:ext cx="109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1400" b="1">
                <a:latin typeface="Garamond" pitchFamily="18" charset="0"/>
              </a:rPr>
              <a:t>(LR+ = 3.4)</a:t>
            </a:r>
          </a:p>
        </p:txBody>
      </p:sp>
      <p:sp>
        <p:nvSpPr>
          <p:cNvPr id="28681" name="TextBox 8"/>
          <p:cNvSpPr txBox="1">
            <a:spLocks noChangeArrowheads="1"/>
          </p:cNvSpPr>
          <p:nvPr/>
        </p:nvSpPr>
        <p:spPr bwMode="auto">
          <a:xfrm>
            <a:off x="290513" y="4165600"/>
            <a:ext cx="1036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1400" b="1">
                <a:latin typeface="Garamond" pitchFamily="18" charset="0"/>
              </a:rPr>
              <a:t>(LR- = 0.4)</a:t>
            </a:r>
          </a:p>
        </p:txBody>
      </p:sp>
      <p:sp>
        <p:nvSpPr>
          <p:cNvPr id="29706" name="TextBox 1"/>
          <p:cNvSpPr txBox="1">
            <a:spLocks noChangeArrowheads="1"/>
          </p:cNvSpPr>
          <p:nvPr/>
        </p:nvSpPr>
        <p:spPr bwMode="auto">
          <a:xfrm>
            <a:off x="1692275" y="4868863"/>
            <a:ext cx="3517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a:t>Speed bump test (Ashdown’s sign): </a:t>
            </a:r>
          </a:p>
          <a:p>
            <a:pPr eaLnBrk="1" hangingPunct="1"/>
            <a:r>
              <a:rPr lang="en-GB"/>
              <a:t>LR+ = 1.4</a:t>
            </a:r>
          </a:p>
          <a:p>
            <a:pPr eaLnBrk="1" hangingPunct="1"/>
            <a:r>
              <a:rPr lang="en-GB"/>
              <a:t>LR- = 0.1</a:t>
            </a:r>
          </a:p>
          <a:p>
            <a:pPr eaLnBrk="1" hangingPunct="1"/>
            <a:endParaRPr lang="en-GB"/>
          </a:p>
        </p:txBody>
      </p:sp>
      <p:cxnSp>
        <p:nvCxnSpPr>
          <p:cNvPr id="5" name="Straight Arrow Connector 4"/>
          <p:cNvCxnSpPr/>
          <p:nvPr/>
        </p:nvCxnSpPr>
        <p:spPr>
          <a:xfrm flipV="1">
            <a:off x="4800600" y="3014663"/>
            <a:ext cx="1588" cy="3683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43138" y="3006725"/>
            <a:ext cx="1587" cy="3683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4047657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3"/>
          <p:cNvSpPr>
            <a:spLocks noChangeArrowheads="1"/>
          </p:cNvSpPr>
          <p:nvPr/>
        </p:nvSpPr>
        <p:spPr bwMode="auto">
          <a:xfrm>
            <a:off x="6372225" y="2997200"/>
            <a:ext cx="2016125"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3">
              <a:lumMod val="60000"/>
              <a:lumOff val="40000"/>
            </a:schemeClr>
          </a:solidFill>
          <a:ln w="9525">
            <a:solidFill>
              <a:schemeClr val="tx1"/>
            </a:solidFill>
            <a:miter lim="800000"/>
            <a:headEnd/>
            <a:tailEnd/>
          </a:ln>
        </p:spPr>
        <p:txBody>
          <a:bodyPr wrap="none" anchor="ctr"/>
          <a:lstStyle/>
          <a:p>
            <a:pPr algn="ctr">
              <a:defRPr/>
            </a:pPr>
            <a:r>
              <a:rPr lang="en-US"/>
              <a:t>Post test ~20%</a:t>
            </a:r>
            <a:endParaRPr lang="nl-NL"/>
          </a:p>
        </p:txBody>
      </p:sp>
      <p:sp>
        <p:nvSpPr>
          <p:cNvPr id="29699" name="Text Box 4"/>
          <p:cNvSpPr txBox="1">
            <a:spLocks noChangeArrowheads="1"/>
          </p:cNvSpPr>
          <p:nvPr/>
        </p:nvSpPr>
        <p:spPr bwMode="auto">
          <a:xfrm>
            <a:off x="250825" y="2708275"/>
            <a:ext cx="36004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sz="2000" u="sng"/>
              <a:t>?Appendicitis</a:t>
            </a:r>
            <a:r>
              <a:rPr lang="en-US" sz="2000"/>
              <a:t>:</a:t>
            </a:r>
          </a:p>
          <a:p>
            <a:pPr eaLnBrk="1" hangingPunct="1">
              <a:spcBef>
                <a:spcPct val="50000"/>
              </a:spcBef>
            </a:pPr>
            <a:r>
              <a:rPr lang="en-US" sz="2000">
                <a:solidFill>
                  <a:srgbClr val="92D050"/>
                </a:solidFill>
              </a:rPr>
              <a:t>McBurney tenderness LR+ = 3.4</a:t>
            </a:r>
            <a:endParaRPr lang="nl-NL" sz="2000">
              <a:solidFill>
                <a:srgbClr val="92D050"/>
              </a:solidFill>
            </a:endParaRPr>
          </a:p>
        </p:txBody>
      </p:sp>
      <p:sp>
        <p:nvSpPr>
          <p:cNvPr id="29700" name="AutoShape 5"/>
          <p:cNvSpPr>
            <a:spLocks noChangeArrowheads="1"/>
          </p:cNvSpPr>
          <p:nvPr/>
        </p:nvSpPr>
        <p:spPr bwMode="auto">
          <a:xfrm>
            <a:off x="1946275" y="1855788"/>
            <a:ext cx="1752600" cy="838200"/>
          </a:xfrm>
          <a:prstGeom prst="rightArrow">
            <a:avLst>
              <a:gd name="adj1" fmla="val 50000"/>
              <a:gd name="adj2" fmla="val 52273"/>
            </a:avLst>
          </a:prstGeom>
          <a:solidFill>
            <a:schemeClr val="accent1"/>
          </a:solidFill>
          <a:ln w="9525">
            <a:solidFill>
              <a:schemeClr val="tx1"/>
            </a:solidFill>
            <a:miter lim="800000"/>
            <a:headEnd/>
            <a:tailEnd/>
          </a:ln>
        </p:spPr>
        <p:txBody>
          <a:bodyPr wrap="none" anchor="ctr"/>
          <a:lstStyle/>
          <a:p>
            <a:pPr algn="ctr"/>
            <a:r>
              <a:rPr lang="en-US"/>
              <a:t>Pre test 5%</a:t>
            </a:r>
            <a:endParaRPr lang="nl-NL"/>
          </a:p>
        </p:txBody>
      </p:sp>
      <p:sp>
        <p:nvSpPr>
          <p:cNvPr id="29701" name="Text Box 10"/>
          <p:cNvSpPr txBox="1">
            <a:spLocks noChangeArrowheads="1"/>
          </p:cNvSpPr>
          <p:nvPr/>
        </p:nvSpPr>
        <p:spPr bwMode="auto">
          <a:xfrm>
            <a:off x="6526213" y="258763"/>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t>Fagan nomogram</a:t>
            </a:r>
          </a:p>
        </p:txBody>
      </p:sp>
      <p:sp>
        <p:nvSpPr>
          <p:cNvPr id="14" name="Rectangle 2"/>
          <p:cNvSpPr txBox="1">
            <a:spLocks noChangeArrowheads="1"/>
          </p:cNvSpPr>
          <p:nvPr/>
        </p:nvSpPr>
        <p:spPr>
          <a:xfrm>
            <a:off x="617538" y="360363"/>
            <a:ext cx="2508250" cy="720725"/>
          </a:xfrm>
          <a:prstGeom prst="rect">
            <a:avLst/>
          </a:prstGeom>
          <a:solidFill>
            <a:schemeClr val="tx2">
              <a:lumMod val="20000"/>
              <a:lumOff val="80000"/>
            </a:schemeClr>
          </a:solidFill>
          <a:ln>
            <a:solidFill>
              <a:schemeClr val="tx2">
                <a:lumMod val="60000"/>
                <a:lumOff val="40000"/>
              </a:schemeClr>
            </a:solidFill>
          </a:ln>
        </p:spPr>
        <p:txBody>
          <a:bodyPr>
            <a:normAutofit fontScale="67500" lnSpcReduction="20000"/>
          </a:bodyPr>
          <a:lstStyle/>
          <a:p>
            <a:pPr algn="ctr" fontAlgn="auto">
              <a:spcAft>
                <a:spcPts val="0"/>
              </a:spcAft>
              <a:defRPr/>
            </a:pPr>
            <a:r>
              <a:rPr lang="en-GB" sz="3600" b="1" dirty="0">
                <a:latin typeface="Garamond" pitchFamily="18" charset="0"/>
                <a:ea typeface="+mj-ea"/>
                <a:cs typeface="+mj-cs"/>
              </a:rPr>
              <a:t>Bayesian reasoning</a:t>
            </a:r>
          </a:p>
        </p:txBody>
      </p:sp>
      <p:grpSp>
        <p:nvGrpSpPr>
          <p:cNvPr id="29706" name="Group 15"/>
          <p:cNvGrpSpPr>
            <a:grpSpLocks/>
          </p:cNvGrpSpPr>
          <p:nvPr/>
        </p:nvGrpSpPr>
        <p:grpSpPr bwMode="auto">
          <a:xfrm>
            <a:off x="3744913" y="200025"/>
            <a:ext cx="2682875" cy="6350000"/>
            <a:chOff x="3348038" y="-39988"/>
            <a:chExt cx="2915018" cy="6897988"/>
          </a:xfrm>
        </p:grpSpPr>
        <p:pic>
          <p:nvPicPr>
            <p:cNvPr id="29712" name="Picture 2" descr="nom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2878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Line 6"/>
            <p:cNvSpPr>
              <a:spLocks noChangeShapeType="1"/>
            </p:cNvSpPr>
            <p:nvPr/>
          </p:nvSpPr>
          <p:spPr bwMode="auto">
            <a:xfrm>
              <a:off x="3779838" y="2276475"/>
              <a:ext cx="2016125" cy="1152525"/>
            </a:xfrm>
            <a:prstGeom prst="line">
              <a:avLst/>
            </a:prstGeom>
            <a:noFill/>
            <a:ln w="38100">
              <a:solidFill>
                <a:srgbClr val="92D05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714" name="Text Box 7"/>
            <p:cNvSpPr txBox="1">
              <a:spLocks noChangeArrowheads="1"/>
            </p:cNvSpPr>
            <p:nvPr/>
          </p:nvSpPr>
          <p:spPr bwMode="auto">
            <a:xfrm>
              <a:off x="3635375" y="6237288"/>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1400"/>
                <a:t>%</a:t>
              </a:r>
            </a:p>
          </p:txBody>
        </p:sp>
        <p:sp>
          <p:nvSpPr>
            <p:cNvPr id="29715" name="Text Box 7"/>
            <p:cNvSpPr txBox="1">
              <a:spLocks noChangeArrowheads="1"/>
            </p:cNvSpPr>
            <p:nvPr/>
          </p:nvSpPr>
          <p:spPr bwMode="auto">
            <a:xfrm>
              <a:off x="5975718" y="-39988"/>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1400"/>
                <a:t>%</a:t>
              </a:r>
            </a:p>
          </p:txBody>
        </p:sp>
      </p:grpSp>
      <p:sp>
        <p:nvSpPr>
          <p:cNvPr id="2" name="Rectangle 1"/>
          <p:cNvSpPr/>
          <p:nvPr/>
        </p:nvSpPr>
        <p:spPr>
          <a:xfrm>
            <a:off x="293688" y="4389438"/>
            <a:ext cx="3198812" cy="646112"/>
          </a:xfrm>
          <a:prstGeom prst="rect">
            <a:avLst/>
          </a:prstGeom>
          <a:solidFill>
            <a:schemeClr val="accent5">
              <a:lumMod val="20000"/>
              <a:lumOff val="80000"/>
            </a:schemeClr>
          </a:solidFill>
          <a:ln>
            <a:solidFill>
              <a:schemeClr val="accent5">
                <a:lumMod val="75000"/>
              </a:schemeClr>
            </a:solidFill>
          </a:ln>
        </p:spPr>
        <p:txBody>
          <a:bodyPr>
            <a:spAutoFit/>
          </a:bodyPr>
          <a:lstStyle/>
          <a:p>
            <a:pPr algn="ctr">
              <a:buFont typeface="Wingdings" pitchFamily="2" charset="2"/>
              <a:buNone/>
              <a:defRPr/>
            </a:pPr>
            <a:r>
              <a:rPr lang="nl-NL" dirty="0"/>
              <a:t>Post-test odds = </a:t>
            </a:r>
          </a:p>
          <a:p>
            <a:pPr algn="ctr">
              <a:buFont typeface="Wingdings" pitchFamily="2" charset="2"/>
              <a:buNone/>
              <a:defRPr/>
            </a:pPr>
            <a:r>
              <a:rPr lang="nl-NL" dirty="0"/>
              <a:t>Pre-test odds  x  Likelihood ratio</a:t>
            </a:r>
          </a:p>
        </p:txBody>
      </p:sp>
      <p:sp>
        <p:nvSpPr>
          <p:cNvPr id="3" name="Rectangle 2"/>
          <p:cNvSpPr/>
          <p:nvPr/>
        </p:nvSpPr>
        <p:spPr>
          <a:xfrm>
            <a:off x="6526213" y="1196975"/>
            <a:ext cx="2051050" cy="1477963"/>
          </a:xfrm>
          <a:prstGeom prst="rect">
            <a:avLst/>
          </a:prstGeom>
          <a:solidFill>
            <a:schemeClr val="accent5">
              <a:lumMod val="20000"/>
              <a:lumOff val="80000"/>
            </a:schemeClr>
          </a:solidFill>
          <a:ln>
            <a:solidFill>
              <a:schemeClr val="accent5">
                <a:lumMod val="75000"/>
              </a:schemeClr>
            </a:solidFill>
          </a:ln>
        </p:spPr>
        <p:txBody>
          <a:bodyPr>
            <a:spAutoFit/>
          </a:bodyPr>
          <a:lstStyle/>
          <a:p>
            <a:pPr algn="ctr">
              <a:defRPr/>
            </a:pPr>
            <a:r>
              <a:rPr lang="en-GB" dirty="0"/>
              <a:t>Post-test odds for disease after </a:t>
            </a:r>
            <a:r>
              <a:rPr lang="en-GB" i="1" dirty="0"/>
              <a:t>one</a:t>
            </a:r>
            <a:r>
              <a:rPr lang="en-GB" dirty="0"/>
              <a:t> test become pre-test odds for </a:t>
            </a:r>
            <a:r>
              <a:rPr lang="en-GB" i="1" dirty="0"/>
              <a:t>next</a:t>
            </a:r>
            <a:r>
              <a:rPr lang="en-GB" dirty="0"/>
              <a:t> test etc.</a:t>
            </a:r>
          </a:p>
        </p:txBody>
      </p:sp>
      <p:sp>
        <p:nvSpPr>
          <p:cNvPr id="29709" name="TextBox 3"/>
          <p:cNvSpPr txBox="1">
            <a:spLocks noChangeArrowheads="1"/>
          </p:cNvSpPr>
          <p:nvPr/>
        </p:nvSpPr>
        <p:spPr bwMode="auto">
          <a:xfrm>
            <a:off x="293688" y="3759200"/>
            <a:ext cx="2633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a:solidFill>
                  <a:srgbClr val="00B0F0"/>
                </a:solidFill>
              </a:rPr>
              <a:t>Speed bump test LR- = 0.1</a:t>
            </a:r>
          </a:p>
        </p:txBody>
      </p:sp>
      <p:sp>
        <p:nvSpPr>
          <p:cNvPr id="29710" name="Line 6"/>
          <p:cNvSpPr>
            <a:spLocks noChangeShapeType="1"/>
          </p:cNvSpPr>
          <p:nvPr/>
        </p:nvSpPr>
        <p:spPr bwMode="auto">
          <a:xfrm>
            <a:off x="4113213" y="2344738"/>
            <a:ext cx="1905000" cy="2951162"/>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711" name="AutoShape 3"/>
          <p:cNvSpPr>
            <a:spLocks noChangeArrowheads="1"/>
          </p:cNvSpPr>
          <p:nvPr/>
        </p:nvSpPr>
        <p:spPr bwMode="auto">
          <a:xfrm>
            <a:off x="6427788" y="4868863"/>
            <a:ext cx="2016125"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B0F0"/>
          </a:solidFill>
          <a:ln w="9525">
            <a:solidFill>
              <a:schemeClr val="tx1"/>
            </a:solidFill>
            <a:miter lim="800000"/>
            <a:headEnd/>
            <a:tailEnd/>
          </a:ln>
        </p:spPr>
        <p:txBody>
          <a:bodyPr wrap="none" anchor="ctr"/>
          <a:lstStyle/>
          <a:p>
            <a:pPr algn="ctr"/>
            <a:r>
              <a:rPr lang="en-US"/>
              <a:t>Post test ~0.5%</a:t>
            </a:r>
            <a:endParaRPr lang="nl-NL"/>
          </a:p>
        </p:txBody>
      </p:sp>
      <p:sp>
        <p:nvSpPr>
          <p:cNvPr id="22" name="Rectangle 21"/>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3697561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40" y="1338683"/>
            <a:ext cx="2219522" cy="322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7649" y="2908782"/>
            <a:ext cx="2460097" cy="523220"/>
          </a:xfrm>
          <a:prstGeom prst="rect">
            <a:avLst/>
          </a:prstGeom>
          <a:noFill/>
        </p:spPr>
        <p:txBody>
          <a:bodyPr wrap="none" rtlCol="0">
            <a:spAutoFit/>
          </a:bodyPr>
          <a:lstStyle/>
          <a:p>
            <a:r>
              <a:rPr lang="en-GB" sz="2800" dirty="0" smtClean="0">
                <a:latin typeface="Garamond" pitchFamily="18" charset="0"/>
              </a:rPr>
              <a:t>Teaching tips….</a:t>
            </a:r>
            <a:endParaRPr lang="en-GB" sz="2800" dirty="0">
              <a:latin typeface="Garamond" pitchFamily="18" charset="0"/>
            </a:endParaRP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9875027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Likelihood ratios</a:t>
            </a:r>
          </a:p>
        </p:txBody>
      </p:sp>
      <p:sp>
        <p:nvSpPr>
          <p:cNvPr id="7" name="TextBox 6"/>
          <p:cNvSpPr txBox="1"/>
          <p:nvPr/>
        </p:nvSpPr>
        <p:spPr>
          <a:xfrm>
            <a:off x="499485" y="2238338"/>
            <a:ext cx="835485" cy="461665"/>
          </a:xfrm>
          <a:prstGeom prst="rect">
            <a:avLst/>
          </a:prstGeom>
          <a:noFill/>
        </p:spPr>
        <p:txBody>
          <a:bodyPr wrap="none" rtlCol="0">
            <a:spAutoFit/>
          </a:bodyPr>
          <a:lstStyle/>
          <a:p>
            <a:r>
              <a:rPr lang="en-GB" sz="2400" dirty="0" smtClean="0">
                <a:latin typeface="Garamond" pitchFamily="18" charset="0"/>
              </a:rPr>
              <a:t>LR =</a:t>
            </a:r>
            <a:endParaRPr lang="en-GB" sz="2400" dirty="0">
              <a:latin typeface="Garamond" pitchFamily="18" charset="0"/>
            </a:endParaRPr>
          </a:p>
        </p:txBody>
      </p:sp>
      <p:grpSp>
        <p:nvGrpSpPr>
          <p:cNvPr id="13" name="Group 12"/>
          <p:cNvGrpSpPr/>
          <p:nvPr/>
        </p:nvGrpSpPr>
        <p:grpSpPr>
          <a:xfrm>
            <a:off x="1331595" y="1988820"/>
            <a:ext cx="6861367" cy="1002083"/>
            <a:chOff x="1043314" y="2076367"/>
            <a:chExt cx="6861367" cy="1002083"/>
          </a:xfrm>
        </p:grpSpPr>
        <p:sp>
          <p:nvSpPr>
            <p:cNvPr id="11" name="TextBox 10"/>
            <p:cNvSpPr txBox="1"/>
            <p:nvPr/>
          </p:nvSpPr>
          <p:spPr>
            <a:xfrm>
              <a:off x="1338486" y="2076367"/>
              <a:ext cx="6499087" cy="461665"/>
            </a:xfrm>
            <a:prstGeom prst="rect">
              <a:avLst/>
            </a:prstGeom>
            <a:noFill/>
          </p:spPr>
          <p:txBody>
            <a:bodyPr wrap="none" rtlCol="0">
              <a:spAutoFit/>
            </a:bodyPr>
            <a:lstStyle/>
            <a:p>
              <a:r>
                <a:rPr lang="en-GB" sz="2400" dirty="0" smtClean="0">
                  <a:latin typeface="Garamond" pitchFamily="18" charset="0"/>
                </a:rPr>
                <a:t>Probability of clinical finding in patients with disease</a:t>
              </a:r>
              <a:endParaRPr lang="en-GB" sz="2400" dirty="0">
                <a:latin typeface="Garamond" pitchFamily="18" charset="0"/>
              </a:endParaRPr>
            </a:p>
          </p:txBody>
        </p:sp>
        <p:sp>
          <p:nvSpPr>
            <p:cNvPr id="12" name="TextBox 11"/>
            <p:cNvSpPr txBox="1"/>
            <p:nvPr/>
          </p:nvSpPr>
          <p:spPr>
            <a:xfrm>
              <a:off x="1091464" y="2616785"/>
              <a:ext cx="6678623" cy="461665"/>
            </a:xfrm>
            <a:prstGeom prst="rect">
              <a:avLst/>
            </a:prstGeom>
            <a:noFill/>
          </p:spPr>
          <p:txBody>
            <a:bodyPr wrap="none" rtlCol="0">
              <a:spAutoFit/>
            </a:bodyPr>
            <a:lstStyle/>
            <a:p>
              <a:r>
                <a:rPr lang="en-GB" sz="2400" dirty="0" smtClean="0">
                  <a:latin typeface="Garamond" pitchFamily="18" charset="0"/>
                </a:rPr>
                <a:t>Probability of same finding in patients without disease</a:t>
              </a:r>
              <a:endParaRPr lang="en-GB" sz="2400" dirty="0">
                <a:latin typeface="Garamond" pitchFamily="18" charset="0"/>
              </a:endParaRPr>
            </a:p>
          </p:txBody>
        </p:sp>
        <p:cxnSp>
          <p:nvCxnSpPr>
            <p:cNvPr id="9" name="Straight Connector 8"/>
            <p:cNvCxnSpPr/>
            <p:nvPr/>
          </p:nvCxnSpPr>
          <p:spPr>
            <a:xfrm>
              <a:off x="1043314" y="2533950"/>
              <a:ext cx="6861367"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196694" y="4016964"/>
            <a:ext cx="5335802" cy="1477328"/>
          </a:xfrm>
          <a:prstGeom prst="rect">
            <a:avLst/>
          </a:prstGeom>
          <a:noFill/>
        </p:spPr>
        <p:txBody>
          <a:bodyPr wrap="square" rtlCol="0">
            <a:spAutoFit/>
          </a:bodyPr>
          <a:lstStyle/>
          <a:p>
            <a:r>
              <a:rPr lang="en-GB" i="1" dirty="0" smtClean="0"/>
              <a:t>Example:</a:t>
            </a:r>
          </a:p>
          <a:p>
            <a:r>
              <a:rPr lang="en-GB" dirty="0" smtClean="0"/>
              <a:t>If 80% of people with a cold have a runny nose</a:t>
            </a:r>
          </a:p>
          <a:p>
            <a:r>
              <a:rPr lang="en-GB" dirty="0" smtClean="0"/>
              <a:t>and 10% of people without a cold have a runny nose,</a:t>
            </a:r>
          </a:p>
          <a:p>
            <a:r>
              <a:rPr lang="en-GB" dirty="0" smtClean="0"/>
              <a:t>then the LR for runny nose is:</a:t>
            </a:r>
          </a:p>
          <a:p>
            <a:r>
              <a:rPr lang="en-GB" dirty="0" smtClean="0"/>
              <a:t>80%/10% = 8</a:t>
            </a:r>
            <a:endParaRPr lang="en-GB" dirty="0"/>
          </a:p>
        </p:txBody>
      </p:sp>
      <p:pic>
        <p:nvPicPr>
          <p:cNvPr id="4098" name="Picture 2" descr="C:\Documents and Settings\apluddemann\Local Settings\Temporary Internet Files\Content.IE5\ALVRRCGZ\MC90001835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3821" y="3999442"/>
            <a:ext cx="1628546" cy="1494130"/>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a:xfrm>
            <a:off x="2010159" y="1725041"/>
            <a:ext cx="41461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Definition is wordy…so give a simple example</a:t>
            </a:r>
            <a:endParaRPr lang="en-GB" sz="2400" dirty="0"/>
          </a:p>
        </p:txBody>
      </p:sp>
      <p:sp>
        <p:nvSpPr>
          <p:cNvPr id="15" name="Rectangle 1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33726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70204" y="3817022"/>
            <a:ext cx="4044578" cy="410232"/>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611505" y="1628775"/>
            <a:ext cx="4044578" cy="410232"/>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p:cNvSpPr txBox="1">
            <a:spLocks noChangeArrowheads="1"/>
          </p:cNvSpPr>
          <p:nvPr/>
        </p:nvSpPr>
        <p:spPr>
          <a:xfrm>
            <a:off x="611505" y="1628775"/>
            <a:ext cx="8077200" cy="1800225"/>
          </a:xfrm>
          <a:prstGeom prst="rect">
            <a:avLst/>
          </a:prstGeom>
          <a:noFill/>
        </p:spPr>
        <p:txBody>
          <a:bodyPr/>
          <a:lstStyle/>
          <a:p>
            <a:pPr marL="342900" marR="0" lvl="0" indent="-342900" algn="l" defTabSz="914400" rtl="0" eaLnBrk="1" fontAlgn="auto" latinLnBrk="0" hangingPunct="1">
              <a:lnSpc>
                <a:spcPct val="80000"/>
              </a:lnSpc>
              <a:spcBef>
                <a:spcPct val="50000"/>
              </a:spcBef>
              <a:spcAft>
                <a:spcPts val="0"/>
              </a:spcAft>
              <a:buClr>
                <a:schemeClr val="bg1"/>
              </a:buClr>
              <a:buSzTx/>
              <a:buFontTx/>
              <a:buNone/>
              <a:tabLst/>
              <a:defRPr/>
            </a:pPr>
            <a:r>
              <a:rPr kumimoji="0" lang="en-GB" sz="2400" b="1" i="0" u="none" strike="noStrike" kern="1200" cap="none" spc="0" normalizeH="0" baseline="0" noProof="0" dirty="0" smtClean="0">
                <a:ln>
                  <a:noFill/>
                </a:ln>
                <a:solidFill>
                  <a:schemeClr val="tx1"/>
                </a:solidFill>
                <a:effectLst/>
                <a:uLnTx/>
                <a:uFillTx/>
                <a:latin typeface="Garamond" pitchFamily="18" charset="0"/>
              </a:rPr>
              <a:t>Positive likelihood ratio (LR+)</a:t>
            </a:r>
          </a:p>
          <a:p>
            <a:pPr marL="342900" marR="0" lvl="0" indent="-342900" algn="l" defTabSz="914400" rtl="0" eaLnBrk="1" fontAlgn="auto" latinLnBrk="0" hangingPunct="1">
              <a:lnSpc>
                <a:spcPct val="80000"/>
              </a:lnSpc>
              <a:spcBef>
                <a:spcPct val="50000"/>
              </a:spcBef>
              <a:spcAft>
                <a:spcPts val="0"/>
              </a:spcAft>
              <a:buClr>
                <a:schemeClr val="bg1"/>
              </a:buClr>
              <a:buSzTx/>
              <a:buFontTx/>
              <a:buNone/>
              <a:tabLst/>
              <a:defRPr/>
            </a:pPr>
            <a:r>
              <a:rPr kumimoji="0" lang="en-GB" sz="2400" i="0" u="none" strike="noStrike" kern="1200" cap="none" spc="0" normalizeH="0" baseline="0" noProof="0" dirty="0" smtClean="0">
                <a:ln>
                  <a:noFill/>
                </a:ln>
                <a:solidFill>
                  <a:schemeClr val="tx1"/>
                </a:solidFill>
                <a:effectLst/>
                <a:uLnTx/>
                <a:uFillTx/>
                <a:latin typeface="Garamond" pitchFamily="18" charset="0"/>
              </a:rPr>
              <a:t>How much more likely is a </a:t>
            </a:r>
            <a:r>
              <a:rPr kumimoji="0" lang="en-GB" sz="2400" i="0" u="sng" strike="noStrike" kern="1200" cap="none" spc="0" normalizeH="0" baseline="0" noProof="0" dirty="0" smtClean="0">
                <a:ln>
                  <a:noFill/>
                </a:ln>
                <a:solidFill>
                  <a:schemeClr val="tx1"/>
                </a:solidFill>
                <a:effectLst/>
                <a:uLnTx/>
                <a:uFillTx/>
                <a:latin typeface="Garamond" pitchFamily="18" charset="0"/>
              </a:rPr>
              <a:t>positive test </a:t>
            </a:r>
            <a:r>
              <a:rPr kumimoji="0" lang="en-GB" sz="2400" i="0" u="none" strike="noStrike" kern="1200" cap="none" spc="0" normalizeH="0" baseline="0" noProof="0" dirty="0" smtClean="0">
                <a:ln>
                  <a:noFill/>
                </a:ln>
                <a:solidFill>
                  <a:schemeClr val="tx1"/>
                </a:solidFill>
                <a:effectLst/>
                <a:uLnTx/>
                <a:uFillTx/>
                <a:latin typeface="Garamond" pitchFamily="18" charset="0"/>
              </a:rPr>
              <a:t>to be found in a person </a:t>
            </a:r>
            <a:r>
              <a:rPr kumimoji="0" lang="en-GB" sz="2400" i="0" u="sng" strike="noStrike" kern="1200" cap="none" spc="0" normalizeH="0" baseline="0" noProof="0" dirty="0" smtClean="0">
                <a:ln>
                  <a:noFill/>
                </a:ln>
                <a:solidFill>
                  <a:schemeClr val="tx1"/>
                </a:solidFill>
                <a:effectLst/>
                <a:uLnTx/>
                <a:uFillTx/>
                <a:latin typeface="Garamond" pitchFamily="18" charset="0"/>
              </a:rPr>
              <a:t>with the disease </a:t>
            </a:r>
            <a:r>
              <a:rPr kumimoji="0" lang="en-GB" sz="2400" i="0" u="none" strike="noStrike" kern="1200" cap="none" spc="0" normalizeH="0" baseline="0" noProof="0" dirty="0" smtClean="0">
                <a:ln>
                  <a:noFill/>
                </a:ln>
                <a:solidFill>
                  <a:schemeClr val="tx1"/>
                </a:solidFill>
                <a:effectLst/>
                <a:uLnTx/>
                <a:uFillTx/>
                <a:latin typeface="Garamond" pitchFamily="18" charset="0"/>
              </a:rPr>
              <a:t>than in a person without it?</a:t>
            </a:r>
            <a:endParaRPr kumimoji="0" lang="en-GB" sz="2400" b="1" i="0" u="none" strike="noStrike" kern="1200" cap="none" spc="0" normalizeH="0" baseline="0" noProof="0" dirty="0" smtClean="0">
              <a:ln>
                <a:noFill/>
              </a:ln>
              <a:solidFill>
                <a:schemeClr val="tx1"/>
              </a:solidFill>
              <a:effectLst/>
              <a:uLnTx/>
              <a:uFillTx/>
              <a:latin typeface="Garamond" pitchFamily="18" charset="0"/>
            </a:endParaRPr>
          </a:p>
        </p:txBody>
      </p:sp>
      <p:sp>
        <p:nvSpPr>
          <p:cNvPr id="10" name="Rectangle 2"/>
          <p:cNvSpPr txBox="1">
            <a:spLocks noChangeArrowheads="1"/>
          </p:cNvSpPr>
          <p:nvPr/>
        </p:nvSpPr>
        <p:spPr>
          <a:xfrm>
            <a:off x="263547" y="548640"/>
            <a:ext cx="8618483" cy="559895"/>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lvl="0" algn="ctr">
              <a:spcBef>
                <a:spcPct val="0"/>
              </a:spcBef>
            </a:pPr>
            <a:r>
              <a:rPr lang="en-GB" sz="3600" b="1" dirty="0" smtClean="0">
                <a:latin typeface="Garamond" pitchFamily="18" charset="0"/>
                <a:ea typeface="+mj-ea"/>
                <a:cs typeface="+mj-cs"/>
              </a:rPr>
              <a:t>Likelihood ratios</a:t>
            </a:r>
          </a:p>
        </p:txBody>
      </p:sp>
      <p:sp>
        <p:nvSpPr>
          <p:cNvPr id="11" name="Text Box 16"/>
          <p:cNvSpPr txBox="1">
            <a:spLocks noChangeArrowheads="1"/>
          </p:cNvSpPr>
          <p:nvPr/>
        </p:nvSpPr>
        <p:spPr bwMode="auto">
          <a:xfrm>
            <a:off x="2929430" y="2803503"/>
            <a:ext cx="2924832" cy="461665"/>
          </a:xfrm>
          <a:prstGeom prst="rect">
            <a:avLst/>
          </a:prstGeom>
          <a:solidFill>
            <a:schemeClr val="accent2">
              <a:lumMod val="20000"/>
              <a:lumOff val="80000"/>
            </a:schemeClr>
          </a:solidFill>
          <a:ln w="9525">
            <a:solidFill>
              <a:srgbClr val="C00000"/>
            </a:solidFill>
            <a:miter lim="800000"/>
            <a:headEnd/>
            <a:tailEnd/>
          </a:ln>
        </p:spPr>
        <p:txBody>
          <a:bodyPr wrap="square">
            <a:spAutoFit/>
          </a:bodyPr>
          <a:lstStyle/>
          <a:p>
            <a:pPr>
              <a:spcBef>
                <a:spcPct val="50000"/>
              </a:spcBef>
            </a:pPr>
            <a:r>
              <a:rPr lang="en-GB" sz="2400" b="1" dirty="0" smtClean="0">
                <a:latin typeface="Garamond" pitchFamily="18" charset="0"/>
              </a:rPr>
              <a:t>LR+ = </a:t>
            </a:r>
            <a:r>
              <a:rPr lang="en-GB" sz="2400" b="1" dirty="0" err="1" smtClean="0">
                <a:latin typeface="Garamond" pitchFamily="18" charset="0"/>
              </a:rPr>
              <a:t>sens</a:t>
            </a:r>
            <a:r>
              <a:rPr lang="en-GB" sz="2400" b="1" dirty="0" smtClean="0">
                <a:latin typeface="Garamond" pitchFamily="18" charset="0"/>
              </a:rPr>
              <a:t>/(1-spec) </a:t>
            </a:r>
          </a:p>
        </p:txBody>
      </p:sp>
      <p:sp>
        <p:nvSpPr>
          <p:cNvPr id="12" name="Text Box 16"/>
          <p:cNvSpPr txBox="1">
            <a:spLocks noChangeArrowheads="1"/>
          </p:cNvSpPr>
          <p:nvPr/>
        </p:nvSpPr>
        <p:spPr bwMode="auto">
          <a:xfrm>
            <a:off x="2929430" y="5023945"/>
            <a:ext cx="3040183" cy="461665"/>
          </a:xfrm>
          <a:prstGeom prst="rect">
            <a:avLst/>
          </a:prstGeom>
          <a:solidFill>
            <a:schemeClr val="accent2">
              <a:lumMod val="20000"/>
              <a:lumOff val="80000"/>
            </a:schemeClr>
          </a:solidFill>
          <a:ln w="9525">
            <a:solidFill>
              <a:srgbClr val="C00000"/>
            </a:solidFill>
            <a:miter lim="800000"/>
            <a:headEnd/>
            <a:tailEnd/>
          </a:ln>
        </p:spPr>
        <p:txBody>
          <a:bodyPr wrap="square">
            <a:spAutoFit/>
          </a:bodyPr>
          <a:lstStyle/>
          <a:p>
            <a:pPr marL="342900" lvl="0" indent="-342900">
              <a:spcBef>
                <a:spcPct val="50000"/>
              </a:spcBef>
              <a:buClr>
                <a:schemeClr val="bg1"/>
              </a:buClr>
              <a:defRPr/>
            </a:pPr>
            <a:r>
              <a:rPr lang="en-GB" sz="2400" b="1" dirty="0" smtClean="0">
                <a:latin typeface="Garamond" pitchFamily="18" charset="0"/>
              </a:rPr>
              <a:t>LR- = (1-sens)/(spec)</a:t>
            </a:r>
          </a:p>
        </p:txBody>
      </p:sp>
      <p:sp>
        <p:nvSpPr>
          <p:cNvPr id="15" name="Rectangle 14"/>
          <p:cNvSpPr/>
          <p:nvPr/>
        </p:nvSpPr>
        <p:spPr>
          <a:xfrm>
            <a:off x="611505" y="3863068"/>
            <a:ext cx="7878061" cy="1163395"/>
          </a:xfrm>
          <a:prstGeom prst="rect">
            <a:avLst/>
          </a:prstGeom>
        </p:spPr>
        <p:txBody>
          <a:bodyPr wrap="square">
            <a:spAutoFit/>
          </a:bodyPr>
          <a:lstStyle/>
          <a:p>
            <a:pPr marL="342900" lvl="0" indent="-342900">
              <a:lnSpc>
                <a:spcPct val="80000"/>
              </a:lnSpc>
              <a:spcBef>
                <a:spcPct val="50000"/>
              </a:spcBef>
              <a:buClr>
                <a:schemeClr val="bg1"/>
              </a:buClr>
              <a:defRPr/>
            </a:pPr>
            <a:r>
              <a:rPr lang="en-GB" sz="2400" b="1" dirty="0" smtClean="0">
                <a:latin typeface="Garamond" pitchFamily="18" charset="0"/>
              </a:rPr>
              <a:t>Negative likelihood ratio (LR-)</a:t>
            </a:r>
          </a:p>
          <a:p>
            <a:pPr marL="342900" lvl="0" indent="-342900">
              <a:lnSpc>
                <a:spcPct val="80000"/>
              </a:lnSpc>
              <a:spcBef>
                <a:spcPct val="50000"/>
              </a:spcBef>
              <a:buClr>
                <a:schemeClr val="bg1"/>
              </a:buClr>
              <a:defRPr/>
            </a:pPr>
            <a:r>
              <a:rPr lang="en-GB" sz="2400" dirty="0" smtClean="0">
                <a:latin typeface="Garamond" pitchFamily="18" charset="0"/>
              </a:rPr>
              <a:t>How much more likely is a </a:t>
            </a:r>
            <a:r>
              <a:rPr lang="en-GB" sz="2400" u="sng" dirty="0" smtClean="0">
                <a:latin typeface="Garamond" pitchFamily="18" charset="0"/>
              </a:rPr>
              <a:t>negative test </a:t>
            </a:r>
            <a:r>
              <a:rPr lang="en-GB" sz="2400" dirty="0" smtClean="0">
                <a:latin typeface="Garamond" pitchFamily="18" charset="0"/>
              </a:rPr>
              <a:t>to be found in a person </a:t>
            </a:r>
            <a:r>
              <a:rPr lang="en-GB" sz="2400" u="sng" dirty="0" smtClean="0">
                <a:latin typeface="Garamond" pitchFamily="18" charset="0"/>
              </a:rPr>
              <a:t>without the disease</a:t>
            </a:r>
            <a:r>
              <a:rPr lang="en-GB" sz="2400" dirty="0" smtClean="0">
                <a:latin typeface="Garamond" pitchFamily="18" charset="0"/>
              </a:rPr>
              <a:t> than in a person with it?</a:t>
            </a:r>
          </a:p>
        </p:txBody>
      </p:sp>
      <p:sp>
        <p:nvSpPr>
          <p:cNvPr id="16" name="Cloud Callout 15"/>
          <p:cNvSpPr/>
          <p:nvPr/>
        </p:nvSpPr>
        <p:spPr>
          <a:xfrm>
            <a:off x="2133862" y="1628775"/>
            <a:ext cx="4598407"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Calculation </a:t>
            </a:r>
            <a:r>
              <a:rPr lang="en-GB" sz="2400" dirty="0"/>
              <a:t>in terms of </a:t>
            </a:r>
            <a:r>
              <a:rPr lang="en-GB" sz="2400" dirty="0" smtClean="0"/>
              <a:t>sensitivity/ specificity is simpler and more useful than formula from the 2x2 table</a:t>
            </a:r>
            <a:endParaRPr lang="en-GB" sz="2400" dirty="0"/>
          </a:p>
        </p:txBody>
      </p:sp>
      <p:sp>
        <p:nvSpPr>
          <p:cNvPr id="19" name="Rectangle 1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87939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lr3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2160588"/>
            <a:ext cx="856932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p:cNvSpPr txBox="1">
            <a:spLocks noChangeArrowheads="1"/>
          </p:cNvSpPr>
          <p:nvPr/>
        </p:nvSpPr>
        <p:spPr bwMode="auto">
          <a:xfrm>
            <a:off x="6732588" y="4600575"/>
            <a:ext cx="2087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LR&gt;10 = strong positive test result</a:t>
            </a:r>
          </a:p>
        </p:txBody>
      </p:sp>
      <p:sp>
        <p:nvSpPr>
          <p:cNvPr id="26628" name="Text Box 5"/>
          <p:cNvSpPr txBox="1">
            <a:spLocks noChangeArrowheads="1"/>
          </p:cNvSpPr>
          <p:nvPr/>
        </p:nvSpPr>
        <p:spPr bwMode="auto">
          <a:xfrm>
            <a:off x="539750" y="4816475"/>
            <a:ext cx="20875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LR&lt;0.1 = strong negative test result</a:t>
            </a:r>
          </a:p>
        </p:txBody>
      </p:sp>
      <p:sp>
        <p:nvSpPr>
          <p:cNvPr id="26629" name="Text Box 6"/>
          <p:cNvSpPr txBox="1">
            <a:spLocks noChangeArrowheads="1"/>
          </p:cNvSpPr>
          <p:nvPr/>
        </p:nvSpPr>
        <p:spPr bwMode="auto">
          <a:xfrm>
            <a:off x="3851275" y="4672013"/>
            <a:ext cx="20875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2000" b="1">
                <a:latin typeface="Garamond" pitchFamily="18" charset="0"/>
              </a:rPr>
              <a:t>LR=1</a:t>
            </a:r>
          </a:p>
          <a:p>
            <a:pPr eaLnBrk="1" hangingPunct="1">
              <a:spcBef>
                <a:spcPct val="50000"/>
              </a:spcBef>
            </a:pPr>
            <a:r>
              <a:rPr lang="en-GB" sz="2000" b="1">
                <a:latin typeface="Garamond" pitchFamily="18" charset="0"/>
              </a:rPr>
              <a:t>No diagnostic value</a:t>
            </a:r>
          </a:p>
        </p:txBody>
      </p:sp>
      <p:sp>
        <p:nvSpPr>
          <p:cNvPr id="26630" name="Line 7"/>
          <p:cNvSpPr>
            <a:spLocks noChangeShapeType="1"/>
          </p:cNvSpPr>
          <p:nvPr/>
        </p:nvSpPr>
        <p:spPr bwMode="auto">
          <a:xfrm flipH="1" flipV="1">
            <a:off x="7131050" y="3949700"/>
            <a:ext cx="320675" cy="650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GB"/>
          </a:p>
        </p:txBody>
      </p:sp>
      <p:sp>
        <p:nvSpPr>
          <p:cNvPr id="26631" name="Line 8"/>
          <p:cNvSpPr>
            <a:spLocks noChangeShapeType="1"/>
          </p:cNvSpPr>
          <p:nvPr/>
        </p:nvSpPr>
        <p:spPr bwMode="auto">
          <a:xfrm flipV="1">
            <a:off x="4565650" y="3919538"/>
            <a:ext cx="6350" cy="6905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GB"/>
          </a:p>
        </p:txBody>
      </p:sp>
      <p:sp>
        <p:nvSpPr>
          <p:cNvPr id="26632" name="Line 9"/>
          <p:cNvSpPr>
            <a:spLocks noChangeShapeType="1"/>
          </p:cNvSpPr>
          <p:nvPr/>
        </p:nvSpPr>
        <p:spPr bwMode="auto">
          <a:xfrm flipV="1">
            <a:off x="1187450" y="3919538"/>
            <a:ext cx="825500"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GB"/>
          </a:p>
        </p:txBody>
      </p:sp>
      <p:sp>
        <p:nvSpPr>
          <p:cNvPr id="17"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What do likelihood ratios mean?</a:t>
            </a:r>
          </a:p>
        </p:txBody>
      </p:sp>
      <p:sp>
        <p:nvSpPr>
          <p:cNvPr id="14" name="Cloud Callout 13"/>
          <p:cNvSpPr/>
          <p:nvPr/>
        </p:nvSpPr>
        <p:spPr>
          <a:xfrm>
            <a:off x="2133863" y="1628775"/>
            <a:ext cx="43620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Knowing what LRs mean is more important than how to calculate</a:t>
            </a:r>
            <a:endParaRPr lang="en-GB" sz="2400" dirty="0"/>
          </a:p>
        </p:txBody>
      </p:sp>
      <p:sp>
        <p:nvSpPr>
          <p:cNvPr id="15" name="Rectangle 1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53933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3">
            <a:extLst>
              <a:ext uri="{28A0092B-C50C-407E-A947-70E740481C1C}">
                <a14:useLocalDpi xmlns:a14="http://schemas.microsoft.com/office/drawing/2010/main" val="0"/>
              </a:ext>
            </a:extLst>
          </a:blip>
          <a:srcRect b="3271"/>
          <a:stretch>
            <a:fillRect/>
          </a:stretch>
        </p:blipFill>
        <p:spPr bwMode="auto">
          <a:xfrm>
            <a:off x="149225" y="1976438"/>
            <a:ext cx="402272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Diagnosis of Appendicitis</a:t>
            </a:r>
          </a:p>
        </p:txBody>
      </p:sp>
      <p:sp>
        <p:nvSpPr>
          <p:cNvPr id="27655" name="Rectangle 7"/>
          <p:cNvSpPr>
            <a:spLocks noChangeArrowheads="1"/>
          </p:cNvSpPr>
          <p:nvPr/>
        </p:nvSpPr>
        <p:spPr bwMode="auto">
          <a:xfrm>
            <a:off x="639763" y="1476375"/>
            <a:ext cx="206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b="1">
                <a:latin typeface="Garamond" pitchFamily="18" charset="0"/>
              </a:rPr>
              <a:t>McBurney’s  point </a:t>
            </a:r>
          </a:p>
        </p:txBody>
      </p:sp>
      <p:sp>
        <p:nvSpPr>
          <p:cNvPr id="27656" name="Rectangle 9"/>
          <p:cNvSpPr>
            <a:spLocks noChangeArrowheads="1"/>
          </p:cNvSpPr>
          <p:nvPr/>
        </p:nvSpPr>
        <p:spPr bwMode="auto">
          <a:xfrm>
            <a:off x="4932363" y="1628775"/>
            <a:ext cx="3717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dirty="0">
                <a:latin typeface="Garamond" pitchFamily="18" charset="0"/>
              </a:rPr>
              <a:t>If palpation of the left lower quadrant of a person's abdomen results in more pain in the right lower quadrant</a:t>
            </a:r>
          </a:p>
        </p:txBody>
      </p:sp>
      <p:sp>
        <p:nvSpPr>
          <p:cNvPr id="27657" name="Rectangle 10"/>
          <p:cNvSpPr>
            <a:spLocks noChangeArrowheads="1"/>
          </p:cNvSpPr>
          <p:nvPr/>
        </p:nvSpPr>
        <p:spPr bwMode="auto">
          <a:xfrm>
            <a:off x="4946650" y="1311275"/>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b="1">
                <a:latin typeface="Garamond" pitchFamily="18" charset="0"/>
              </a:rPr>
              <a:t>Rovsing’s  sign </a:t>
            </a:r>
          </a:p>
        </p:txBody>
      </p:sp>
      <p:sp>
        <p:nvSpPr>
          <p:cNvPr id="27658" name="Rectangle 11"/>
          <p:cNvSpPr>
            <a:spLocks noChangeArrowheads="1"/>
          </p:cNvSpPr>
          <p:nvPr/>
        </p:nvSpPr>
        <p:spPr bwMode="auto">
          <a:xfrm>
            <a:off x="4932363" y="3069272"/>
            <a:ext cx="3717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dirty="0">
                <a:latin typeface="Garamond" pitchFamily="18" charset="0"/>
              </a:rPr>
              <a:t>Abdominal pain resulting from passively extending the thigh of a patient or asking the patient to actively flex his thigh at the hip</a:t>
            </a:r>
          </a:p>
        </p:txBody>
      </p:sp>
      <p:sp>
        <p:nvSpPr>
          <p:cNvPr id="27659" name="Rectangle 12"/>
          <p:cNvSpPr>
            <a:spLocks noChangeArrowheads="1"/>
          </p:cNvSpPr>
          <p:nvPr/>
        </p:nvSpPr>
        <p:spPr bwMode="auto">
          <a:xfrm>
            <a:off x="4932363" y="2708910"/>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a:latin typeface="Garamond" pitchFamily="18" charset="0"/>
              </a:rPr>
              <a:t>Psoas sign</a:t>
            </a:r>
          </a:p>
        </p:txBody>
      </p:sp>
      <p:sp>
        <p:nvSpPr>
          <p:cNvPr id="14" name="Rectangle 12"/>
          <p:cNvSpPr>
            <a:spLocks noChangeArrowheads="1"/>
          </p:cNvSpPr>
          <p:nvPr/>
        </p:nvSpPr>
        <p:spPr bwMode="auto">
          <a:xfrm>
            <a:off x="2827338" y="5321300"/>
            <a:ext cx="3481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a:latin typeface="Garamond" pitchFamily="18" charset="0"/>
              </a:rPr>
              <a:t>Ashdown’s sign</a:t>
            </a:r>
          </a:p>
          <a:p>
            <a:r>
              <a:rPr lang="en-GB">
                <a:latin typeface="Garamond" pitchFamily="18" charset="0"/>
              </a:rPr>
              <a:t>Pain when driving over speed bumps</a:t>
            </a:r>
          </a:p>
        </p:txBody>
      </p:sp>
      <p:pic>
        <p:nvPicPr>
          <p:cNvPr id="2868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725" y="4813300"/>
            <a:ext cx="2341563"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loud Callout 14"/>
          <p:cNvSpPr/>
          <p:nvPr/>
        </p:nvSpPr>
        <p:spPr>
          <a:xfrm>
            <a:off x="2133863" y="1628775"/>
            <a:ext cx="43620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Simple example… related to the paper</a:t>
            </a:r>
            <a:endParaRPr lang="en-GB" sz="2400" dirty="0"/>
          </a:p>
        </p:txBody>
      </p:sp>
      <p:sp>
        <p:nvSpPr>
          <p:cNvPr id="16" name="Rectangle 1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04604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0491" r="5536" b="5135"/>
          <a:stretch/>
        </p:blipFill>
        <p:spPr bwMode="auto">
          <a:xfrm>
            <a:off x="819150" y="295275"/>
            <a:ext cx="7521756" cy="570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665324" y="6133865"/>
            <a:ext cx="4227216" cy="553998"/>
          </a:xfrm>
          <a:prstGeom prst="rect">
            <a:avLst/>
          </a:prstGeom>
        </p:spPr>
        <p:txBody>
          <a:bodyPr wrap="square">
            <a:spAutoFit/>
          </a:bodyPr>
          <a:lstStyle/>
          <a:p>
            <a:r>
              <a:rPr lang="en-GB" sz="1000" dirty="0"/>
              <a:t>Wolf JA, Moreau J, </a:t>
            </a:r>
            <a:r>
              <a:rPr lang="en-GB" sz="1000" dirty="0" err="1"/>
              <a:t>Akilov</a:t>
            </a:r>
            <a:r>
              <a:rPr lang="en-GB" sz="1000" dirty="0"/>
              <a:t> O, Patton T, English JC, </a:t>
            </a:r>
            <a:r>
              <a:rPr lang="en-GB" sz="1000" dirty="0" err="1"/>
              <a:t>Ho</a:t>
            </a:r>
            <a:r>
              <a:rPr lang="en-GB" sz="1000" dirty="0"/>
              <a:t> J, Ferris LK.</a:t>
            </a:r>
          </a:p>
          <a:p>
            <a:r>
              <a:rPr lang="en-GB" sz="1000" dirty="0" smtClean="0"/>
              <a:t>Diagnostic </a:t>
            </a:r>
            <a:r>
              <a:rPr lang="en-GB" sz="1000" dirty="0"/>
              <a:t>Inaccuracy of Smartphone Applications for Melanoma Detection</a:t>
            </a:r>
            <a:r>
              <a:rPr lang="en-GB" sz="1000" dirty="0" smtClean="0"/>
              <a:t>.</a:t>
            </a:r>
            <a:r>
              <a:rPr lang="en-GB" sz="1000" dirty="0"/>
              <a:t> JAMA </a:t>
            </a:r>
            <a:r>
              <a:rPr lang="en-GB" sz="1000" dirty="0" err="1"/>
              <a:t>Dermatol</a:t>
            </a:r>
            <a:r>
              <a:rPr lang="en-GB" sz="1000" dirty="0"/>
              <a:t>. 2013 Jan 16:1-4. </a:t>
            </a:r>
          </a:p>
        </p:txBody>
      </p:sp>
      <p:sp>
        <p:nvSpPr>
          <p:cNvPr id="8" name="Rectangle 7"/>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0969728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lr1a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8137525"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3916363" y="6259513"/>
            <a:ext cx="5111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1400">
                <a:latin typeface="Garamond" pitchFamily="18" charset="0"/>
              </a:rPr>
              <a:t>McGee: Evidence based Physical Diagnosis (Saunders Elsevier)</a:t>
            </a:r>
          </a:p>
        </p:txBody>
      </p:sp>
      <p:sp>
        <p:nvSpPr>
          <p:cNvPr id="7"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ea typeface="+mj-ea"/>
                <a:cs typeface="+mj-cs"/>
              </a:rPr>
              <a:t>For Example</a:t>
            </a:r>
          </a:p>
        </p:txBody>
      </p:sp>
      <p:sp>
        <p:nvSpPr>
          <p:cNvPr id="28680" name="TextBox 7"/>
          <p:cNvSpPr txBox="1">
            <a:spLocks noChangeArrowheads="1"/>
          </p:cNvSpPr>
          <p:nvPr/>
        </p:nvSpPr>
        <p:spPr bwMode="auto">
          <a:xfrm>
            <a:off x="7929563" y="3282950"/>
            <a:ext cx="109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1400" b="1">
                <a:latin typeface="Garamond" pitchFamily="18" charset="0"/>
              </a:rPr>
              <a:t>(LR+ = 3.4)</a:t>
            </a:r>
          </a:p>
        </p:txBody>
      </p:sp>
      <p:sp>
        <p:nvSpPr>
          <p:cNvPr id="28681" name="TextBox 8"/>
          <p:cNvSpPr txBox="1">
            <a:spLocks noChangeArrowheads="1"/>
          </p:cNvSpPr>
          <p:nvPr/>
        </p:nvSpPr>
        <p:spPr bwMode="auto">
          <a:xfrm>
            <a:off x="290513" y="4165600"/>
            <a:ext cx="1036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1400" b="1">
                <a:latin typeface="Garamond" pitchFamily="18" charset="0"/>
              </a:rPr>
              <a:t>(LR- = 0.4)</a:t>
            </a:r>
          </a:p>
        </p:txBody>
      </p:sp>
      <p:sp>
        <p:nvSpPr>
          <p:cNvPr id="29706" name="TextBox 1"/>
          <p:cNvSpPr txBox="1">
            <a:spLocks noChangeArrowheads="1"/>
          </p:cNvSpPr>
          <p:nvPr/>
        </p:nvSpPr>
        <p:spPr bwMode="auto">
          <a:xfrm>
            <a:off x="1692275" y="4868863"/>
            <a:ext cx="3517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a:t>Speed bump test (Ashdown’s sign): </a:t>
            </a:r>
          </a:p>
          <a:p>
            <a:pPr eaLnBrk="1" hangingPunct="1"/>
            <a:r>
              <a:rPr lang="en-GB"/>
              <a:t>LR+ = 1.4</a:t>
            </a:r>
          </a:p>
          <a:p>
            <a:pPr eaLnBrk="1" hangingPunct="1"/>
            <a:r>
              <a:rPr lang="en-GB"/>
              <a:t>LR- = 0.1</a:t>
            </a:r>
          </a:p>
          <a:p>
            <a:pPr eaLnBrk="1" hangingPunct="1"/>
            <a:endParaRPr lang="en-GB"/>
          </a:p>
        </p:txBody>
      </p:sp>
      <p:cxnSp>
        <p:nvCxnSpPr>
          <p:cNvPr id="5" name="Straight Arrow Connector 4"/>
          <p:cNvCxnSpPr/>
          <p:nvPr/>
        </p:nvCxnSpPr>
        <p:spPr>
          <a:xfrm flipV="1">
            <a:off x="4800600" y="3014663"/>
            <a:ext cx="1588" cy="3683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43138" y="3006725"/>
            <a:ext cx="1587" cy="3683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Cloud Callout 12"/>
          <p:cNvSpPr/>
          <p:nvPr/>
        </p:nvSpPr>
        <p:spPr>
          <a:xfrm>
            <a:off x="2133863" y="1628775"/>
            <a:ext cx="43620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Putting numbers on the scale makes it clearer</a:t>
            </a:r>
            <a:endParaRPr lang="en-GB" sz="2400" dirty="0"/>
          </a:p>
        </p:txBody>
      </p:sp>
      <p:sp>
        <p:nvSpPr>
          <p:cNvPr id="15" name="Rectangle 1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65730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3"/>
          <p:cNvSpPr>
            <a:spLocks noChangeArrowheads="1"/>
          </p:cNvSpPr>
          <p:nvPr/>
        </p:nvSpPr>
        <p:spPr bwMode="auto">
          <a:xfrm>
            <a:off x="6372225" y="2997200"/>
            <a:ext cx="2016125"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3">
              <a:lumMod val="60000"/>
              <a:lumOff val="40000"/>
            </a:schemeClr>
          </a:solidFill>
          <a:ln w="9525">
            <a:solidFill>
              <a:schemeClr val="tx1"/>
            </a:solidFill>
            <a:miter lim="800000"/>
            <a:headEnd/>
            <a:tailEnd/>
          </a:ln>
        </p:spPr>
        <p:txBody>
          <a:bodyPr wrap="none" anchor="ctr"/>
          <a:lstStyle/>
          <a:p>
            <a:pPr algn="ctr">
              <a:defRPr/>
            </a:pPr>
            <a:r>
              <a:rPr lang="en-US"/>
              <a:t>Post test ~20%</a:t>
            </a:r>
            <a:endParaRPr lang="nl-NL"/>
          </a:p>
        </p:txBody>
      </p:sp>
      <p:sp>
        <p:nvSpPr>
          <p:cNvPr id="29699" name="Text Box 4"/>
          <p:cNvSpPr txBox="1">
            <a:spLocks noChangeArrowheads="1"/>
          </p:cNvSpPr>
          <p:nvPr/>
        </p:nvSpPr>
        <p:spPr bwMode="auto">
          <a:xfrm>
            <a:off x="250825" y="2708275"/>
            <a:ext cx="36004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sz="2000" u="sng"/>
              <a:t>?Appendicitis</a:t>
            </a:r>
            <a:r>
              <a:rPr lang="en-US" sz="2000"/>
              <a:t>:</a:t>
            </a:r>
          </a:p>
          <a:p>
            <a:pPr eaLnBrk="1" hangingPunct="1">
              <a:spcBef>
                <a:spcPct val="50000"/>
              </a:spcBef>
            </a:pPr>
            <a:r>
              <a:rPr lang="en-US" sz="2000">
                <a:solidFill>
                  <a:srgbClr val="92D050"/>
                </a:solidFill>
              </a:rPr>
              <a:t>McBurney tenderness LR+ = 3.4</a:t>
            </a:r>
            <a:endParaRPr lang="nl-NL" sz="2000">
              <a:solidFill>
                <a:srgbClr val="92D050"/>
              </a:solidFill>
            </a:endParaRPr>
          </a:p>
        </p:txBody>
      </p:sp>
      <p:sp>
        <p:nvSpPr>
          <p:cNvPr id="29700" name="AutoShape 5"/>
          <p:cNvSpPr>
            <a:spLocks noChangeArrowheads="1"/>
          </p:cNvSpPr>
          <p:nvPr/>
        </p:nvSpPr>
        <p:spPr bwMode="auto">
          <a:xfrm>
            <a:off x="1946275" y="1855788"/>
            <a:ext cx="1752600" cy="838200"/>
          </a:xfrm>
          <a:prstGeom prst="rightArrow">
            <a:avLst>
              <a:gd name="adj1" fmla="val 50000"/>
              <a:gd name="adj2" fmla="val 52273"/>
            </a:avLst>
          </a:prstGeom>
          <a:solidFill>
            <a:schemeClr val="accent1"/>
          </a:solidFill>
          <a:ln w="9525">
            <a:solidFill>
              <a:schemeClr val="tx1"/>
            </a:solidFill>
            <a:miter lim="800000"/>
            <a:headEnd/>
            <a:tailEnd/>
          </a:ln>
        </p:spPr>
        <p:txBody>
          <a:bodyPr wrap="none" anchor="ctr"/>
          <a:lstStyle/>
          <a:p>
            <a:pPr algn="ctr"/>
            <a:r>
              <a:rPr lang="en-US"/>
              <a:t>Pre test 5%</a:t>
            </a:r>
            <a:endParaRPr lang="nl-NL"/>
          </a:p>
        </p:txBody>
      </p:sp>
      <p:sp>
        <p:nvSpPr>
          <p:cNvPr id="29701" name="Text Box 10"/>
          <p:cNvSpPr txBox="1">
            <a:spLocks noChangeArrowheads="1"/>
          </p:cNvSpPr>
          <p:nvPr/>
        </p:nvSpPr>
        <p:spPr bwMode="auto">
          <a:xfrm>
            <a:off x="6526213" y="258763"/>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t>Fagan nomogram</a:t>
            </a:r>
          </a:p>
        </p:txBody>
      </p:sp>
      <p:sp>
        <p:nvSpPr>
          <p:cNvPr id="14" name="Rectangle 2"/>
          <p:cNvSpPr txBox="1">
            <a:spLocks noChangeArrowheads="1"/>
          </p:cNvSpPr>
          <p:nvPr/>
        </p:nvSpPr>
        <p:spPr>
          <a:xfrm>
            <a:off x="617538" y="360363"/>
            <a:ext cx="2508250" cy="720725"/>
          </a:xfrm>
          <a:prstGeom prst="rect">
            <a:avLst/>
          </a:prstGeom>
          <a:solidFill>
            <a:schemeClr val="tx2">
              <a:lumMod val="20000"/>
              <a:lumOff val="80000"/>
            </a:schemeClr>
          </a:solidFill>
          <a:ln>
            <a:solidFill>
              <a:schemeClr val="tx2">
                <a:lumMod val="60000"/>
                <a:lumOff val="40000"/>
              </a:schemeClr>
            </a:solidFill>
          </a:ln>
        </p:spPr>
        <p:txBody>
          <a:bodyPr>
            <a:normAutofit fontScale="67500" lnSpcReduction="20000"/>
          </a:bodyPr>
          <a:lstStyle/>
          <a:p>
            <a:pPr algn="ctr" fontAlgn="auto">
              <a:spcAft>
                <a:spcPts val="0"/>
              </a:spcAft>
              <a:defRPr/>
            </a:pPr>
            <a:r>
              <a:rPr lang="en-GB" sz="3600" b="1" dirty="0">
                <a:latin typeface="Garamond" pitchFamily="18" charset="0"/>
                <a:ea typeface="+mj-ea"/>
                <a:cs typeface="+mj-cs"/>
              </a:rPr>
              <a:t>Bayesian reasoning</a:t>
            </a:r>
          </a:p>
        </p:txBody>
      </p:sp>
      <p:grpSp>
        <p:nvGrpSpPr>
          <p:cNvPr id="29706" name="Group 15"/>
          <p:cNvGrpSpPr>
            <a:grpSpLocks/>
          </p:cNvGrpSpPr>
          <p:nvPr/>
        </p:nvGrpSpPr>
        <p:grpSpPr bwMode="auto">
          <a:xfrm>
            <a:off x="3744913" y="200025"/>
            <a:ext cx="2682875" cy="6350000"/>
            <a:chOff x="3348038" y="-39988"/>
            <a:chExt cx="2915018" cy="6897988"/>
          </a:xfrm>
        </p:grpSpPr>
        <p:pic>
          <p:nvPicPr>
            <p:cNvPr id="29712" name="Picture 2" descr="nom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2878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Line 6"/>
            <p:cNvSpPr>
              <a:spLocks noChangeShapeType="1"/>
            </p:cNvSpPr>
            <p:nvPr/>
          </p:nvSpPr>
          <p:spPr bwMode="auto">
            <a:xfrm>
              <a:off x="3779838" y="2276475"/>
              <a:ext cx="2016125" cy="1152525"/>
            </a:xfrm>
            <a:prstGeom prst="line">
              <a:avLst/>
            </a:prstGeom>
            <a:noFill/>
            <a:ln w="38100">
              <a:solidFill>
                <a:srgbClr val="92D05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714" name="Text Box 7"/>
            <p:cNvSpPr txBox="1">
              <a:spLocks noChangeArrowheads="1"/>
            </p:cNvSpPr>
            <p:nvPr/>
          </p:nvSpPr>
          <p:spPr bwMode="auto">
            <a:xfrm>
              <a:off x="3635375" y="6237288"/>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1400"/>
                <a:t>%</a:t>
              </a:r>
            </a:p>
          </p:txBody>
        </p:sp>
        <p:sp>
          <p:nvSpPr>
            <p:cNvPr id="29715" name="Text Box 7"/>
            <p:cNvSpPr txBox="1">
              <a:spLocks noChangeArrowheads="1"/>
            </p:cNvSpPr>
            <p:nvPr/>
          </p:nvSpPr>
          <p:spPr bwMode="auto">
            <a:xfrm>
              <a:off x="5975718" y="-39988"/>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1400"/>
                <a:t>%</a:t>
              </a:r>
            </a:p>
          </p:txBody>
        </p:sp>
      </p:grpSp>
      <p:sp>
        <p:nvSpPr>
          <p:cNvPr id="2" name="Rectangle 1"/>
          <p:cNvSpPr/>
          <p:nvPr/>
        </p:nvSpPr>
        <p:spPr>
          <a:xfrm>
            <a:off x="293688" y="4389438"/>
            <a:ext cx="3198812" cy="646112"/>
          </a:xfrm>
          <a:prstGeom prst="rect">
            <a:avLst/>
          </a:prstGeom>
          <a:solidFill>
            <a:schemeClr val="accent5">
              <a:lumMod val="20000"/>
              <a:lumOff val="80000"/>
            </a:schemeClr>
          </a:solidFill>
          <a:ln>
            <a:solidFill>
              <a:schemeClr val="accent5">
                <a:lumMod val="75000"/>
              </a:schemeClr>
            </a:solidFill>
          </a:ln>
        </p:spPr>
        <p:txBody>
          <a:bodyPr>
            <a:spAutoFit/>
          </a:bodyPr>
          <a:lstStyle/>
          <a:p>
            <a:pPr algn="ctr">
              <a:buFont typeface="Wingdings" pitchFamily="2" charset="2"/>
              <a:buNone/>
              <a:defRPr/>
            </a:pPr>
            <a:r>
              <a:rPr lang="nl-NL" dirty="0"/>
              <a:t>Post-test odds = </a:t>
            </a:r>
          </a:p>
          <a:p>
            <a:pPr algn="ctr">
              <a:buFont typeface="Wingdings" pitchFamily="2" charset="2"/>
              <a:buNone/>
              <a:defRPr/>
            </a:pPr>
            <a:r>
              <a:rPr lang="nl-NL" dirty="0"/>
              <a:t>Pre-test odds  x  Likelihood ratio</a:t>
            </a:r>
          </a:p>
        </p:txBody>
      </p:sp>
      <p:sp>
        <p:nvSpPr>
          <p:cNvPr id="3" name="Rectangle 2"/>
          <p:cNvSpPr/>
          <p:nvPr/>
        </p:nvSpPr>
        <p:spPr>
          <a:xfrm>
            <a:off x="6526213" y="1196975"/>
            <a:ext cx="2051050" cy="1477963"/>
          </a:xfrm>
          <a:prstGeom prst="rect">
            <a:avLst/>
          </a:prstGeom>
          <a:solidFill>
            <a:schemeClr val="accent5">
              <a:lumMod val="20000"/>
              <a:lumOff val="80000"/>
            </a:schemeClr>
          </a:solidFill>
          <a:ln>
            <a:solidFill>
              <a:schemeClr val="accent5">
                <a:lumMod val="75000"/>
              </a:schemeClr>
            </a:solidFill>
          </a:ln>
        </p:spPr>
        <p:txBody>
          <a:bodyPr>
            <a:spAutoFit/>
          </a:bodyPr>
          <a:lstStyle/>
          <a:p>
            <a:pPr algn="ctr">
              <a:defRPr/>
            </a:pPr>
            <a:r>
              <a:rPr lang="en-GB" dirty="0"/>
              <a:t>Post-test odds for disease after </a:t>
            </a:r>
            <a:r>
              <a:rPr lang="en-GB" i="1" dirty="0"/>
              <a:t>one</a:t>
            </a:r>
            <a:r>
              <a:rPr lang="en-GB" dirty="0"/>
              <a:t> test become pre-test odds for </a:t>
            </a:r>
            <a:r>
              <a:rPr lang="en-GB" i="1" dirty="0"/>
              <a:t>next</a:t>
            </a:r>
            <a:r>
              <a:rPr lang="en-GB" dirty="0"/>
              <a:t> test etc.</a:t>
            </a:r>
          </a:p>
        </p:txBody>
      </p:sp>
      <p:sp>
        <p:nvSpPr>
          <p:cNvPr id="29709" name="TextBox 3"/>
          <p:cNvSpPr txBox="1">
            <a:spLocks noChangeArrowheads="1"/>
          </p:cNvSpPr>
          <p:nvPr/>
        </p:nvSpPr>
        <p:spPr bwMode="auto">
          <a:xfrm>
            <a:off x="293688" y="3759200"/>
            <a:ext cx="2633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a:solidFill>
                  <a:srgbClr val="00B0F0"/>
                </a:solidFill>
              </a:rPr>
              <a:t>Speed bump test LR- = 0.1</a:t>
            </a:r>
          </a:p>
        </p:txBody>
      </p:sp>
      <p:sp>
        <p:nvSpPr>
          <p:cNvPr id="29710" name="Line 6"/>
          <p:cNvSpPr>
            <a:spLocks noChangeShapeType="1"/>
          </p:cNvSpPr>
          <p:nvPr/>
        </p:nvSpPr>
        <p:spPr bwMode="auto">
          <a:xfrm>
            <a:off x="4113213" y="2344738"/>
            <a:ext cx="1905000" cy="2951162"/>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711" name="AutoShape 3"/>
          <p:cNvSpPr>
            <a:spLocks noChangeArrowheads="1"/>
          </p:cNvSpPr>
          <p:nvPr/>
        </p:nvSpPr>
        <p:spPr bwMode="auto">
          <a:xfrm>
            <a:off x="6427788" y="4868863"/>
            <a:ext cx="2016125"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B0F0"/>
          </a:solidFill>
          <a:ln w="9525">
            <a:solidFill>
              <a:schemeClr val="tx1"/>
            </a:solidFill>
            <a:miter lim="800000"/>
            <a:headEnd/>
            <a:tailEnd/>
          </a:ln>
        </p:spPr>
        <p:txBody>
          <a:bodyPr wrap="none" anchor="ctr"/>
          <a:lstStyle/>
          <a:p>
            <a:pPr algn="ctr"/>
            <a:r>
              <a:rPr lang="en-US"/>
              <a:t>Post test ~0.5%</a:t>
            </a:r>
            <a:endParaRPr lang="nl-NL"/>
          </a:p>
        </p:txBody>
      </p:sp>
      <p:sp>
        <p:nvSpPr>
          <p:cNvPr id="20" name="Cloud Callout 19"/>
          <p:cNvSpPr/>
          <p:nvPr/>
        </p:nvSpPr>
        <p:spPr>
          <a:xfrm>
            <a:off x="2133863" y="1628775"/>
            <a:ext cx="4362066" cy="277291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Key concept: Nomogram links pre- and post-test odds</a:t>
            </a:r>
            <a:endParaRPr lang="en-GB" sz="2400" dirty="0"/>
          </a:p>
        </p:txBody>
      </p:sp>
      <p:sp>
        <p:nvSpPr>
          <p:cNvPr id="21" name="Rectangle 20"/>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07942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11617" y="2301875"/>
            <a:ext cx="6120766" cy="1127125"/>
          </a:xfrm>
          <a:solidFill>
            <a:schemeClr val="tx2">
              <a:lumMod val="20000"/>
              <a:lumOff val="80000"/>
            </a:schemeClr>
          </a:solidFill>
          <a:ln>
            <a:solidFill>
              <a:schemeClr val="tx2">
                <a:lumMod val="60000"/>
                <a:lumOff val="40000"/>
              </a:schemeClr>
            </a:solidFill>
          </a:ln>
        </p:spPr>
        <p:txBody>
          <a:bodyPr>
            <a:normAutofit/>
          </a:bodyPr>
          <a:lstStyle/>
          <a:p>
            <a:r>
              <a:rPr lang="en-AU" sz="3600" b="1" dirty="0" smtClean="0">
                <a:latin typeface="Garamond" pitchFamily="18" charset="0"/>
              </a:rPr>
              <a:t>What about the news story…?</a:t>
            </a:r>
            <a:endParaRPr lang="en-GB" sz="3600" b="1" dirty="0" smtClean="0">
              <a:latin typeface="Garamond" pitchFamily="18" charset="0"/>
            </a:endParaRPr>
          </a:p>
        </p:txBody>
      </p:sp>
      <p:sp>
        <p:nvSpPr>
          <p:cNvPr id="9" name="Rectangle 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0542128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t="14063" r="69438" b="32912"/>
          <a:stretch>
            <a:fillRect/>
          </a:stretch>
        </p:blipFill>
        <p:spPr bwMode="auto">
          <a:xfrm>
            <a:off x="250825" y="188913"/>
            <a:ext cx="7453313"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84325" y="5340350"/>
            <a:ext cx="5989638" cy="584200"/>
          </a:xfrm>
          <a:prstGeom prst="rect">
            <a:avLst/>
          </a:prstGeom>
          <a:solidFill>
            <a:schemeClr val="accent6">
              <a:lumMod val="40000"/>
              <a:lumOff val="60000"/>
            </a:schemeClr>
          </a:solidFill>
        </p:spPr>
        <p:txBody>
          <a:bodyPr>
            <a:spAutoFit/>
          </a:bodyPr>
          <a:lstStyle/>
          <a:p>
            <a:pPr fontAlgn="auto">
              <a:spcBef>
                <a:spcPts val="0"/>
              </a:spcBef>
              <a:spcAft>
                <a:spcPts val="0"/>
              </a:spcAft>
              <a:defRPr/>
            </a:pPr>
            <a:r>
              <a:rPr lang="en-GB" sz="1600" dirty="0">
                <a:latin typeface="+mn-lt"/>
              </a:rPr>
              <a:t>The researchers detected autism with over 90% accuracy, the Journal of Neuroscience reports. </a:t>
            </a:r>
          </a:p>
        </p:txBody>
      </p:sp>
      <p:sp>
        <p:nvSpPr>
          <p:cNvPr id="7" name="Rectangle 6"/>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9381864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l="3984" t="16699" r="72391" b="29688"/>
          <a:stretch>
            <a:fillRect/>
          </a:stretch>
        </p:blipFill>
        <p:spPr bwMode="auto">
          <a:xfrm>
            <a:off x="4211638" y="2349500"/>
            <a:ext cx="4327525"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l="10133" t="9393" r="59007" b="55995"/>
          <a:stretch>
            <a:fillRect/>
          </a:stretch>
        </p:blipFill>
        <p:spPr bwMode="auto">
          <a:xfrm>
            <a:off x="2051050" y="188913"/>
            <a:ext cx="5535613"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l="14917" t="30000" r="67961" b="52083"/>
          <a:stretch>
            <a:fillRect/>
          </a:stretch>
        </p:blipFill>
        <p:spPr bwMode="auto">
          <a:xfrm>
            <a:off x="250825" y="3481388"/>
            <a:ext cx="417512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6545263" y="3552825"/>
            <a:ext cx="360362" cy="2476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Oval 10"/>
          <p:cNvSpPr/>
          <p:nvPr/>
        </p:nvSpPr>
        <p:spPr>
          <a:xfrm>
            <a:off x="7264400" y="3573463"/>
            <a:ext cx="358775" cy="2476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Oval 11"/>
          <p:cNvSpPr/>
          <p:nvPr/>
        </p:nvSpPr>
        <p:spPr>
          <a:xfrm>
            <a:off x="4575175" y="3613150"/>
            <a:ext cx="777875" cy="2476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Oval 12"/>
          <p:cNvSpPr/>
          <p:nvPr/>
        </p:nvSpPr>
        <p:spPr>
          <a:xfrm>
            <a:off x="4048125" y="4302125"/>
            <a:ext cx="217488" cy="2476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348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50" y="2670175"/>
            <a:ext cx="13430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2832172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2:00</a:t>
            </a:r>
          </a:p>
        </p:txBody>
      </p:sp>
      <p:sp>
        <p:nvSpPr>
          <p:cNvPr id="35843" name="Rectangle 7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1:59</a:t>
            </a:r>
          </a:p>
        </p:txBody>
      </p:sp>
      <p:sp>
        <p:nvSpPr>
          <p:cNvPr id="35844" name="Rectangle 8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1:58</a:t>
            </a:r>
          </a:p>
        </p:txBody>
      </p:sp>
      <p:sp>
        <p:nvSpPr>
          <p:cNvPr id="35845" name="Rectangle 7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1:57</a:t>
            </a:r>
          </a:p>
        </p:txBody>
      </p:sp>
      <p:sp>
        <p:nvSpPr>
          <p:cNvPr id="35846" name="Rectangle 8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1:56</a:t>
            </a:r>
          </a:p>
        </p:txBody>
      </p:sp>
      <p:sp>
        <p:nvSpPr>
          <p:cNvPr id="35847" name="Rectangle 8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1:55</a:t>
            </a:r>
          </a:p>
        </p:txBody>
      </p:sp>
      <p:sp>
        <p:nvSpPr>
          <p:cNvPr id="35848" name="Rectangle 8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1:54</a:t>
            </a:r>
          </a:p>
        </p:txBody>
      </p:sp>
      <p:sp>
        <p:nvSpPr>
          <p:cNvPr id="35849" name="Rectangle 8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1:53</a:t>
            </a:r>
          </a:p>
        </p:txBody>
      </p:sp>
      <p:sp>
        <p:nvSpPr>
          <p:cNvPr id="35850" name="Rectangle 8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1:52</a:t>
            </a:r>
          </a:p>
        </p:txBody>
      </p:sp>
      <p:sp>
        <p:nvSpPr>
          <p:cNvPr id="35851" name="Rectangle 8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1:51</a:t>
            </a:r>
          </a:p>
        </p:txBody>
      </p:sp>
      <p:sp>
        <p:nvSpPr>
          <p:cNvPr id="35852" name="Rectangle 8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1:50</a:t>
            </a:r>
          </a:p>
        </p:txBody>
      </p:sp>
      <p:sp>
        <p:nvSpPr>
          <p:cNvPr id="35853" name="Rectangle 8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1:49</a:t>
            </a:r>
          </a:p>
        </p:txBody>
      </p:sp>
      <p:sp>
        <p:nvSpPr>
          <p:cNvPr id="35854" name="Rectangle 9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1:48</a:t>
            </a:r>
          </a:p>
        </p:txBody>
      </p:sp>
      <p:sp>
        <p:nvSpPr>
          <p:cNvPr id="35855" name="Rectangle 9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1:47</a:t>
            </a:r>
          </a:p>
        </p:txBody>
      </p:sp>
      <p:sp>
        <p:nvSpPr>
          <p:cNvPr id="35856" name="Rectangle 9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1:46</a:t>
            </a:r>
          </a:p>
        </p:txBody>
      </p:sp>
      <p:sp>
        <p:nvSpPr>
          <p:cNvPr id="35857" name="Rectangle 9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1:45</a:t>
            </a:r>
          </a:p>
        </p:txBody>
      </p:sp>
      <p:sp>
        <p:nvSpPr>
          <p:cNvPr id="35858" name="Rectangle 9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1:44</a:t>
            </a:r>
          </a:p>
        </p:txBody>
      </p:sp>
      <p:sp>
        <p:nvSpPr>
          <p:cNvPr id="35859" name="Rectangle 9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1:43</a:t>
            </a:r>
          </a:p>
        </p:txBody>
      </p:sp>
      <p:sp>
        <p:nvSpPr>
          <p:cNvPr id="35860" name="Rectangle 9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1:42</a:t>
            </a:r>
          </a:p>
        </p:txBody>
      </p:sp>
      <p:sp>
        <p:nvSpPr>
          <p:cNvPr id="35861" name="Rectangle 9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1:41</a:t>
            </a:r>
          </a:p>
        </p:txBody>
      </p:sp>
      <p:sp>
        <p:nvSpPr>
          <p:cNvPr id="35862" name="Rectangle 9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1:40</a:t>
            </a:r>
          </a:p>
        </p:txBody>
      </p:sp>
      <p:sp>
        <p:nvSpPr>
          <p:cNvPr id="35863" name="Rectangle 9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1:39</a:t>
            </a:r>
          </a:p>
        </p:txBody>
      </p:sp>
      <p:sp>
        <p:nvSpPr>
          <p:cNvPr id="35864" name="Rectangle 10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1:38</a:t>
            </a:r>
          </a:p>
        </p:txBody>
      </p:sp>
      <p:sp>
        <p:nvSpPr>
          <p:cNvPr id="35865" name="Rectangle 10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1:37</a:t>
            </a:r>
          </a:p>
        </p:txBody>
      </p:sp>
      <p:sp>
        <p:nvSpPr>
          <p:cNvPr id="35866" name="Rectangle 10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1:36</a:t>
            </a:r>
          </a:p>
        </p:txBody>
      </p:sp>
      <p:sp>
        <p:nvSpPr>
          <p:cNvPr id="35867" name="Rectangle 10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1:35</a:t>
            </a:r>
          </a:p>
        </p:txBody>
      </p:sp>
      <p:sp>
        <p:nvSpPr>
          <p:cNvPr id="35868" name="Rectangle 10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1:34</a:t>
            </a:r>
          </a:p>
        </p:txBody>
      </p:sp>
      <p:sp>
        <p:nvSpPr>
          <p:cNvPr id="35869" name="Rectangle 10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1:33</a:t>
            </a:r>
          </a:p>
        </p:txBody>
      </p:sp>
      <p:sp>
        <p:nvSpPr>
          <p:cNvPr id="35870" name="Rectangle 10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1:32</a:t>
            </a:r>
          </a:p>
        </p:txBody>
      </p:sp>
      <p:sp>
        <p:nvSpPr>
          <p:cNvPr id="35871" name="Rectangle 10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1:31</a:t>
            </a:r>
          </a:p>
        </p:txBody>
      </p:sp>
      <p:sp>
        <p:nvSpPr>
          <p:cNvPr id="35872" name="Rectangle 10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1:30</a:t>
            </a:r>
          </a:p>
        </p:txBody>
      </p:sp>
      <p:sp>
        <p:nvSpPr>
          <p:cNvPr id="35873" name="Rectangle 10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1:29</a:t>
            </a:r>
          </a:p>
        </p:txBody>
      </p:sp>
      <p:sp>
        <p:nvSpPr>
          <p:cNvPr id="35874" name="Rectangle 11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1:28</a:t>
            </a:r>
          </a:p>
        </p:txBody>
      </p:sp>
      <p:sp>
        <p:nvSpPr>
          <p:cNvPr id="35875" name="Rectangle 11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1:27</a:t>
            </a:r>
          </a:p>
        </p:txBody>
      </p:sp>
      <p:sp>
        <p:nvSpPr>
          <p:cNvPr id="35876" name="Rectangle 11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1:26</a:t>
            </a:r>
          </a:p>
        </p:txBody>
      </p:sp>
      <p:sp>
        <p:nvSpPr>
          <p:cNvPr id="35877" name="Rectangle 11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1:25</a:t>
            </a:r>
          </a:p>
        </p:txBody>
      </p:sp>
      <p:sp>
        <p:nvSpPr>
          <p:cNvPr id="35878" name="Rectangle 11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1:24</a:t>
            </a:r>
          </a:p>
        </p:txBody>
      </p:sp>
      <p:sp>
        <p:nvSpPr>
          <p:cNvPr id="35879" name="Rectangle 11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1:23</a:t>
            </a:r>
          </a:p>
        </p:txBody>
      </p:sp>
      <p:sp>
        <p:nvSpPr>
          <p:cNvPr id="35880" name="Rectangle 11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1:22</a:t>
            </a:r>
          </a:p>
        </p:txBody>
      </p:sp>
      <p:sp>
        <p:nvSpPr>
          <p:cNvPr id="35881" name="Rectangle 11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1:21</a:t>
            </a:r>
          </a:p>
        </p:txBody>
      </p:sp>
      <p:sp>
        <p:nvSpPr>
          <p:cNvPr id="35882" name="Rectangle 11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1:20</a:t>
            </a:r>
          </a:p>
        </p:txBody>
      </p:sp>
      <p:sp>
        <p:nvSpPr>
          <p:cNvPr id="35883" name="Rectangle 11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1:19</a:t>
            </a:r>
          </a:p>
        </p:txBody>
      </p:sp>
      <p:sp>
        <p:nvSpPr>
          <p:cNvPr id="35884" name="Rectangle 12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1:18</a:t>
            </a:r>
          </a:p>
        </p:txBody>
      </p:sp>
      <p:sp>
        <p:nvSpPr>
          <p:cNvPr id="35885" name="Rectangle 12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1:17</a:t>
            </a:r>
          </a:p>
        </p:txBody>
      </p:sp>
      <p:sp>
        <p:nvSpPr>
          <p:cNvPr id="35886" name="Rectangle 12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1:16</a:t>
            </a:r>
          </a:p>
        </p:txBody>
      </p:sp>
      <p:sp>
        <p:nvSpPr>
          <p:cNvPr id="35887" name="Rectangle 12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1:15</a:t>
            </a:r>
          </a:p>
        </p:txBody>
      </p:sp>
      <p:sp>
        <p:nvSpPr>
          <p:cNvPr id="35888" name="Rectangle 12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1:14</a:t>
            </a:r>
          </a:p>
        </p:txBody>
      </p:sp>
      <p:sp>
        <p:nvSpPr>
          <p:cNvPr id="35889" name="Rectangle 12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1:13</a:t>
            </a:r>
          </a:p>
        </p:txBody>
      </p:sp>
      <p:sp>
        <p:nvSpPr>
          <p:cNvPr id="35890" name="Rectangle 12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1:12</a:t>
            </a:r>
          </a:p>
        </p:txBody>
      </p:sp>
      <p:sp>
        <p:nvSpPr>
          <p:cNvPr id="35891" name="Rectangle 12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1:11</a:t>
            </a:r>
          </a:p>
        </p:txBody>
      </p:sp>
      <p:sp>
        <p:nvSpPr>
          <p:cNvPr id="35892" name="Rectangle 12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1:10</a:t>
            </a:r>
          </a:p>
        </p:txBody>
      </p:sp>
      <p:sp>
        <p:nvSpPr>
          <p:cNvPr id="35893" name="Rectangle 129"/>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1:09</a:t>
            </a:r>
          </a:p>
        </p:txBody>
      </p:sp>
      <p:sp>
        <p:nvSpPr>
          <p:cNvPr id="35894" name="Rectangle 130"/>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1:08</a:t>
            </a:r>
          </a:p>
        </p:txBody>
      </p:sp>
      <p:sp>
        <p:nvSpPr>
          <p:cNvPr id="35895" name="Rectangle 131"/>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1:07</a:t>
            </a:r>
          </a:p>
        </p:txBody>
      </p:sp>
      <p:sp>
        <p:nvSpPr>
          <p:cNvPr id="35896" name="Rectangle 132"/>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1:06</a:t>
            </a:r>
          </a:p>
        </p:txBody>
      </p:sp>
      <p:sp>
        <p:nvSpPr>
          <p:cNvPr id="35897" name="Rectangle 133"/>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1:05</a:t>
            </a:r>
          </a:p>
        </p:txBody>
      </p:sp>
      <p:sp>
        <p:nvSpPr>
          <p:cNvPr id="35898" name="Rectangle 134"/>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1:04</a:t>
            </a:r>
          </a:p>
        </p:txBody>
      </p:sp>
      <p:sp>
        <p:nvSpPr>
          <p:cNvPr id="35899" name="Rectangle 135"/>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1:03</a:t>
            </a:r>
          </a:p>
        </p:txBody>
      </p:sp>
      <p:sp>
        <p:nvSpPr>
          <p:cNvPr id="35900" name="Rectangle 136"/>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1:02</a:t>
            </a:r>
          </a:p>
        </p:txBody>
      </p:sp>
      <p:sp>
        <p:nvSpPr>
          <p:cNvPr id="35901" name="Rectangle 137"/>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1:01</a:t>
            </a:r>
          </a:p>
        </p:txBody>
      </p:sp>
      <p:sp>
        <p:nvSpPr>
          <p:cNvPr id="35902" name="Rectangle 138"/>
          <p:cNvSpPr>
            <a:spLocks noChangeArrowheads="1"/>
          </p:cNvSpPr>
          <p:nvPr/>
        </p:nvSpPr>
        <p:spPr bwMode="auto">
          <a:xfrm>
            <a:off x="3382963" y="3429000"/>
            <a:ext cx="2376487"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1:00</a:t>
            </a:r>
          </a:p>
        </p:txBody>
      </p:sp>
      <p:sp>
        <p:nvSpPr>
          <p:cNvPr id="63" name="Rectangle 13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0:59</a:t>
            </a:r>
          </a:p>
        </p:txBody>
      </p:sp>
      <p:sp>
        <p:nvSpPr>
          <p:cNvPr id="64" name="Rectangle 14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0:58</a:t>
            </a:r>
          </a:p>
        </p:txBody>
      </p:sp>
      <p:sp>
        <p:nvSpPr>
          <p:cNvPr id="65" name="Rectangle 14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0:57</a:t>
            </a:r>
          </a:p>
        </p:txBody>
      </p:sp>
      <p:sp>
        <p:nvSpPr>
          <p:cNvPr id="66" name="Rectangle 14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0:56</a:t>
            </a:r>
          </a:p>
        </p:txBody>
      </p:sp>
      <p:sp>
        <p:nvSpPr>
          <p:cNvPr id="67" name="Rectangle 14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0:55</a:t>
            </a:r>
          </a:p>
        </p:txBody>
      </p:sp>
      <p:sp>
        <p:nvSpPr>
          <p:cNvPr id="68" name="Rectangle 14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0:54</a:t>
            </a:r>
          </a:p>
        </p:txBody>
      </p:sp>
      <p:sp>
        <p:nvSpPr>
          <p:cNvPr id="69" name="Rectangle 14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0:53</a:t>
            </a:r>
          </a:p>
        </p:txBody>
      </p:sp>
      <p:sp>
        <p:nvSpPr>
          <p:cNvPr id="70" name="Rectangle 14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0:52</a:t>
            </a:r>
          </a:p>
        </p:txBody>
      </p:sp>
      <p:sp>
        <p:nvSpPr>
          <p:cNvPr id="71" name="Rectangle 14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0:51</a:t>
            </a:r>
          </a:p>
        </p:txBody>
      </p:sp>
      <p:sp>
        <p:nvSpPr>
          <p:cNvPr id="72" name="Rectangle 14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0:50</a:t>
            </a:r>
          </a:p>
        </p:txBody>
      </p:sp>
      <p:sp>
        <p:nvSpPr>
          <p:cNvPr id="73" name="Rectangle 14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0:49</a:t>
            </a:r>
          </a:p>
        </p:txBody>
      </p:sp>
      <p:sp>
        <p:nvSpPr>
          <p:cNvPr id="74" name="Rectangle 15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0:48</a:t>
            </a:r>
          </a:p>
        </p:txBody>
      </p:sp>
      <p:sp>
        <p:nvSpPr>
          <p:cNvPr id="75" name="Rectangle 15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0:47</a:t>
            </a:r>
          </a:p>
        </p:txBody>
      </p:sp>
      <p:sp>
        <p:nvSpPr>
          <p:cNvPr id="76" name="Rectangle 15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0:46</a:t>
            </a:r>
          </a:p>
        </p:txBody>
      </p:sp>
      <p:sp>
        <p:nvSpPr>
          <p:cNvPr id="77" name="Rectangle 15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0:45</a:t>
            </a:r>
          </a:p>
        </p:txBody>
      </p:sp>
      <p:sp>
        <p:nvSpPr>
          <p:cNvPr id="78" name="Rectangle 15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0:44</a:t>
            </a:r>
          </a:p>
        </p:txBody>
      </p:sp>
      <p:sp>
        <p:nvSpPr>
          <p:cNvPr id="79" name="Rectangle 15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0:43</a:t>
            </a:r>
          </a:p>
        </p:txBody>
      </p:sp>
      <p:sp>
        <p:nvSpPr>
          <p:cNvPr id="80" name="Rectangle 15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0:42</a:t>
            </a:r>
          </a:p>
        </p:txBody>
      </p:sp>
      <p:sp>
        <p:nvSpPr>
          <p:cNvPr id="81" name="Rectangle 15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0:41</a:t>
            </a:r>
          </a:p>
        </p:txBody>
      </p:sp>
      <p:sp>
        <p:nvSpPr>
          <p:cNvPr id="82" name="Rectangle 15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0:40</a:t>
            </a:r>
          </a:p>
        </p:txBody>
      </p:sp>
      <p:sp>
        <p:nvSpPr>
          <p:cNvPr id="83" name="Rectangle 15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0:39</a:t>
            </a:r>
          </a:p>
        </p:txBody>
      </p:sp>
      <p:sp>
        <p:nvSpPr>
          <p:cNvPr id="84" name="Rectangle 16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0:38</a:t>
            </a:r>
          </a:p>
        </p:txBody>
      </p:sp>
      <p:sp>
        <p:nvSpPr>
          <p:cNvPr id="85" name="Rectangle 16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0:37</a:t>
            </a:r>
          </a:p>
        </p:txBody>
      </p:sp>
      <p:sp>
        <p:nvSpPr>
          <p:cNvPr id="86" name="Rectangle 16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0:36</a:t>
            </a:r>
          </a:p>
        </p:txBody>
      </p:sp>
      <p:sp>
        <p:nvSpPr>
          <p:cNvPr id="87" name="Rectangle 16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0:35</a:t>
            </a:r>
          </a:p>
        </p:txBody>
      </p:sp>
      <p:sp>
        <p:nvSpPr>
          <p:cNvPr id="88" name="Rectangle 16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0:34</a:t>
            </a:r>
          </a:p>
        </p:txBody>
      </p:sp>
      <p:sp>
        <p:nvSpPr>
          <p:cNvPr id="89" name="Rectangle 16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0:33</a:t>
            </a:r>
          </a:p>
        </p:txBody>
      </p:sp>
      <p:sp>
        <p:nvSpPr>
          <p:cNvPr id="90" name="Rectangle 16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0:32</a:t>
            </a:r>
          </a:p>
        </p:txBody>
      </p:sp>
      <p:sp>
        <p:nvSpPr>
          <p:cNvPr id="91" name="Rectangle 16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0:31</a:t>
            </a:r>
          </a:p>
        </p:txBody>
      </p:sp>
      <p:sp>
        <p:nvSpPr>
          <p:cNvPr id="92" name="Rectangle 16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0:30</a:t>
            </a:r>
          </a:p>
        </p:txBody>
      </p:sp>
      <p:sp>
        <p:nvSpPr>
          <p:cNvPr id="93" name="Rectangle 16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0:29</a:t>
            </a:r>
          </a:p>
        </p:txBody>
      </p:sp>
      <p:sp>
        <p:nvSpPr>
          <p:cNvPr id="94" name="Rectangle 17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0:28</a:t>
            </a:r>
          </a:p>
        </p:txBody>
      </p:sp>
      <p:sp>
        <p:nvSpPr>
          <p:cNvPr id="95" name="Rectangle 17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0:27</a:t>
            </a:r>
          </a:p>
        </p:txBody>
      </p:sp>
      <p:sp>
        <p:nvSpPr>
          <p:cNvPr id="96" name="Rectangle 17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0:26</a:t>
            </a:r>
          </a:p>
        </p:txBody>
      </p:sp>
      <p:sp>
        <p:nvSpPr>
          <p:cNvPr id="97" name="Rectangle 17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0:25</a:t>
            </a:r>
          </a:p>
        </p:txBody>
      </p:sp>
      <p:sp>
        <p:nvSpPr>
          <p:cNvPr id="98" name="Rectangle 17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0:24</a:t>
            </a:r>
          </a:p>
        </p:txBody>
      </p:sp>
      <p:sp>
        <p:nvSpPr>
          <p:cNvPr id="99" name="Rectangle 17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0:23</a:t>
            </a:r>
          </a:p>
        </p:txBody>
      </p:sp>
      <p:sp>
        <p:nvSpPr>
          <p:cNvPr id="100" name="Rectangle 17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0:22</a:t>
            </a:r>
          </a:p>
        </p:txBody>
      </p:sp>
      <p:sp>
        <p:nvSpPr>
          <p:cNvPr id="101" name="Rectangle 17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0:21</a:t>
            </a:r>
          </a:p>
        </p:txBody>
      </p:sp>
      <p:sp>
        <p:nvSpPr>
          <p:cNvPr id="102" name="Rectangle 17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0:20</a:t>
            </a:r>
          </a:p>
        </p:txBody>
      </p:sp>
      <p:sp>
        <p:nvSpPr>
          <p:cNvPr id="103" name="Rectangle 17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0:19</a:t>
            </a:r>
          </a:p>
        </p:txBody>
      </p:sp>
      <p:sp>
        <p:nvSpPr>
          <p:cNvPr id="104" name="Rectangle 18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0:18</a:t>
            </a:r>
          </a:p>
        </p:txBody>
      </p:sp>
      <p:sp>
        <p:nvSpPr>
          <p:cNvPr id="105" name="Rectangle 18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0:17</a:t>
            </a:r>
          </a:p>
        </p:txBody>
      </p:sp>
      <p:sp>
        <p:nvSpPr>
          <p:cNvPr id="106" name="Rectangle 18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0:16</a:t>
            </a:r>
          </a:p>
        </p:txBody>
      </p:sp>
      <p:sp>
        <p:nvSpPr>
          <p:cNvPr id="107" name="Rectangle 18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0:15</a:t>
            </a:r>
          </a:p>
        </p:txBody>
      </p:sp>
      <p:sp>
        <p:nvSpPr>
          <p:cNvPr id="108" name="Rectangle 18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0:14</a:t>
            </a:r>
          </a:p>
        </p:txBody>
      </p:sp>
      <p:sp>
        <p:nvSpPr>
          <p:cNvPr id="109" name="Rectangle 18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0:13</a:t>
            </a:r>
          </a:p>
        </p:txBody>
      </p:sp>
      <p:sp>
        <p:nvSpPr>
          <p:cNvPr id="110" name="Rectangle 18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0:12</a:t>
            </a:r>
          </a:p>
        </p:txBody>
      </p:sp>
      <p:sp>
        <p:nvSpPr>
          <p:cNvPr id="111" name="Rectangle 18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0:11</a:t>
            </a:r>
          </a:p>
        </p:txBody>
      </p:sp>
      <p:sp>
        <p:nvSpPr>
          <p:cNvPr id="112" name="Rectangle 18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0:10</a:t>
            </a:r>
          </a:p>
        </p:txBody>
      </p:sp>
      <p:sp>
        <p:nvSpPr>
          <p:cNvPr id="113" name="Rectangle 189"/>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0:09</a:t>
            </a:r>
          </a:p>
        </p:txBody>
      </p:sp>
      <p:sp>
        <p:nvSpPr>
          <p:cNvPr id="114" name="Rectangle 190"/>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0:08</a:t>
            </a:r>
          </a:p>
        </p:txBody>
      </p:sp>
      <p:sp>
        <p:nvSpPr>
          <p:cNvPr id="115" name="Rectangle 191"/>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0:07</a:t>
            </a:r>
          </a:p>
        </p:txBody>
      </p:sp>
      <p:sp>
        <p:nvSpPr>
          <p:cNvPr id="116" name="Rectangle 192"/>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0:06</a:t>
            </a:r>
          </a:p>
        </p:txBody>
      </p:sp>
      <p:sp>
        <p:nvSpPr>
          <p:cNvPr id="117" name="Rectangle 193"/>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0:05</a:t>
            </a:r>
          </a:p>
        </p:txBody>
      </p:sp>
      <p:sp>
        <p:nvSpPr>
          <p:cNvPr id="118" name="Rectangle 194"/>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0:04</a:t>
            </a:r>
          </a:p>
        </p:txBody>
      </p:sp>
      <p:sp>
        <p:nvSpPr>
          <p:cNvPr id="119" name="Rectangle 195"/>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0:03</a:t>
            </a:r>
          </a:p>
        </p:txBody>
      </p:sp>
      <p:sp>
        <p:nvSpPr>
          <p:cNvPr id="120" name="Rectangle 196"/>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0:02</a:t>
            </a:r>
          </a:p>
        </p:txBody>
      </p:sp>
      <p:sp>
        <p:nvSpPr>
          <p:cNvPr id="121" name="Rectangle 197"/>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0:01</a:t>
            </a:r>
          </a:p>
        </p:txBody>
      </p:sp>
      <p:sp>
        <p:nvSpPr>
          <p:cNvPr id="122" name="Rectangle 198"/>
          <p:cNvSpPr>
            <a:spLocks noChangeArrowheads="1"/>
          </p:cNvSpPr>
          <p:nvPr/>
        </p:nvSpPr>
        <p:spPr bwMode="auto">
          <a:xfrm>
            <a:off x="3384550" y="3429000"/>
            <a:ext cx="2376488" cy="1044575"/>
          </a:xfrm>
          <a:prstGeom prst="rect">
            <a:avLst/>
          </a:prstGeom>
          <a:solidFill>
            <a:schemeClr val="accent1"/>
          </a:solidFill>
          <a:ln w="38100">
            <a:solidFill>
              <a:schemeClr val="tx1"/>
            </a:solidFill>
            <a:miter lim="800000"/>
            <a:headEnd/>
            <a:tailEnd/>
          </a:ln>
        </p:spPr>
        <p:txBody>
          <a:bodyPr wrap="none" anchor="ctr"/>
          <a:lstStyle/>
          <a:p>
            <a:pPr algn="ctr"/>
            <a:r>
              <a:rPr lang="en-GB" sz="6600"/>
              <a:t>End</a:t>
            </a:r>
          </a:p>
        </p:txBody>
      </p:sp>
      <p:sp>
        <p:nvSpPr>
          <p:cNvPr id="123" name="Rectangle 6"/>
          <p:cNvSpPr>
            <a:spLocks noChangeArrowheads="1"/>
          </p:cNvSpPr>
          <p:nvPr/>
        </p:nvSpPr>
        <p:spPr bwMode="auto">
          <a:xfrm>
            <a:off x="1692275" y="1268413"/>
            <a:ext cx="6480175" cy="1631950"/>
          </a:xfrm>
          <a:prstGeom prst="rect">
            <a:avLst/>
          </a:prstGeom>
          <a:solidFill>
            <a:schemeClr val="accent1">
              <a:lumMod val="75000"/>
            </a:schemeClr>
          </a:solidFill>
          <a:ln w="9525" algn="ctr">
            <a:noFill/>
            <a:miter lim="800000"/>
            <a:headEnd/>
            <a:tailEnd/>
          </a:ln>
          <a:effectLst/>
        </p:spPr>
        <p:txBody>
          <a:bodyPr>
            <a:spAutoFit/>
          </a:bodyPr>
          <a:lstStyle/>
          <a:p>
            <a:pPr algn="ctr" fontAlgn="auto">
              <a:spcBef>
                <a:spcPct val="50000"/>
              </a:spcBef>
              <a:spcAft>
                <a:spcPts val="0"/>
              </a:spcAft>
              <a:defRPr/>
            </a:pPr>
            <a:r>
              <a:rPr lang="en-US" sz="2000" dirty="0">
                <a:solidFill>
                  <a:schemeClr val="bg1"/>
                </a:solidFill>
                <a:latin typeface="Tahoma" charset="0"/>
                <a:sym typeface="Wingdings" pitchFamily="2" charset="2"/>
              </a:rPr>
              <a:t>Autism has a prevalence of 1%.</a:t>
            </a:r>
          </a:p>
          <a:p>
            <a:pPr algn="ctr" fontAlgn="auto">
              <a:spcBef>
                <a:spcPct val="50000"/>
              </a:spcBef>
              <a:spcAft>
                <a:spcPts val="0"/>
              </a:spcAft>
              <a:defRPr/>
            </a:pPr>
            <a:r>
              <a:rPr lang="en-US" sz="2000" dirty="0">
                <a:solidFill>
                  <a:schemeClr val="bg1"/>
                </a:solidFill>
                <a:latin typeface="Tahoma" charset="0"/>
                <a:sym typeface="Wingdings" pitchFamily="2" charset="2"/>
              </a:rPr>
              <a:t>The test has sensitivity of 90% and specificity of 80%.</a:t>
            </a:r>
          </a:p>
          <a:p>
            <a:pPr algn="ctr" fontAlgn="auto">
              <a:spcBef>
                <a:spcPct val="50000"/>
              </a:spcBef>
              <a:spcAft>
                <a:spcPts val="0"/>
              </a:spcAft>
              <a:defRPr/>
            </a:pPr>
            <a:r>
              <a:rPr lang="en-US" sz="2000" dirty="0">
                <a:solidFill>
                  <a:schemeClr val="bg1"/>
                </a:solidFill>
                <a:latin typeface="Tahoma" charset="0"/>
                <a:sym typeface="Wingdings" pitchFamily="2" charset="2"/>
              </a:rPr>
              <a:t>Given a positive test, what is the probability the child has autism?</a:t>
            </a:r>
            <a:endParaRPr lang="en-GB" sz="2000" dirty="0">
              <a:solidFill>
                <a:schemeClr val="bg1"/>
              </a:solidFill>
              <a:effectLst>
                <a:outerShdw blurRad="38100" dist="38100" dir="2700000" algn="tl">
                  <a:srgbClr val="000000"/>
                </a:outerShdw>
              </a:effectLst>
              <a:latin typeface="Tahoma" charset="0"/>
              <a:sym typeface="Wingdings" pitchFamily="2" charset="2"/>
            </a:endParaRPr>
          </a:p>
        </p:txBody>
      </p:sp>
      <p:sp>
        <p:nvSpPr>
          <p:cNvPr id="125" name="Rectangle 2"/>
          <p:cNvSpPr txBox="1">
            <a:spLocks noChangeArrowheads="1"/>
          </p:cNvSpPr>
          <p:nvPr/>
        </p:nvSpPr>
        <p:spPr>
          <a:xfrm>
            <a:off x="263525" y="549275"/>
            <a:ext cx="8618538" cy="558800"/>
          </a:xfrm>
          <a:prstGeom prst="rect">
            <a:avLst/>
          </a:prstGeom>
          <a:solidFill>
            <a:schemeClr val="tx2">
              <a:lumMod val="20000"/>
              <a:lumOff val="80000"/>
            </a:schemeClr>
          </a:solidFill>
          <a:ln>
            <a:solidFill>
              <a:schemeClr val="tx2">
                <a:lumMod val="60000"/>
                <a:lumOff val="40000"/>
              </a:schemeClr>
            </a:solidFill>
          </a:ln>
        </p:spPr>
        <p:txBody>
          <a:bodyPr>
            <a:normAutofit fontScale="90000" lnSpcReduction="10000"/>
          </a:bodyPr>
          <a:lstStyle/>
          <a:p>
            <a:pPr algn="ctr" fontAlgn="auto">
              <a:spcAft>
                <a:spcPts val="0"/>
              </a:spcAft>
              <a:defRPr/>
            </a:pPr>
            <a:r>
              <a:rPr lang="en-GB" sz="3600" b="1" dirty="0">
                <a:latin typeface="Garamond" pitchFamily="18" charset="0"/>
              </a:rPr>
              <a:t>Natural Frequencies</a:t>
            </a:r>
            <a:endParaRPr lang="en-GB" sz="3600" b="1" dirty="0">
              <a:latin typeface="Garamond" pitchFamily="18" charset="0"/>
              <a:ea typeface="+mj-ea"/>
              <a:cs typeface="+mj-cs"/>
            </a:endParaRPr>
          </a:p>
        </p:txBody>
      </p:sp>
      <p:pic>
        <p:nvPicPr>
          <p:cNvPr id="359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3" y="11731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Rectangle 128"/>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7168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65"/>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66"/>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nodeType="afterGroup">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68"/>
                                        </p:tgtEl>
                                        <p:attrNameLst>
                                          <p:attrName>style.visibility</p:attrName>
                                        </p:attrNameLst>
                                      </p:cBhvr>
                                      <p:to>
                                        <p:strVal val="visible"/>
                                      </p:to>
                                    </p:set>
                                  </p:childTnLst>
                                </p:cTn>
                              </p:par>
                            </p:childTnLst>
                          </p:cTn>
                        </p:par>
                        <p:par>
                          <p:cTn id="22" fill="hold" nodeType="afterGroup">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69"/>
                                        </p:tgtEl>
                                        <p:attrNameLst>
                                          <p:attrName>style.visibility</p:attrName>
                                        </p:attrNameLst>
                                      </p:cBhvr>
                                      <p:to>
                                        <p:strVal val="visible"/>
                                      </p:to>
                                    </p:set>
                                  </p:childTnLst>
                                </p:cTn>
                              </p:par>
                            </p:childTnLst>
                          </p:cTn>
                        </p:par>
                        <p:par>
                          <p:cTn id="25" fill="hold" nodeType="afterGroup">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70"/>
                                        </p:tgtEl>
                                        <p:attrNameLst>
                                          <p:attrName>style.visibility</p:attrName>
                                        </p:attrNameLst>
                                      </p:cBhvr>
                                      <p:to>
                                        <p:strVal val="visible"/>
                                      </p:to>
                                    </p:set>
                                  </p:childTnLst>
                                </p:cTn>
                              </p:par>
                            </p:childTnLst>
                          </p:cTn>
                        </p:par>
                        <p:par>
                          <p:cTn id="28" fill="hold" nodeType="afterGroup">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71"/>
                                        </p:tgtEl>
                                        <p:attrNameLst>
                                          <p:attrName>style.visibility</p:attrName>
                                        </p:attrNameLst>
                                      </p:cBhvr>
                                      <p:to>
                                        <p:strVal val="visible"/>
                                      </p:to>
                                    </p:set>
                                  </p:childTnLst>
                                </p:cTn>
                              </p:par>
                            </p:childTnLst>
                          </p:cTn>
                        </p:par>
                        <p:par>
                          <p:cTn id="31" fill="hold" nodeType="afterGroup">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72"/>
                                        </p:tgtEl>
                                        <p:attrNameLst>
                                          <p:attrName>style.visibility</p:attrName>
                                        </p:attrNameLst>
                                      </p:cBhvr>
                                      <p:to>
                                        <p:strVal val="visible"/>
                                      </p:to>
                                    </p:set>
                                  </p:childTnLst>
                                </p:cTn>
                              </p:par>
                            </p:childTnLst>
                          </p:cTn>
                        </p:par>
                        <p:par>
                          <p:cTn id="34" fill="hold" nodeType="afterGroup">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73"/>
                                        </p:tgtEl>
                                        <p:attrNameLst>
                                          <p:attrName>style.visibility</p:attrName>
                                        </p:attrNameLst>
                                      </p:cBhvr>
                                      <p:to>
                                        <p:strVal val="visible"/>
                                      </p:to>
                                    </p:set>
                                  </p:childTnLst>
                                </p:cTn>
                              </p:par>
                            </p:childTnLst>
                          </p:cTn>
                        </p:par>
                        <p:par>
                          <p:cTn id="37" fill="hold" nodeType="afterGroup">
                            <p:stCondLst>
                              <p:cond delay="10000"/>
                            </p:stCondLst>
                            <p:childTnLst>
                              <p:par>
                                <p:cTn id="38" presetID="1" presetClass="entr" presetSubtype="0" fill="hold" grpId="0" nodeType="afterEffect">
                                  <p:stCondLst>
                                    <p:cond delay="100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nodeType="afterGroup">
                            <p:stCondLst>
                              <p:cond delay="11000"/>
                            </p:stCondLst>
                            <p:childTnLst>
                              <p:par>
                                <p:cTn id="41" presetID="1" presetClass="entr" presetSubtype="0" fill="hold" grpId="0" nodeType="afterEffect">
                                  <p:stCondLst>
                                    <p:cond delay="1000"/>
                                  </p:stCondLst>
                                  <p:childTnLst>
                                    <p:set>
                                      <p:cBhvr>
                                        <p:cTn id="42" dur="1" fill="hold">
                                          <p:stCondLst>
                                            <p:cond delay="0"/>
                                          </p:stCondLst>
                                        </p:cTn>
                                        <p:tgtEl>
                                          <p:spTgt spid="75"/>
                                        </p:tgtEl>
                                        <p:attrNameLst>
                                          <p:attrName>style.visibility</p:attrName>
                                        </p:attrNameLst>
                                      </p:cBhvr>
                                      <p:to>
                                        <p:strVal val="visible"/>
                                      </p:to>
                                    </p:set>
                                  </p:childTnLst>
                                </p:cTn>
                              </p:par>
                            </p:childTnLst>
                          </p:cTn>
                        </p:par>
                        <p:par>
                          <p:cTn id="43" fill="hold" nodeType="afterGroup">
                            <p:stCondLst>
                              <p:cond delay="12000"/>
                            </p:stCondLst>
                            <p:childTnLst>
                              <p:par>
                                <p:cTn id="44" presetID="1" presetClass="entr" presetSubtype="0" fill="hold" grpId="0" nodeType="afterEffect">
                                  <p:stCondLst>
                                    <p:cond delay="1000"/>
                                  </p:stCondLst>
                                  <p:childTnLst>
                                    <p:set>
                                      <p:cBhvr>
                                        <p:cTn id="45" dur="1" fill="hold">
                                          <p:stCondLst>
                                            <p:cond delay="0"/>
                                          </p:stCondLst>
                                        </p:cTn>
                                        <p:tgtEl>
                                          <p:spTgt spid="76"/>
                                        </p:tgtEl>
                                        <p:attrNameLst>
                                          <p:attrName>style.visibility</p:attrName>
                                        </p:attrNameLst>
                                      </p:cBhvr>
                                      <p:to>
                                        <p:strVal val="visible"/>
                                      </p:to>
                                    </p:set>
                                  </p:childTnLst>
                                </p:cTn>
                              </p:par>
                            </p:childTnLst>
                          </p:cTn>
                        </p:par>
                        <p:par>
                          <p:cTn id="46" fill="hold" nodeType="afterGroup">
                            <p:stCondLst>
                              <p:cond delay="13000"/>
                            </p:stCondLst>
                            <p:childTnLst>
                              <p:par>
                                <p:cTn id="47" presetID="1" presetClass="entr" presetSubtype="0" fill="hold" grpId="0" nodeType="afterEffect">
                                  <p:stCondLst>
                                    <p:cond delay="1000"/>
                                  </p:stCondLst>
                                  <p:childTnLst>
                                    <p:set>
                                      <p:cBhvr>
                                        <p:cTn id="48" dur="1" fill="hold">
                                          <p:stCondLst>
                                            <p:cond delay="0"/>
                                          </p:stCondLst>
                                        </p:cTn>
                                        <p:tgtEl>
                                          <p:spTgt spid="77"/>
                                        </p:tgtEl>
                                        <p:attrNameLst>
                                          <p:attrName>style.visibility</p:attrName>
                                        </p:attrNameLst>
                                      </p:cBhvr>
                                      <p:to>
                                        <p:strVal val="visible"/>
                                      </p:to>
                                    </p:set>
                                  </p:childTnLst>
                                </p:cTn>
                              </p:par>
                            </p:childTnLst>
                          </p:cTn>
                        </p:par>
                        <p:par>
                          <p:cTn id="49" fill="hold" nodeType="afterGroup">
                            <p:stCondLst>
                              <p:cond delay="14000"/>
                            </p:stCondLst>
                            <p:childTnLst>
                              <p:par>
                                <p:cTn id="50" presetID="1" presetClass="entr" presetSubtype="0" fill="hold" grpId="0" nodeType="afterEffect">
                                  <p:stCondLst>
                                    <p:cond delay="1000"/>
                                  </p:stCondLst>
                                  <p:childTnLst>
                                    <p:set>
                                      <p:cBhvr>
                                        <p:cTn id="51" dur="1" fill="hold">
                                          <p:stCondLst>
                                            <p:cond delay="0"/>
                                          </p:stCondLst>
                                        </p:cTn>
                                        <p:tgtEl>
                                          <p:spTgt spid="78"/>
                                        </p:tgtEl>
                                        <p:attrNameLst>
                                          <p:attrName>style.visibility</p:attrName>
                                        </p:attrNameLst>
                                      </p:cBhvr>
                                      <p:to>
                                        <p:strVal val="visible"/>
                                      </p:to>
                                    </p:set>
                                  </p:childTnLst>
                                </p:cTn>
                              </p:par>
                            </p:childTnLst>
                          </p:cTn>
                        </p:par>
                        <p:par>
                          <p:cTn id="52" fill="hold" nodeType="afterGroup">
                            <p:stCondLst>
                              <p:cond delay="15000"/>
                            </p:stCondLst>
                            <p:childTnLst>
                              <p:par>
                                <p:cTn id="53" presetID="1" presetClass="entr" presetSubtype="0" fill="hold" grpId="0" nodeType="afterEffect">
                                  <p:stCondLst>
                                    <p:cond delay="1000"/>
                                  </p:stCondLst>
                                  <p:childTnLst>
                                    <p:set>
                                      <p:cBhvr>
                                        <p:cTn id="54" dur="1" fill="hold">
                                          <p:stCondLst>
                                            <p:cond delay="0"/>
                                          </p:stCondLst>
                                        </p:cTn>
                                        <p:tgtEl>
                                          <p:spTgt spid="79"/>
                                        </p:tgtEl>
                                        <p:attrNameLst>
                                          <p:attrName>style.visibility</p:attrName>
                                        </p:attrNameLst>
                                      </p:cBhvr>
                                      <p:to>
                                        <p:strVal val="visible"/>
                                      </p:to>
                                    </p:set>
                                  </p:childTnLst>
                                </p:cTn>
                              </p:par>
                            </p:childTnLst>
                          </p:cTn>
                        </p:par>
                        <p:par>
                          <p:cTn id="55" fill="hold" nodeType="afterGroup">
                            <p:stCondLst>
                              <p:cond delay="16000"/>
                            </p:stCondLst>
                            <p:childTnLst>
                              <p:par>
                                <p:cTn id="56" presetID="1" presetClass="entr" presetSubtype="0" fill="hold" grpId="0" nodeType="afterEffect">
                                  <p:stCondLst>
                                    <p:cond delay="1000"/>
                                  </p:stCondLst>
                                  <p:childTnLst>
                                    <p:set>
                                      <p:cBhvr>
                                        <p:cTn id="57" dur="1" fill="hold">
                                          <p:stCondLst>
                                            <p:cond delay="0"/>
                                          </p:stCondLst>
                                        </p:cTn>
                                        <p:tgtEl>
                                          <p:spTgt spid="80"/>
                                        </p:tgtEl>
                                        <p:attrNameLst>
                                          <p:attrName>style.visibility</p:attrName>
                                        </p:attrNameLst>
                                      </p:cBhvr>
                                      <p:to>
                                        <p:strVal val="visible"/>
                                      </p:to>
                                    </p:set>
                                  </p:childTnLst>
                                </p:cTn>
                              </p:par>
                            </p:childTnLst>
                          </p:cTn>
                        </p:par>
                        <p:par>
                          <p:cTn id="58" fill="hold" nodeType="afterGroup">
                            <p:stCondLst>
                              <p:cond delay="17000"/>
                            </p:stCondLst>
                            <p:childTnLst>
                              <p:par>
                                <p:cTn id="59" presetID="1" presetClass="entr" presetSubtype="0" fill="hold" grpId="0" nodeType="afterEffect">
                                  <p:stCondLst>
                                    <p:cond delay="1000"/>
                                  </p:stCondLst>
                                  <p:childTnLst>
                                    <p:set>
                                      <p:cBhvr>
                                        <p:cTn id="60" dur="1" fill="hold">
                                          <p:stCondLst>
                                            <p:cond delay="0"/>
                                          </p:stCondLst>
                                        </p:cTn>
                                        <p:tgtEl>
                                          <p:spTgt spid="81"/>
                                        </p:tgtEl>
                                        <p:attrNameLst>
                                          <p:attrName>style.visibility</p:attrName>
                                        </p:attrNameLst>
                                      </p:cBhvr>
                                      <p:to>
                                        <p:strVal val="visible"/>
                                      </p:to>
                                    </p:set>
                                  </p:childTnLst>
                                </p:cTn>
                              </p:par>
                            </p:childTnLst>
                          </p:cTn>
                        </p:par>
                        <p:par>
                          <p:cTn id="61" fill="hold" nodeType="afterGroup">
                            <p:stCondLst>
                              <p:cond delay="18000"/>
                            </p:stCondLst>
                            <p:childTnLst>
                              <p:par>
                                <p:cTn id="62" presetID="1" presetClass="entr" presetSubtype="0" fill="hold" grpId="0" nodeType="afterEffect">
                                  <p:stCondLst>
                                    <p:cond delay="1000"/>
                                  </p:stCondLst>
                                  <p:childTnLst>
                                    <p:set>
                                      <p:cBhvr>
                                        <p:cTn id="63" dur="1" fill="hold">
                                          <p:stCondLst>
                                            <p:cond delay="0"/>
                                          </p:stCondLst>
                                        </p:cTn>
                                        <p:tgtEl>
                                          <p:spTgt spid="82"/>
                                        </p:tgtEl>
                                        <p:attrNameLst>
                                          <p:attrName>style.visibility</p:attrName>
                                        </p:attrNameLst>
                                      </p:cBhvr>
                                      <p:to>
                                        <p:strVal val="visible"/>
                                      </p:to>
                                    </p:set>
                                  </p:childTnLst>
                                </p:cTn>
                              </p:par>
                            </p:childTnLst>
                          </p:cTn>
                        </p:par>
                        <p:par>
                          <p:cTn id="64" fill="hold" nodeType="afterGroup">
                            <p:stCondLst>
                              <p:cond delay="19000"/>
                            </p:stCondLst>
                            <p:childTnLst>
                              <p:par>
                                <p:cTn id="65" presetID="1" presetClass="entr" presetSubtype="0" fill="hold" grpId="0" nodeType="afterEffect">
                                  <p:stCondLst>
                                    <p:cond delay="1000"/>
                                  </p:stCondLst>
                                  <p:childTnLst>
                                    <p:set>
                                      <p:cBhvr>
                                        <p:cTn id="66" dur="1" fill="hold">
                                          <p:stCondLst>
                                            <p:cond delay="0"/>
                                          </p:stCondLst>
                                        </p:cTn>
                                        <p:tgtEl>
                                          <p:spTgt spid="83"/>
                                        </p:tgtEl>
                                        <p:attrNameLst>
                                          <p:attrName>style.visibility</p:attrName>
                                        </p:attrNameLst>
                                      </p:cBhvr>
                                      <p:to>
                                        <p:strVal val="visible"/>
                                      </p:to>
                                    </p:set>
                                  </p:childTnLst>
                                </p:cTn>
                              </p:par>
                            </p:childTnLst>
                          </p:cTn>
                        </p:par>
                        <p:par>
                          <p:cTn id="67" fill="hold" nodeType="afterGroup">
                            <p:stCondLst>
                              <p:cond delay="20000"/>
                            </p:stCondLst>
                            <p:childTnLst>
                              <p:par>
                                <p:cTn id="68" presetID="1" presetClass="entr" presetSubtype="0" fill="hold" grpId="0" nodeType="afterEffect">
                                  <p:stCondLst>
                                    <p:cond delay="1000"/>
                                  </p:stCondLst>
                                  <p:childTnLst>
                                    <p:set>
                                      <p:cBhvr>
                                        <p:cTn id="69" dur="1" fill="hold">
                                          <p:stCondLst>
                                            <p:cond delay="0"/>
                                          </p:stCondLst>
                                        </p:cTn>
                                        <p:tgtEl>
                                          <p:spTgt spid="84"/>
                                        </p:tgtEl>
                                        <p:attrNameLst>
                                          <p:attrName>style.visibility</p:attrName>
                                        </p:attrNameLst>
                                      </p:cBhvr>
                                      <p:to>
                                        <p:strVal val="visible"/>
                                      </p:to>
                                    </p:set>
                                  </p:childTnLst>
                                </p:cTn>
                              </p:par>
                            </p:childTnLst>
                          </p:cTn>
                        </p:par>
                        <p:par>
                          <p:cTn id="70" fill="hold" nodeType="afterGroup">
                            <p:stCondLst>
                              <p:cond delay="21000"/>
                            </p:stCondLst>
                            <p:childTnLst>
                              <p:par>
                                <p:cTn id="71" presetID="1" presetClass="entr" presetSubtype="0" fill="hold" grpId="0" nodeType="afterEffect">
                                  <p:stCondLst>
                                    <p:cond delay="1000"/>
                                  </p:stCondLst>
                                  <p:childTnLst>
                                    <p:set>
                                      <p:cBhvr>
                                        <p:cTn id="72" dur="1" fill="hold">
                                          <p:stCondLst>
                                            <p:cond delay="0"/>
                                          </p:stCondLst>
                                        </p:cTn>
                                        <p:tgtEl>
                                          <p:spTgt spid="85"/>
                                        </p:tgtEl>
                                        <p:attrNameLst>
                                          <p:attrName>style.visibility</p:attrName>
                                        </p:attrNameLst>
                                      </p:cBhvr>
                                      <p:to>
                                        <p:strVal val="visible"/>
                                      </p:to>
                                    </p:set>
                                  </p:childTnLst>
                                </p:cTn>
                              </p:par>
                            </p:childTnLst>
                          </p:cTn>
                        </p:par>
                        <p:par>
                          <p:cTn id="73" fill="hold" nodeType="afterGroup">
                            <p:stCondLst>
                              <p:cond delay="22000"/>
                            </p:stCondLst>
                            <p:childTnLst>
                              <p:par>
                                <p:cTn id="74" presetID="1" presetClass="entr" presetSubtype="0" fill="hold" grpId="0" nodeType="afterEffect">
                                  <p:stCondLst>
                                    <p:cond delay="1000"/>
                                  </p:stCondLst>
                                  <p:childTnLst>
                                    <p:set>
                                      <p:cBhvr>
                                        <p:cTn id="75" dur="1" fill="hold">
                                          <p:stCondLst>
                                            <p:cond delay="0"/>
                                          </p:stCondLst>
                                        </p:cTn>
                                        <p:tgtEl>
                                          <p:spTgt spid="86"/>
                                        </p:tgtEl>
                                        <p:attrNameLst>
                                          <p:attrName>style.visibility</p:attrName>
                                        </p:attrNameLst>
                                      </p:cBhvr>
                                      <p:to>
                                        <p:strVal val="visible"/>
                                      </p:to>
                                    </p:set>
                                  </p:childTnLst>
                                </p:cTn>
                              </p:par>
                            </p:childTnLst>
                          </p:cTn>
                        </p:par>
                        <p:par>
                          <p:cTn id="76" fill="hold" nodeType="afterGroup">
                            <p:stCondLst>
                              <p:cond delay="23000"/>
                            </p:stCondLst>
                            <p:childTnLst>
                              <p:par>
                                <p:cTn id="77" presetID="1" presetClass="entr" presetSubtype="0" fill="hold" grpId="0" nodeType="afterEffect">
                                  <p:stCondLst>
                                    <p:cond delay="1000"/>
                                  </p:stCondLst>
                                  <p:childTnLst>
                                    <p:set>
                                      <p:cBhvr>
                                        <p:cTn id="78" dur="1" fill="hold">
                                          <p:stCondLst>
                                            <p:cond delay="0"/>
                                          </p:stCondLst>
                                        </p:cTn>
                                        <p:tgtEl>
                                          <p:spTgt spid="87"/>
                                        </p:tgtEl>
                                        <p:attrNameLst>
                                          <p:attrName>style.visibility</p:attrName>
                                        </p:attrNameLst>
                                      </p:cBhvr>
                                      <p:to>
                                        <p:strVal val="visible"/>
                                      </p:to>
                                    </p:set>
                                  </p:childTnLst>
                                </p:cTn>
                              </p:par>
                            </p:childTnLst>
                          </p:cTn>
                        </p:par>
                        <p:par>
                          <p:cTn id="79" fill="hold" nodeType="afterGroup">
                            <p:stCondLst>
                              <p:cond delay="24000"/>
                            </p:stCondLst>
                            <p:childTnLst>
                              <p:par>
                                <p:cTn id="80" presetID="1" presetClass="entr" presetSubtype="0" fill="hold" grpId="0" nodeType="afterEffect">
                                  <p:stCondLst>
                                    <p:cond delay="1000"/>
                                  </p:stCondLst>
                                  <p:childTnLst>
                                    <p:set>
                                      <p:cBhvr>
                                        <p:cTn id="81" dur="1" fill="hold">
                                          <p:stCondLst>
                                            <p:cond delay="0"/>
                                          </p:stCondLst>
                                        </p:cTn>
                                        <p:tgtEl>
                                          <p:spTgt spid="88"/>
                                        </p:tgtEl>
                                        <p:attrNameLst>
                                          <p:attrName>style.visibility</p:attrName>
                                        </p:attrNameLst>
                                      </p:cBhvr>
                                      <p:to>
                                        <p:strVal val="visible"/>
                                      </p:to>
                                    </p:set>
                                  </p:childTnLst>
                                </p:cTn>
                              </p:par>
                            </p:childTnLst>
                          </p:cTn>
                        </p:par>
                        <p:par>
                          <p:cTn id="82" fill="hold" nodeType="afterGroup">
                            <p:stCondLst>
                              <p:cond delay="25000"/>
                            </p:stCondLst>
                            <p:childTnLst>
                              <p:par>
                                <p:cTn id="83" presetID="1" presetClass="entr" presetSubtype="0" fill="hold" grpId="0" nodeType="afterEffect">
                                  <p:stCondLst>
                                    <p:cond delay="1000"/>
                                  </p:stCondLst>
                                  <p:childTnLst>
                                    <p:set>
                                      <p:cBhvr>
                                        <p:cTn id="84" dur="1" fill="hold">
                                          <p:stCondLst>
                                            <p:cond delay="0"/>
                                          </p:stCondLst>
                                        </p:cTn>
                                        <p:tgtEl>
                                          <p:spTgt spid="89"/>
                                        </p:tgtEl>
                                        <p:attrNameLst>
                                          <p:attrName>style.visibility</p:attrName>
                                        </p:attrNameLst>
                                      </p:cBhvr>
                                      <p:to>
                                        <p:strVal val="visible"/>
                                      </p:to>
                                    </p:set>
                                  </p:childTnLst>
                                </p:cTn>
                              </p:par>
                            </p:childTnLst>
                          </p:cTn>
                        </p:par>
                        <p:par>
                          <p:cTn id="85" fill="hold" nodeType="afterGroup">
                            <p:stCondLst>
                              <p:cond delay="26000"/>
                            </p:stCondLst>
                            <p:childTnLst>
                              <p:par>
                                <p:cTn id="86" presetID="1" presetClass="entr" presetSubtype="0" fill="hold" grpId="0" nodeType="afterEffect">
                                  <p:stCondLst>
                                    <p:cond delay="1000"/>
                                  </p:stCondLst>
                                  <p:childTnLst>
                                    <p:set>
                                      <p:cBhvr>
                                        <p:cTn id="87" dur="1" fill="hold">
                                          <p:stCondLst>
                                            <p:cond delay="0"/>
                                          </p:stCondLst>
                                        </p:cTn>
                                        <p:tgtEl>
                                          <p:spTgt spid="90"/>
                                        </p:tgtEl>
                                        <p:attrNameLst>
                                          <p:attrName>style.visibility</p:attrName>
                                        </p:attrNameLst>
                                      </p:cBhvr>
                                      <p:to>
                                        <p:strVal val="visible"/>
                                      </p:to>
                                    </p:set>
                                  </p:childTnLst>
                                </p:cTn>
                              </p:par>
                            </p:childTnLst>
                          </p:cTn>
                        </p:par>
                        <p:par>
                          <p:cTn id="88" fill="hold" nodeType="afterGroup">
                            <p:stCondLst>
                              <p:cond delay="27000"/>
                            </p:stCondLst>
                            <p:childTnLst>
                              <p:par>
                                <p:cTn id="89" presetID="1" presetClass="entr" presetSubtype="0" fill="hold" grpId="0" nodeType="afterEffect">
                                  <p:stCondLst>
                                    <p:cond delay="1000"/>
                                  </p:stCondLst>
                                  <p:childTnLst>
                                    <p:set>
                                      <p:cBhvr>
                                        <p:cTn id="90" dur="1" fill="hold">
                                          <p:stCondLst>
                                            <p:cond delay="0"/>
                                          </p:stCondLst>
                                        </p:cTn>
                                        <p:tgtEl>
                                          <p:spTgt spid="91"/>
                                        </p:tgtEl>
                                        <p:attrNameLst>
                                          <p:attrName>style.visibility</p:attrName>
                                        </p:attrNameLst>
                                      </p:cBhvr>
                                      <p:to>
                                        <p:strVal val="visible"/>
                                      </p:to>
                                    </p:set>
                                  </p:childTnLst>
                                </p:cTn>
                              </p:par>
                            </p:childTnLst>
                          </p:cTn>
                        </p:par>
                        <p:par>
                          <p:cTn id="91" fill="hold" nodeType="afterGroup">
                            <p:stCondLst>
                              <p:cond delay="28000"/>
                            </p:stCondLst>
                            <p:childTnLst>
                              <p:par>
                                <p:cTn id="92" presetID="1" presetClass="entr" presetSubtype="0" fill="hold" grpId="0" nodeType="afterEffect">
                                  <p:stCondLst>
                                    <p:cond delay="1000"/>
                                  </p:stCondLst>
                                  <p:childTnLst>
                                    <p:set>
                                      <p:cBhvr>
                                        <p:cTn id="93" dur="1" fill="hold">
                                          <p:stCondLst>
                                            <p:cond delay="0"/>
                                          </p:stCondLst>
                                        </p:cTn>
                                        <p:tgtEl>
                                          <p:spTgt spid="92"/>
                                        </p:tgtEl>
                                        <p:attrNameLst>
                                          <p:attrName>style.visibility</p:attrName>
                                        </p:attrNameLst>
                                      </p:cBhvr>
                                      <p:to>
                                        <p:strVal val="visible"/>
                                      </p:to>
                                    </p:set>
                                  </p:childTnLst>
                                </p:cTn>
                              </p:par>
                            </p:childTnLst>
                          </p:cTn>
                        </p:par>
                        <p:par>
                          <p:cTn id="94" fill="hold" nodeType="afterGroup">
                            <p:stCondLst>
                              <p:cond delay="29000"/>
                            </p:stCondLst>
                            <p:childTnLst>
                              <p:par>
                                <p:cTn id="95" presetID="1" presetClass="entr" presetSubtype="0" fill="hold" grpId="0" nodeType="afterEffect">
                                  <p:stCondLst>
                                    <p:cond delay="1000"/>
                                  </p:stCondLst>
                                  <p:childTnLst>
                                    <p:set>
                                      <p:cBhvr>
                                        <p:cTn id="96" dur="1" fill="hold">
                                          <p:stCondLst>
                                            <p:cond delay="0"/>
                                          </p:stCondLst>
                                        </p:cTn>
                                        <p:tgtEl>
                                          <p:spTgt spid="93"/>
                                        </p:tgtEl>
                                        <p:attrNameLst>
                                          <p:attrName>style.visibility</p:attrName>
                                        </p:attrNameLst>
                                      </p:cBhvr>
                                      <p:to>
                                        <p:strVal val="visible"/>
                                      </p:to>
                                    </p:set>
                                  </p:childTnLst>
                                </p:cTn>
                              </p:par>
                            </p:childTnLst>
                          </p:cTn>
                        </p:par>
                        <p:par>
                          <p:cTn id="97" fill="hold" nodeType="afterGroup">
                            <p:stCondLst>
                              <p:cond delay="30000"/>
                            </p:stCondLst>
                            <p:childTnLst>
                              <p:par>
                                <p:cTn id="98" presetID="1" presetClass="entr" presetSubtype="0" fill="hold" grpId="0" nodeType="afterEffect">
                                  <p:stCondLst>
                                    <p:cond delay="1000"/>
                                  </p:stCondLst>
                                  <p:childTnLst>
                                    <p:set>
                                      <p:cBhvr>
                                        <p:cTn id="99" dur="1" fill="hold">
                                          <p:stCondLst>
                                            <p:cond delay="0"/>
                                          </p:stCondLst>
                                        </p:cTn>
                                        <p:tgtEl>
                                          <p:spTgt spid="94"/>
                                        </p:tgtEl>
                                        <p:attrNameLst>
                                          <p:attrName>style.visibility</p:attrName>
                                        </p:attrNameLst>
                                      </p:cBhvr>
                                      <p:to>
                                        <p:strVal val="visible"/>
                                      </p:to>
                                    </p:set>
                                  </p:childTnLst>
                                </p:cTn>
                              </p:par>
                            </p:childTnLst>
                          </p:cTn>
                        </p:par>
                        <p:par>
                          <p:cTn id="100" fill="hold" nodeType="afterGroup">
                            <p:stCondLst>
                              <p:cond delay="31000"/>
                            </p:stCondLst>
                            <p:childTnLst>
                              <p:par>
                                <p:cTn id="101" presetID="1" presetClass="entr" presetSubtype="0" fill="hold" grpId="0" nodeType="afterEffect">
                                  <p:stCondLst>
                                    <p:cond delay="1000"/>
                                  </p:stCondLst>
                                  <p:childTnLst>
                                    <p:set>
                                      <p:cBhvr>
                                        <p:cTn id="102" dur="1" fill="hold">
                                          <p:stCondLst>
                                            <p:cond delay="0"/>
                                          </p:stCondLst>
                                        </p:cTn>
                                        <p:tgtEl>
                                          <p:spTgt spid="95"/>
                                        </p:tgtEl>
                                        <p:attrNameLst>
                                          <p:attrName>style.visibility</p:attrName>
                                        </p:attrNameLst>
                                      </p:cBhvr>
                                      <p:to>
                                        <p:strVal val="visible"/>
                                      </p:to>
                                    </p:set>
                                  </p:childTnLst>
                                </p:cTn>
                              </p:par>
                            </p:childTnLst>
                          </p:cTn>
                        </p:par>
                        <p:par>
                          <p:cTn id="103" fill="hold" nodeType="afterGroup">
                            <p:stCondLst>
                              <p:cond delay="32000"/>
                            </p:stCondLst>
                            <p:childTnLst>
                              <p:par>
                                <p:cTn id="104" presetID="1" presetClass="entr" presetSubtype="0" fill="hold" grpId="0" nodeType="afterEffect">
                                  <p:stCondLst>
                                    <p:cond delay="1000"/>
                                  </p:stCondLst>
                                  <p:childTnLst>
                                    <p:set>
                                      <p:cBhvr>
                                        <p:cTn id="105" dur="1" fill="hold">
                                          <p:stCondLst>
                                            <p:cond delay="0"/>
                                          </p:stCondLst>
                                        </p:cTn>
                                        <p:tgtEl>
                                          <p:spTgt spid="96"/>
                                        </p:tgtEl>
                                        <p:attrNameLst>
                                          <p:attrName>style.visibility</p:attrName>
                                        </p:attrNameLst>
                                      </p:cBhvr>
                                      <p:to>
                                        <p:strVal val="visible"/>
                                      </p:to>
                                    </p:set>
                                  </p:childTnLst>
                                </p:cTn>
                              </p:par>
                            </p:childTnLst>
                          </p:cTn>
                        </p:par>
                        <p:par>
                          <p:cTn id="106" fill="hold" nodeType="afterGroup">
                            <p:stCondLst>
                              <p:cond delay="33000"/>
                            </p:stCondLst>
                            <p:childTnLst>
                              <p:par>
                                <p:cTn id="107" presetID="1" presetClass="entr" presetSubtype="0" fill="hold" grpId="0" nodeType="afterEffect">
                                  <p:stCondLst>
                                    <p:cond delay="1000"/>
                                  </p:stCondLst>
                                  <p:childTnLst>
                                    <p:set>
                                      <p:cBhvr>
                                        <p:cTn id="108" dur="1" fill="hold">
                                          <p:stCondLst>
                                            <p:cond delay="0"/>
                                          </p:stCondLst>
                                        </p:cTn>
                                        <p:tgtEl>
                                          <p:spTgt spid="97"/>
                                        </p:tgtEl>
                                        <p:attrNameLst>
                                          <p:attrName>style.visibility</p:attrName>
                                        </p:attrNameLst>
                                      </p:cBhvr>
                                      <p:to>
                                        <p:strVal val="visible"/>
                                      </p:to>
                                    </p:set>
                                  </p:childTnLst>
                                </p:cTn>
                              </p:par>
                            </p:childTnLst>
                          </p:cTn>
                        </p:par>
                        <p:par>
                          <p:cTn id="109" fill="hold" nodeType="afterGroup">
                            <p:stCondLst>
                              <p:cond delay="34000"/>
                            </p:stCondLst>
                            <p:childTnLst>
                              <p:par>
                                <p:cTn id="110" presetID="1" presetClass="entr" presetSubtype="0" fill="hold" grpId="0" nodeType="afterEffect">
                                  <p:stCondLst>
                                    <p:cond delay="1000"/>
                                  </p:stCondLst>
                                  <p:childTnLst>
                                    <p:set>
                                      <p:cBhvr>
                                        <p:cTn id="111" dur="1" fill="hold">
                                          <p:stCondLst>
                                            <p:cond delay="0"/>
                                          </p:stCondLst>
                                        </p:cTn>
                                        <p:tgtEl>
                                          <p:spTgt spid="98"/>
                                        </p:tgtEl>
                                        <p:attrNameLst>
                                          <p:attrName>style.visibility</p:attrName>
                                        </p:attrNameLst>
                                      </p:cBhvr>
                                      <p:to>
                                        <p:strVal val="visible"/>
                                      </p:to>
                                    </p:set>
                                  </p:childTnLst>
                                </p:cTn>
                              </p:par>
                            </p:childTnLst>
                          </p:cTn>
                        </p:par>
                        <p:par>
                          <p:cTn id="112" fill="hold" nodeType="afterGroup">
                            <p:stCondLst>
                              <p:cond delay="35000"/>
                            </p:stCondLst>
                            <p:childTnLst>
                              <p:par>
                                <p:cTn id="113" presetID="1" presetClass="entr" presetSubtype="0" fill="hold" grpId="0" nodeType="afterEffect">
                                  <p:stCondLst>
                                    <p:cond delay="1000"/>
                                  </p:stCondLst>
                                  <p:childTnLst>
                                    <p:set>
                                      <p:cBhvr>
                                        <p:cTn id="114" dur="1" fill="hold">
                                          <p:stCondLst>
                                            <p:cond delay="0"/>
                                          </p:stCondLst>
                                        </p:cTn>
                                        <p:tgtEl>
                                          <p:spTgt spid="99"/>
                                        </p:tgtEl>
                                        <p:attrNameLst>
                                          <p:attrName>style.visibility</p:attrName>
                                        </p:attrNameLst>
                                      </p:cBhvr>
                                      <p:to>
                                        <p:strVal val="visible"/>
                                      </p:to>
                                    </p:set>
                                  </p:childTnLst>
                                </p:cTn>
                              </p:par>
                            </p:childTnLst>
                          </p:cTn>
                        </p:par>
                        <p:par>
                          <p:cTn id="115" fill="hold" nodeType="afterGroup">
                            <p:stCondLst>
                              <p:cond delay="36000"/>
                            </p:stCondLst>
                            <p:childTnLst>
                              <p:par>
                                <p:cTn id="116" presetID="1" presetClass="entr" presetSubtype="0" fill="hold" grpId="0" nodeType="afterEffect">
                                  <p:stCondLst>
                                    <p:cond delay="1000"/>
                                  </p:stCondLst>
                                  <p:childTnLst>
                                    <p:set>
                                      <p:cBhvr>
                                        <p:cTn id="117" dur="1" fill="hold">
                                          <p:stCondLst>
                                            <p:cond delay="0"/>
                                          </p:stCondLst>
                                        </p:cTn>
                                        <p:tgtEl>
                                          <p:spTgt spid="100"/>
                                        </p:tgtEl>
                                        <p:attrNameLst>
                                          <p:attrName>style.visibility</p:attrName>
                                        </p:attrNameLst>
                                      </p:cBhvr>
                                      <p:to>
                                        <p:strVal val="visible"/>
                                      </p:to>
                                    </p:set>
                                  </p:childTnLst>
                                </p:cTn>
                              </p:par>
                            </p:childTnLst>
                          </p:cTn>
                        </p:par>
                        <p:par>
                          <p:cTn id="118" fill="hold" nodeType="afterGroup">
                            <p:stCondLst>
                              <p:cond delay="37000"/>
                            </p:stCondLst>
                            <p:childTnLst>
                              <p:par>
                                <p:cTn id="119" presetID="1" presetClass="entr" presetSubtype="0" fill="hold" grpId="0" nodeType="afterEffect">
                                  <p:stCondLst>
                                    <p:cond delay="1000"/>
                                  </p:stCondLst>
                                  <p:childTnLst>
                                    <p:set>
                                      <p:cBhvr>
                                        <p:cTn id="120" dur="1" fill="hold">
                                          <p:stCondLst>
                                            <p:cond delay="0"/>
                                          </p:stCondLst>
                                        </p:cTn>
                                        <p:tgtEl>
                                          <p:spTgt spid="101"/>
                                        </p:tgtEl>
                                        <p:attrNameLst>
                                          <p:attrName>style.visibility</p:attrName>
                                        </p:attrNameLst>
                                      </p:cBhvr>
                                      <p:to>
                                        <p:strVal val="visible"/>
                                      </p:to>
                                    </p:set>
                                  </p:childTnLst>
                                </p:cTn>
                              </p:par>
                            </p:childTnLst>
                          </p:cTn>
                        </p:par>
                        <p:par>
                          <p:cTn id="121" fill="hold" nodeType="afterGroup">
                            <p:stCondLst>
                              <p:cond delay="38000"/>
                            </p:stCondLst>
                            <p:childTnLst>
                              <p:par>
                                <p:cTn id="122" presetID="1" presetClass="entr" presetSubtype="0" fill="hold" grpId="0" nodeType="afterEffect">
                                  <p:stCondLst>
                                    <p:cond delay="1000"/>
                                  </p:stCondLst>
                                  <p:childTnLst>
                                    <p:set>
                                      <p:cBhvr>
                                        <p:cTn id="123" dur="1" fill="hold">
                                          <p:stCondLst>
                                            <p:cond delay="0"/>
                                          </p:stCondLst>
                                        </p:cTn>
                                        <p:tgtEl>
                                          <p:spTgt spid="102"/>
                                        </p:tgtEl>
                                        <p:attrNameLst>
                                          <p:attrName>style.visibility</p:attrName>
                                        </p:attrNameLst>
                                      </p:cBhvr>
                                      <p:to>
                                        <p:strVal val="visible"/>
                                      </p:to>
                                    </p:set>
                                  </p:childTnLst>
                                </p:cTn>
                              </p:par>
                            </p:childTnLst>
                          </p:cTn>
                        </p:par>
                        <p:par>
                          <p:cTn id="124" fill="hold" nodeType="afterGroup">
                            <p:stCondLst>
                              <p:cond delay="39000"/>
                            </p:stCondLst>
                            <p:childTnLst>
                              <p:par>
                                <p:cTn id="125" presetID="1" presetClass="entr" presetSubtype="0" fill="hold" grpId="0" nodeType="afterEffect">
                                  <p:stCondLst>
                                    <p:cond delay="1000"/>
                                  </p:stCondLst>
                                  <p:childTnLst>
                                    <p:set>
                                      <p:cBhvr>
                                        <p:cTn id="126" dur="1" fill="hold">
                                          <p:stCondLst>
                                            <p:cond delay="0"/>
                                          </p:stCondLst>
                                        </p:cTn>
                                        <p:tgtEl>
                                          <p:spTgt spid="103"/>
                                        </p:tgtEl>
                                        <p:attrNameLst>
                                          <p:attrName>style.visibility</p:attrName>
                                        </p:attrNameLst>
                                      </p:cBhvr>
                                      <p:to>
                                        <p:strVal val="visible"/>
                                      </p:to>
                                    </p:set>
                                  </p:childTnLst>
                                </p:cTn>
                              </p:par>
                            </p:childTnLst>
                          </p:cTn>
                        </p:par>
                        <p:par>
                          <p:cTn id="127" fill="hold" nodeType="afterGroup">
                            <p:stCondLst>
                              <p:cond delay="40000"/>
                            </p:stCondLst>
                            <p:childTnLst>
                              <p:par>
                                <p:cTn id="128" presetID="1" presetClass="entr" presetSubtype="0" fill="hold" grpId="0" nodeType="afterEffect">
                                  <p:stCondLst>
                                    <p:cond delay="1000"/>
                                  </p:stCondLst>
                                  <p:childTnLst>
                                    <p:set>
                                      <p:cBhvr>
                                        <p:cTn id="129" dur="1" fill="hold">
                                          <p:stCondLst>
                                            <p:cond delay="0"/>
                                          </p:stCondLst>
                                        </p:cTn>
                                        <p:tgtEl>
                                          <p:spTgt spid="104"/>
                                        </p:tgtEl>
                                        <p:attrNameLst>
                                          <p:attrName>style.visibility</p:attrName>
                                        </p:attrNameLst>
                                      </p:cBhvr>
                                      <p:to>
                                        <p:strVal val="visible"/>
                                      </p:to>
                                    </p:set>
                                  </p:childTnLst>
                                </p:cTn>
                              </p:par>
                            </p:childTnLst>
                          </p:cTn>
                        </p:par>
                        <p:par>
                          <p:cTn id="130" fill="hold" nodeType="afterGroup">
                            <p:stCondLst>
                              <p:cond delay="41000"/>
                            </p:stCondLst>
                            <p:childTnLst>
                              <p:par>
                                <p:cTn id="131" presetID="1" presetClass="entr" presetSubtype="0" fill="hold" grpId="0" nodeType="afterEffect">
                                  <p:stCondLst>
                                    <p:cond delay="1000"/>
                                  </p:stCondLst>
                                  <p:childTnLst>
                                    <p:set>
                                      <p:cBhvr>
                                        <p:cTn id="132" dur="1" fill="hold">
                                          <p:stCondLst>
                                            <p:cond delay="0"/>
                                          </p:stCondLst>
                                        </p:cTn>
                                        <p:tgtEl>
                                          <p:spTgt spid="105"/>
                                        </p:tgtEl>
                                        <p:attrNameLst>
                                          <p:attrName>style.visibility</p:attrName>
                                        </p:attrNameLst>
                                      </p:cBhvr>
                                      <p:to>
                                        <p:strVal val="visible"/>
                                      </p:to>
                                    </p:set>
                                  </p:childTnLst>
                                </p:cTn>
                              </p:par>
                            </p:childTnLst>
                          </p:cTn>
                        </p:par>
                        <p:par>
                          <p:cTn id="133" fill="hold" nodeType="afterGroup">
                            <p:stCondLst>
                              <p:cond delay="42000"/>
                            </p:stCondLst>
                            <p:childTnLst>
                              <p:par>
                                <p:cTn id="134" presetID="1" presetClass="entr" presetSubtype="0" fill="hold" grpId="0" nodeType="afterEffect">
                                  <p:stCondLst>
                                    <p:cond delay="1000"/>
                                  </p:stCondLst>
                                  <p:childTnLst>
                                    <p:set>
                                      <p:cBhvr>
                                        <p:cTn id="135" dur="1" fill="hold">
                                          <p:stCondLst>
                                            <p:cond delay="0"/>
                                          </p:stCondLst>
                                        </p:cTn>
                                        <p:tgtEl>
                                          <p:spTgt spid="106"/>
                                        </p:tgtEl>
                                        <p:attrNameLst>
                                          <p:attrName>style.visibility</p:attrName>
                                        </p:attrNameLst>
                                      </p:cBhvr>
                                      <p:to>
                                        <p:strVal val="visible"/>
                                      </p:to>
                                    </p:set>
                                  </p:childTnLst>
                                </p:cTn>
                              </p:par>
                            </p:childTnLst>
                          </p:cTn>
                        </p:par>
                        <p:par>
                          <p:cTn id="136" fill="hold" nodeType="afterGroup">
                            <p:stCondLst>
                              <p:cond delay="43000"/>
                            </p:stCondLst>
                            <p:childTnLst>
                              <p:par>
                                <p:cTn id="137" presetID="1" presetClass="entr" presetSubtype="0" fill="hold" grpId="0" nodeType="afterEffect">
                                  <p:stCondLst>
                                    <p:cond delay="1000"/>
                                  </p:stCondLst>
                                  <p:childTnLst>
                                    <p:set>
                                      <p:cBhvr>
                                        <p:cTn id="138" dur="1" fill="hold">
                                          <p:stCondLst>
                                            <p:cond delay="0"/>
                                          </p:stCondLst>
                                        </p:cTn>
                                        <p:tgtEl>
                                          <p:spTgt spid="107"/>
                                        </p:tgtEl>
                                        <p:attrNameLst>
                                          <p:attrName>style.visibility</p:attrName>
                                        </p:attrNameLst>
                                      </p:cBhvr>
                                      <p:to>
                                        <p:strVal val="visible"/>
                                      </p:to>
                                    </p:set>
                                  </p:childTnLst>
                                </p:cTn>
                              </p:par>
                            </p:childTnLst>
                          </p:cTn>
                        </p:par>
                        <p:par>
                          <p:cTn id="139" fill="hold" nodeType="afterGroup">
                            <p:stCondLst>
                              <p:cond delay="44000"/>
                            </p:stCondLst>
                            <p:childTnLst>
                              <p:par>
                                <p:cTn id="140" presetID="1" presetClass="entr" presetSubtype="0" fill="hold" grpId="0" nodeType="afterEffect">
                                  <p:stCondLst>
                                    <p:cond delay="1000"/>
                                  </p:stCondLst>
                                  <p:childTnLst>
                                    <p:set>
                                      <p:cBhvr>
                                        <p:cTn id="141" dur="1" fill="hold">
                                          <p:stCondLst>
                                            <p:cond delay="0"/>
                                          </p:stCondLst>
                                        </p:cTn>
                                        <p:tgtEl>
                                          <p:spTgt spid="108"/>
                                        </p:tgtEl>
                                        <p:attrNameLst>
                                          <p:attrName>style.visibility</p:attrName>
                                        </p:attrNameLst>
                                      </p:cBhvr>
                                      <p:to>
                                        <p:strVal val="visible"/>
                                      </p:to>
                                    </p:set>
                                  </p:childTnLst>
                                </p:cTn>
                              </p:par>
                            </p:childTnLst>
                          </p:cTn>
                        </p:par>
                        <p:par>
                          <p:cTn id="142" fill="hold" nodeType="afterGroup">
                            <p:stCondLst>
                              <p:cond delay="45000"/>
                            </p:stCondLst>
                            <p:childTnLst>
                              <p:par>
                                <p:cTn id="143" presetID="1" presetClass="entr" presetSubtype="0" fill="hold" grpId="0" nodeType="afterEffect">
                                  <p:stCondLst>
                                    <p:cond delay="1000"/>
                                  </p:stCondLst>
                                  <p:childTnLst>
                                    <p:set>
                                      <p:cBhvr>
                                        <p:cTn id="144" dur="1" fill="hold">
                                          <p:stCondLst>
                                            <p:cond delay="0"/>
                                          </p:stCondLst>
                                        </p:cTn>
                                        <p:tgtEl>
                                          <p:spTgt spid="109"/>
                                        </p:tgtEl>
                                        <p:attrNameLst>
                                          <p:attrName>style.visibility</p:attrName>
                                        </p:attrNameLst>
                                      </p:cBhvr>
                                      <p:to>
                                        <p:strVal val="visible"/>
                                      </p:to>
                                    </p:set>
                                  </p:childTnLst>
                                </p:cTn>
                              </p:par>
                            </p:childTnLst>
                          </p:cTn>
                        </p:par>
                        <p:par>
                          <p:cTn id="145" fill="hold" nodeType="afterGroup">
                            <p:stCondLst>
                              <p:cond delay="46000"/>
                            </p:stCondLst>
                            <p:childTnLst>
                              <p:par>
                                <p:cTn id="146" presetID="1" presetClass="entr" presetSubtype="0" fill="hold" grpId="0" nodeType="afterEffect">
                                  <p:stCondLst>
                                    <p:cond delay="1000"/>
                                  </p:stCondLst>
                                  <p:childTnLst>
                                    <p:set>
                                      <p:cBhvr>
                                        <p:cTn id="147" dur="1" fill="hold">
                                          <p:stCondLst>
                                            <p:cond delay="0"/>
                                          </p:stCondLst>
                                        </p:cTn>
                                        <p:tgtEl>
                                          <p:spTgt spid="110"/>
                                        </p:tgtEl>
                                        <p:attrNameLst>
                                          <p:attrName>style.visibility</p:attrName>
                                        </p:attrNameLst>
                                      </p:cBhvr>
                                      <p:to>
                                        <p:strVal val="visible"/>
                                      </p:to>
                                    </p:set>
                                  </p:childTnLst>
                                </p:cTn>
                              </p:par>
                            </p:childTnLst>
                          </p:cTn>
                        </p:par>
                        <p:par>
                          <p:cTn id="148" fill="hold" nodeType="afterGroup">
                            <p:stCondLst>
                              <p:cond delay="47000"/>
                            </p:stCondLst>
                            <p:childTnLst>
                              <p:par>
                                <p:cTn id="149" presetID="1" presetClass="entr" presetSubtype="0" fill="hold" grpId="0" nodeType="afterEffect">
                                  <p:stCondLst>
                                    <p:cond delay="1000"/>
                                  </p:stCondLst>
                                  <p:childTnLst>
                                    <p:set>
                                      <p:cBhvr>
                                        <p:cTn id="150" dur="1" fill="hold">
                                          <p:stCondLst>
                                            <p:cond delay="0"/>
                                          </p:stCondLst>
                                        </p:cTn>
                                        <p:tgtEl>
                                          <p:spTgt spid="111"/>
                                        </p:tgtEl>
                                        <p:attrNameLst>
                                          <p:attrName>style.visibility</p:attrName>
                                        </p:attrNameLst>
                                      </p:cBhvr>
                                      <p:to>
                                        <p:strVal val="visible"/>
                                      </p:to>
                                    </p:set>
                                  </p:childTnLst>
                                </p:cTn>
                              </p:par>
                            </p:childTnLst>
                          </p:cTn>
                        </p:par>
                        <p:par>
                          <p:cTn id="151" fill="hold" nodeType="afterGroup">
                            <p:stCondLst>
                              <p:cond delay="48000"/>
                            </p:stCondLst>
                            <p:childTnLst>
                              <p:par>
                                <p:cTn id="152" presetID="1" presetClass="entr" presetSubtype="0" fill="hold" grpId="0" nodeType="afterEffect">
                                  <p:stCondLst>
                                    <p:cond delay="1000"/>
                                  </p:stCondLst>
                                  <p:childTnLst>
                                    <p:set>
                                      <p:cBhvr>
                                        <p:cTn id="153" dur="1" fill="hold">
                                          <p:stCondLst>
                                            <p:cond delay="0"/>
                                          </p:stCondLst>
                                        </p:cTn>
                                        <p:tgtEl>
                                          <p:spTgt spid="112"/>
                                        </p:tgtEl>
                                        <p:attrNameLst>
                                          <p:attrName>style.visibility</p:attrName>
                                        </p:attrNameLst>
                                      </p:cBhvr>
                                      <p:to>
                                        <p:strVal val="visible"/>
                                      </p:to>
                                    </p:set>
                                  </p:childTnLst>
                                </p:cTn>
                              </p:par>
                            </p:childTnLst>
                          </p:cTn>
                        </p:par>
                        <p:par>
                          <p:cTn id="154" fill="hold" nodeType="afterGroup">
                            <p:stCondLst>
                              <p:cond delay="49000"/>
                            </p:stCondLst>
                            <p:childTnLst>
                              <p:par>
                                <p:cTn id="155" presetID="1" presetClass="entr" presetSubtype="0" fill="hold" grpId="0" nodeType="afterEffect">
                                  <p:stCondLst>
                                    <p:cond delay="1000"/>
                                  </p:stCondLst>
                                  <p:childTnLst>
                                    <p:set>
                                      <p:cBhvr>
                                        <p:cTn id="156" dur="1" fill="hold">
                                          <p:stCondLst>
                                            <p:cond delay="0"/>
                                          </p:stCondLst>
                                        </p:cTn>
                                        <p:tgtEl>
                                          <p:spTgt spid="113"/>
                                        </p:tgtEl>
                                        <p:attrNameLst>
                                          <p:attrName>style.visibility</p:attrName>
                                        </p:attrNameLst>
                                      </p:cBhvr>
                                      <p:to>
                                        <p:strVal val="visible"/>
                                      </p:to>
                                    </p:set>
                                  </p:childTnLst>
                                </p:cTn>
                              </p:par>
                            </p:childTnLst>
                          </p:cTn>
                        </p:par>
                        <p:par>
                          <p:cTn id="157" fill="hold" nodeType="afterGroup">
                            <p:stCondLst>
                              <p:cond delay="50000"/>
                            </p:stCondLst>
                            <p:childTnLst>
                              <p:par>
                                <p:cTn id="158" presetID="1" presetClass="entr" presetSubtype="0" fill="hold" grpId="0" nodeType="afterEffect">
                                  <p:stCondLst>
                                    <p:cond delay="1000"/>
                                  </p:stCondLst>
                                  <p:childTnLst>
                                    <p:set>
                                      <p:cBhvr>
                                        <p:cTn id="159" dur="1" fill="hold">
                                          <p:stCondLst>
                                            <p:cond delay="0"/>
                                          </p:stCondLst>
                                        </p:cTn>
                                        <p:tgtEl>
                                          <p:spTgt spid="114"/>
                                        </p:tgtEl>
                                        <p:attrNameLst>
                                          <p:attrName>style.visibility</p:attrName>
                                        </p:attrNameLst>
                                      </p:cBhvr>
                                      <p:to>
                                        <p:strVal val="visible"/>
                                      </p:to>
                                    </p:set>
                                  </p:childTnLst>
                                </p:cTn>
                              </p:par>
                            </p:childTnLst>
                          </p:cTn>
                        </p:par>
                        <p:par>
                          <p:cTn id="160" fill="hold" nodeType="afterGroup">
                            <p:stCondLst>
                              <p:cond delay="51000"/>
                            </p:stCondLst>
                            <p:childTnLst>
                              <p:par>
                                <p:cTn id="161" presetID="1" presetClass="entr" presetSubtype="0" fill="hold" grpId="0" nodeType="afterEffect">
                                  <p:stCondLst>
                                    <p:cond delay="1000"/>
                                  </p:stCondLst>
                                  <p:childTnLst>
                                    <p:set>
                                      <p:cBhvr>
                                        <p:cTn id="162" dur="1" fill="hold">
                                          <p:stCondLst>
                                            <p:cond delay="0"/>
                                          </p:stCondLst>
                                        </p:cTn>
                                        <p:tgtEl>
                                          <p:spTgt spid="115"/>
                                        </p:tgtEl>
                                        <p:attrNameLst>
                                          <p:attrName>style.visibility</p:attrName>
                                        </p:attrNameLst>
                                      </p:cBhvr>
                                      <p:to>
                                        <p:strVal val="visible"/>
                                      </p:to>
                                    </p:set>
                                  </p:childTnLst>
                                </p:cTn>
                              </p:par>
                            </p:childTnLst>
                          </p:cTn>
                        </p:par>
                        <p:par>
                          <p:cTn id="163" fill="hold" nodeType="afterGroup">
                            <p:stCondLst>
                              <p:cond delay="52000"/>
                            </p:stCondLst>
                            <p:childTnLst>
                              <p:par>
                                <p:cTn id="164" presetID="1" presetClass="entr" presetSubtype="0" fill="hold" grpId="0" nodeType="afterEffect">
                                  <p:stCondLst>
                                    <p:cond delay="1000"/>
                                  </p:stCondLst>
                                  <p:childTnLst>
                                    <p:set>
                                      <p:cBhvr>
                                        <p:cTn id="165" dur="1" fill="hold">
                                          <p:stCondLst>
                                            <p:cond delay="0"/>
                                          </p:stCondLst>
                                        </p:cTn>
                                        <p:tgtEl>
                                          <p:spTgt spid="116"/>
                                        </p:tgtEl>
                                        <p:attrNameLst>
                                          <p:attrName>style.visibility</p:attrName>
                                        </p:attrNameLst>
                                      </p:cBhvr>
                                      <p:to>
                                        <p:strVal val="visible"/>
                                      </p:to>
                                    </p:set>
                                  </p:childTnLst>
                                </p:cTn>
                              </p:par>
                            </p:childTnLst>
                          </p:cTn>
                        </p:par>
                        <p:par>
                          <p:cTn id="166" fill="hold" nodeType="afterGroup">
                            <p:stCondLst>
                              <p:cond delay="53000"/>
                            </p:stCondLst>
                            <p:childTnLst>
                              <p:par>
                                <p:cTn id="167" presetID="1" presetClass="entr" presetSubtype="0" fill="hold" grpId="0" nodeType="afterEffect">
                                  <p:stCondLst>
                                    <p:cond delay="1000"/>
                                  </p:stCondLst>
                                  <p:childTnLst>
                                    <p:set>
                                      <p:cBhvr>
                                        <p:cTn id="168" dur="1" fill="hold">
                                          <p:stCondLst>
                                            <p:cond delay="0"/>
                                          </p:stCondLst>
                                        </p:cTn>
                                        <p:tgtEl>
                                          <p:spTgt spid="117"/>
                                        </p:tgtEl>
                                        <p:attrNameLst>
                                          <p:attrName>style.visibility</p:attrName>
                                        </p:attrNameLst>
                                      </p:cBhvr>
                                      <p:to>
                                        <p:strVal val="visible"/>
                                      </p:to>
                                    </p:set>
                                  </p:childTnLst>
                                </p:cTn>
                              </p:par>
                            </p:childTnLst>
                          </p:cTn>
                        </p:par>
                        <p:par>
                          <p:cTn id="169" fill="hold" nodeType="afterGroup">
                            <p:stCondLst>
                              <p:cond delay="54000"/>
                            </p:stCondLst>
                            <p:childTnLst>
                              <p:par>
                                <p:cTn id="170" presetID="1" presetClass="entr" presetSubtype="0" fill="hold" grpId="0" nodeType="afterEffect">
                                  <p:stCondLst>
                                    <p:cond delay="1000"/>
                                  </p:stCondLst>
                                  <p:childTnLst>
                                    <p:set>
                                      <p:cBhvr>
                                        <p:cTn id="171" dur="1" fill="hold">
                                          <p:stCondLst>
                                            <p:cond delay="0"/>
                                          </p:stCondLst>
                                        </p:cTn>
                                        <p:tgtEl>
                                          <p:spTgt spid="118"/>
                                        </p:tgtEl>
                                        <p:attrNameLst>
                                          <p:attrName>style.visibility</p:attrName>
                                        </p:attrNameLst>
                                      </p:cBhvr>
                                      <p:to>
                                        <p:strVal val="visible"/>
                                      </p:to>
                                    </p:set>
                                  </p:childTnLst>
                                </p:cTn>
                              </p:par>
                            </p:childTnLst>
                          </p:cTn>
                        </p:par>
                        <p:par>
                          <p:cTn id="172" fill="hold" nodeType="afterGroup">
                            <p:stCondLst>
                              <p:cond delay="55000"/>
                            </p:stCondLst>
                            <p:childTnLst>
                              <p:par>
                                <p:cTn id="173" presetID="1" presetClass="entr" presetSubtype="0" fill="hold" grpId="0" nodeType="afterEffect">
                                  <p:stCondLst>
                                    <p:cond delay="1000"/>
                                  </p:stCondLst>
                                  <p:childTnLst>
                                    <p:set>
                                      <p:cBhvr>
                                        <p:cTn id="174" dur="1" fill="hold">
                                          <p:stCondLst>
                                            <p:cond delay="0"/>
                                          </p:stCondLst>
                                        </p:cTn>
                                        <p:tgtEl>
                                          <p:spTgt spid="119"/>
                                        </p:tgtEl>
                                        <p:attrNameLst>
                                          <p:attrName>style.visibility</p:attrName>
                                        </p:attrNameLst>
                                      </p:cBhvr>
                                      <p:to>
                                        <p:strVal val="visible"/>
                                      </p:to>
                                    </p:set>
                                  </p:childTnLst>
                                </p:cTn>
                              </p:par>
                            </p:childTnLst>
                          </p:cTn>
                        </p:par>
                        <p:par>
                          <p:cTn id="175" fill="hold" nodeType="afterGroup">
                            <p:stCondLst>
                              <p:cond delay="56000"/>
                            </p:stCondLst>
                            <p:childTnLst>
                              <p:par>
                                <p:cTn id="176" presetID="1" presetClass="entr" presetSubtype="0" fill="hold" grpId="0" nodeType="afterEffect">
                                  <p:stCondLst>
                                    <p:cond delay="1000"/>
                                  </p:stCondLst>
                                  <p:childTnLst>
                                    <p:set>
                                      <p:cBhvr>
                                        <p:cTn id="177" dur="1" fill="hold">
                                          <p:stCondLst>
                                            <p:cond delay="0"/>
                                          </p:stCondLst>
                                        </p:cTn>
                                        <p:tgtEl>
                                          <p:spTgt spid="120"/>
                                        </p:tgtEl>
                                        <p:attrNameLst>
                                          <p:attrName>style.visibility</p:attrName>
                                        </p:attrNameLst>
                                      </p:cBhvr>
                                      <p:to>
                                        <p:strVal val="visible"/>
                                      </p:to>
                                    </p:set>
                                  </p:childTnLst>
                                </p:cTn>
                              </p:par>
                            </p:childTnLst>
                          </p:cTn>
                        </p:par>
                        <p:par>
                          <p:cTn id="178" fill="hold" nodeType="afterGroup">
                            <p:stCondLst>
                              <p:cond delay="57000"/>
                            </p:stCondLst>
                            <p:childTnLst>
                              <p:par>
                                <p:cTn id="179" presetID="1" presetClass="entr" presetSubtype="0" fill="hold" grpId="0" nodeType="afterEffect">
                                  <p:stCondLst>
                                    <p:cond delay="1000"/>
                                  </p:stCondLst>
                                  <p:childTnLst>
                                    <p:set>
                                      <p:cBhvr>
                                        <p:cTn id="180" dur="1" fill="hold">
                                          <p:stCondLst>
                                            <p:cond delay="0"/>
                                          </p:stCondLst>
                                        </p:cTn>
                                        <p:tgtEl>
                                          <p:spTgt spid="121"/>
                                        </p:tgtEl>
                                        <p:attrNameLst>
                                          <p:attrName>style.visibility</p:attrName>
                                        </p:attrNameLst>
                                      </p:cBhvr>
                                      <p:to>
                                        <p:strVal val="visible"/>
                                      </p:to>
                                    </p:set>
                                  </p:childTnLst>
                                </p:cTn>
                              </p:par>
                            </p:childTnLst>
                          </p:cTn>
                        </p:par>
                        <p:par>
                          <p:cTn id="181" fill="hold" nodeType="afterGroup">
                            <p:stCondLst>
                              <p:cond delay="58000"/>
                            </p:stCondLst>
                            <p:childTnLst>
                              <p:par>
                                <p:cTn id="182" presetID="1" presetClass="entr" presetSubtype="0" fill="hold" grpId="0" nodeType="afterEffect">
                                  <p:stCondLst>
                                    <p:cond delay="1000"/>
                                  </p:stCondLst>
                                  <p:childTnLst>
                                    <p:set>
                                      <p:cBhvr>
                                        <p:cTn id="183" dur="1" fill="hold">
                                          <p:stCondLst>
                                            <p:cond delay="0"/>
                                          </p:stCondLst>
                                        </p:cTn>
                                        <p:tgtEl>
                                          <p:spTgt spid="122"/>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972300" y="4398963"/>
            <a:ext cx="1800225" cy="143986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6867" name="Rectangle 4"/>
          <p:cNvSpPr>
            <a:spLocks noChangeArrowheads="1"/>
          </p:cNvSpPr>
          <p:nvPr/>
        </p:nvSpPr>
        <p:spPr bwMode="auto">
          <a:xfrm>
            <a:off x="1258888" y="2420938"/>
            <a:ext cx="19446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
        <p:nvSpPr>
          <p:cNvPr id="8" name="Text Box 5"/>
          <p:cNvSpPr txBox="1">
            <a:spLocks noChangeArrowheads="1"/>
          </p:cNvSpPr>
          <p:nvPr/>
        </p:nvSpPr>
        <p:spPr bwMode="auto">
          <a:xfrm>
            <a:off x="2339975" y="2420938"/>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1</a:t>
            </a:r>
          </a:p>
        </p:txBody>
      </p:sp>
      <p:sp>
        <p:nvSpPr>
          <p:cNvPr id="9" name="Text Box 6"/>
          <p:cNvSpPr txBox="1">
            <a:spLocks noChangeArrowheads="1"/>
          </p:cNvSpPr>
          <p:nvPr/>
        </p:nvSpPr>
        <p:spPr bwMode="auto">
          <a:xfrm>
            <a:off x="2339975" y="4365625"/>
            <a:ext cx="1008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99</a:t>
            </a:r>
          </a:p>
        </p:txBody>
      </p:sp>
      <p:sp>
        <p:nvSpPr>
          <p:cNvPr id="10" name="Text Box 7"/>
          <p:cNvSpPr txBox="1">
            <a:spLocks noChangeArrowheads="1"/>
          </p:cNvSpPr>
          <p:nvPr/>
        </p:nvSpPr>
        <p:spPr bwMode="auto">
          <a:xfrm>
            <a:off x="5003800" y="2349500"/>
            <a:ext cx="1152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 0.9</a:t>
            </a:r>
          </a:p>
        </p:txBody>
      </p:sp>
      <p:sp>
        <p:nvSpPr>
          <p:cNvPr id="11" name="Text Box 8"/>
          <p:cNvSpPr txBox="1">
            <a:spLocks noChangeArrowheads="1"/>
          </p:cNvSpPr>
          <p:nvPr/>
        </p:nvSpPr>
        <p:spPr bwMode="auto">
          <a:xfrm>
            <a:off x="4932363" y="4292600"/>
            <a:ext cx="1943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5400">
                <a:latin typeface="Tahoma" pitchFamily="34" charset="0"/>
              </a:rPr>
              <a:t>19.8</a:t>
            </a:r>
          </a:p>
        </p:txBody>
      </p:sp>
      <p:sp>
        <p:nvSpPr>
          <p:cNvPr id="36872" name="Text Box 9"/>
          <p:cNvSpPr txBox="1">
            <a:spLocks noChangeArrowheads="1"/>
          </p:cNvSpPr>
          <p:nvPr/>
        </p:nvSpPr>
        <p:spPr bwMode="auto">
          <a:xfrm>
            <a:off x="684213" y="3429000"/>
            <a:ext cx="158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sz="4400">
                <a:latin typeface="Tahoma" pitchFamily="34" charset="0"/>
              </a:rPr>
              <a:t>100</a:t>
            </a:r>
          </a:p>
        </p:txBody>
      </p:sp>
      <p:sp>
        <p:nvSpPr>
          <p:cNvPr id="36873" name="Line 10"/>
          <p:cNvSpPr>
            <a:spLocks noChangeShapeType="1"/>
          </p:cNvSpPr>
          <p:nvPr/>
        </p:nvSpPr>
        <p:spPr bwMode="auto">
          <a:xfrm flipV="1">
            <a:off x="1763713" y="2997200"/>
            <a:ext cx="43180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6874" name="Line 11"/>
          <p:cNvSpPr>
            <a:spLocks noChangeShapeType="1"/>
          </p:cNvSpPr>
          <p:nvPr/>
        </p:nvSpPr>
        <p:spPr bwMode="auto">
          <a:xfrm flipV="1">
            <a:off x="3348038" y="479742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6875" name="Line 12"/>
          <p:cNvSpPr>
            <a:spLocks noChangeShapeType="1"/>
          </p:cNvSpPr>
          <p:nvPr/>
        </p:nvSpPr>
        <p:spPr bwMode="auto">
          <a:xfrm>
            <a:off x="1692275" y="4292600"/>
            <a:ext cx="431800" cy="360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6876" name="Line 13"/>
          <p:cNvSpPr>
            <a:spLocks noChangeShapeType="1"/>
          </p:cNvSpPr>
          <p:nvPr/>
        </p:nvSpPr>
        <p:spPr bwMode="auto">
          <a:xfrm flipV="1">
            <a:off x="3348038" y="2708275"/>
            <a:ext cx="12239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7" name="Text Box 14"/>
          <p:cNvSpPr txBox="1">
            <a:spLocks noChangeArrowheads="1"/>
          </p:cNvSpPr>
          <p:nvPr/>
        </p:nvSpPr>
        <p:spPr bwMode="auto">
          <a:xfrm>
            <a:off x="7092950" y="2133600"/>
            <a:ext cx="1800225"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20.7 people test positive………</a:t>
            </a:r>
          </a:p>
          <a:p>
            <a:pPr eaLnBrk="1" hangingPunct="1">
              <a:spcBef>
                <a:spcPct val="50000"/>
              </a:spcBef>
            </a:pPr>
            <a:r>
              <a:rPr lang="en-GB">
                <a:latin typeface="Tahoma" pitchFamily="34" charset="0"/>
              </a:rPr>
              <a:t>of whom 0.9 have the disease </a:t>
            </a:r>
          </a:p>
          <a:p>
            <a:pPr eaLnBrk="1" hangingPunct="1">
              <a:spcBef>
                <a:spcPct val="50000"/>
              </a:spcBef>
            </a:pPr>
            <a:endParaRPr lang="en-GB">
              <a:latin typeface="Tahoma" pitchFamily="34" charset="0"/>
            </a:endParaRPr>
          </a:p>
          <a:p>
            <a:pPr algn="ctr" eaLnBrk="1" hangingPunct="1">
              <a:spcBef>
                <a:spcPct val="50000"/>
              </a:spcBef>
            </a:pPr>
            <a:r>
              <a:rPr lang="en-GB">
                <a:latin typeface="Tahoma" pitchFamily="34" charset="0"/>
              </a:rPr>
              <a:t>So, chance of disease is 0.9/20.7 = 4.5%</a:t>
            </a:r>
          </a:p>
        </p:txBody>
      </p:sp>
      <p:sp>
        <p:nvSpPr>
          <p:cNvPr id="36878" name="Rectangle 15"/>
          <p:cNvSpPr>
            <a:spLocks noChangeArrowheads="1"/>
          </p:cNvSpPr>
          <p:nvPr/>
        </p:nvSpPr>
        <p:spPr bwMode="auto">
          <a:xfrm>
            <a:off x="4572000" y="2060575"/>
            <a:ext cx="2087563" cy="36734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36879" name="Text Box 16"/>
          <p:cNvSpPr txBox="1">
            <a:spLocks noChangeArrowheads="1"/>
          </p:cNvSpPr>
          <p:nvPr/>
        </p:nvSpPr>
        <p:spPr bwMode="auto">
          <a:xfrm>
            <a:off x="755650" y="2060575"/>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36880" name="Text Box 17"/>
          <p:cNvSpPr txBox="1">
            <a:spLocks noChangeArrowheads="1"/>
          </p:cNvSpPr>
          <p:nvPr/>
        </p:nvSpPr>
        <p:spPr bwMode="auto">
          <a:xfrm>
            <a:off x="684213" y="5013325"/>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Disease -ve</a:t>
            </a:r>
          </a:p>
        </p:txBody>
      </p:sp>
      <p:sp>
        <p:nvSpPr>
          <p:cNvPr id="36881" name="Text Box 18"/>
          <p:cNvSpPr txBox="1">
            <a:spLocks noChangeArrowheads="1"/>
          </p:cNvSpPr>
          <p:nvPr/>
        </p:nvSpPr>
        <p:spPr bwMode="auto">
          <a:xfrm>
            <a:off x="4572000" y="357346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atin typeface="Tahoma" pitchFamily="34" charset="0"/>
              </a:rPr>
              <a:t>Testing +ve</a:t>
            </a:r>
          </a:p>
        </p:txBody>
      </p:sp>
      <p:sp>
        <p:nvSpPr>
          <p:cNvPr id="36882" name="AutoShape 22"/>
          <p:cNvSpPr>
            <a:spLocks/>
          </p:cNvSpPr>
          <p:nvPr/>
        </p:nvSpPr>
        <p:spPr bwMode="auto">
          <a:xfrm>
            <a:off x="6732588" y="2205038"/>
            <a:ext cx="215900" cy="3382962"/>
          </a:xfrm>
          <a:prstGeom prst="rightBrace">
            <a:avLst>
              <a:gd name="adj1" fmla="val 13057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 name="Text Box 19"/>
          <p:cNvSpPr txBox="1">
            <a:spLocks noChangeArrowheads="1"/>
          </p:cNvSpPr>
          <p:nvPr/>
        </p:nvSpPr>
        <p:spPr bwMode="auto">
          <a:xfrm>
            <a:off x="3187700" y="1828800"/>
            <a:ext cx="1223963" cy="650875"/>
          </a:xfrm>
          <a:prstGeom prst="rect">
            <a:avLst/>
          </a:prstGeom>
          <a:noFill/>
          <a:ln w="28575">
            <a:solidFill>
              <a:schemeClr val="tx2">
                <a:lumMod val="60000"/>
                <a:lumOff val="40000"/>
              </a:schemeClr>
            </a:solidFill>
            <a:miter lim="800000"/>
            <a:headEnd/>
            <a:tailEnd/>
          </a:ln>
        </p:spPr>
        <p:txBody>
          <a:bodyPr>
            <a:spAutoFit/>
          </a:bodyPr>
          <a:lstStyle/>
          <a:p>
            <a:pPr fontAlgn="auto">
              <a:spcBef>
                <a:spcPct val="50000"/>
              </a:spcBef>
              <a:spcAft>
                <a:spcPts val="0"/>
              </a:spcAft>
              <a:defRPr/>
            </a:pPr>
            <a:r>
              <a:rPr lang="en-GB" dirty="0">
                <a:latin typeface="+mn-lt"/>
              </a:rPr>
              <a:t>Sensitivity = 90%</a:t>
            </a:r>
          </a:p>
        </p:txBody>
      </p:sp>
      <p:sp>
        <p:nvSpPr>
          <p:cNvPr id="32" name="Text Box 21"/>
          <p:cNvSpPr txBox="1">
            <a:spLocks noChangeArrowheads="1"/>
          </p:cNvSpPr>
          <p:nvPr/>
        </p:nvSpPr>
        <p:spPr bwMode="auto">
          <a:xfrm>
            <a:off x="3108325" y="5038725"/>
            <a:ext cx="1368425" cy="925513"/>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t>False positive rate = 20%</a:t>
            </a:r>
          </a:p>
        </p:txBody>
      </p:sp>
      <p:sp>
        <p:nvSpPr>
          <p:cNvPr id="33" name="Rectangle 2"/>
          <p:cNvSpPr txBox="1">
            <a:spLocks noChangeArrowheads="1"/>
          </p:cNvSpPr>
          <p:nvPr/>
        </p:nvSpPr>
        <p:spPr>
          <a:xfrm>
            <a:off x="263525" y="549275"/>
            <a:ext cx="8618538" cy="558800"/>
          </a:xfrm>
          <a:prstGeom prst="rect">
            <a:avLst/>
          </a:prstGeom>
          <a:solidFill>
            <a:schemeClr val="tx2">
              <a:lumMod val="60000"/>
              <a:lumOff val="40000"/>
            </a:schemeClr>
          </a:solidFill>
          <a:ln>
            <a:solidFill>
              <a:schemeClr val="tx2">
                <a:lumMod val="60000"/>
                <a:lumOff val="40000"/>
              </a:schemeClr>
            </a:solidFill>
          </a:ln>
        </p:spPr>
        <p:txBody>
          <a:bodyPr>
            <a:normAutofit fontScale="75000" lnSpcReduction="20000"/>
          </a:bodyPr>
          <a:lstStyle/>
          <a:p>
            <a:pPr algn="ctr" fontAlgn="auto">
              <a:spcAft>
                <a:spcPts val="0"/>
              </a:spcAft>
              <a:defRPr/>
            </a:pPr>
            <a:r>
              <a:rPr lang="en-US" sz="3600" dirty="0">
                <a:solidFill>
                  <a:schemeClr val="bg1"/>
                </a:solidFill>
                <a:latin typeface="+mn-lt"/>
                <a:cs typeface="Arial" charset="0"/>
                <a:sym typeface="Wingdings" pitchFamily="2" charset="2"/>
              </a:rPr>
              <a:t>Prevalence of 1%, Sensitivity of 90%, Specificity of 80%</a:t>
            </a:r>
            <a:endParaRPr lang="en-GB" sz="3600" dirty="0">
              <a:solidFill>
                <a:schemeClr val="bg1"/>
              </a:solidFill>
              <a:latin typeface="+mn-lt"/>
              <a:cs typeface="Arial" charset="0"/>
              <a:sym typeface="Wingdings" pitchFamily="2" charset="2"/>
            </a:endParaRPr>
          </a:p>
        </p:txBody>
      </p:sp>
      <p:sp>
        <p:nvSpPr>
          <p:cNvPr id="25" name="Rectangle 24"/>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3204065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500"/>
                                        <p:tgtEl>
                                          <p:spTgt spid="1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 grpId="0"/>
      <p:bldP spid="9" grpId="0"/>
      <p:bldP spid="10" grpId="0"/>
      <p:bldP spid="11" grpId="0"/>
      <p:bldP spid="17" grpId="0"/>
      <p:bldP spid="31" grpId="0" animBg="1"/>
      <p:bldP spid="3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l="6938" t="14122" r="56966" b="29192"/>
          <a:stretch>
            <a:fillRect/>
          </a:stretch>
        </p:blipFill>
        <p:spPr bwMode="auto">
          <a:xfrm>
            <a:off x="450850" y="568325"/>
            <a:ext cx="8385175"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1203325" y="2640013"/>
            <a:ext cx="7215188" cy="2978150"/>
            <a:chOff x="137128" y="1028700"/>
            <a:chExt cx="8854472" cy="3983162"/>
          </a:xfrm>
        </p:grpSpPr>
        <p:pic>
          <p:nvPicPr>
            <p:cNvPr id="37895" name="Picture 2"/>
            <p:cNvPicPr>
              <a:picLocks noChangeAspect="1" noChangeArrowheads="1"/>
            </p:cNvPicPr>
            <p:nvPr/>
          </p:nvPicPr>
          <p:blipFill>
            <a:blip r:embed="rId3">
              <a:extLst>
                <a:ext uri="{28A0092B-C50C-407E-A947-70E740481C1C}">
                  <a14:useLocalDpi xmlns:a14="http://schemas.microsoft.com/office/drawing/2010/main" val="0"/>
                </a:ext>
              </a:extLst>
            </a:blip>
            <a:srcRect l="15001" t="65527" r="67606" b="14912"/>
            <a:stretch>
              <a:fillRect/>
            </a:stretch>
          </p:blipFill>
          <p:spPr bwMode="auto">
            <a:xfrm>
              <a:off x="137128" y="1028700"/>
              <a:ext cx="8854472" cy="3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1331362" y="3069114"/>
              <a:ext cx="2160529" cy="71977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Oval 11"/>
            <p:cNvSpPr/>
            <p:nvPr/>
          </p:nvSpPr>
          <p:spPr>
            <a:xfrm>
              <a:off x="4571182" y="3069114"/>
              <a:ext cx="4321060" cy="71977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4" name="Rectangle 13"/>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1918741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3">
            <a:extLst>
              <a:ext uri="{28A0092B-C50C-407E-A947-70E740481C1C}">
                <a14:useLocalDpi xmlns:a14="http://schemas.microsoft.com/office/drawing/2010/main" val="0"/>
              </a:ext>
            </a:extLst>
          </a:blip>
          <a:srcRect t="14844" r="68750" b="18555"/>
          <a:stretch>
            <a:fillRect/>
          </a:stretch>
        </p:blipFill>
        <p:spPr bwMode="auto">
          <a:xfrm>
            <a:off x="679450" y="188913"/>
            <a:ext cx="7140575"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68743276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l="50000" t="10654" r="5399" b="-993"/>
          <a:stretch>
            <a:fillRect/>
          </a:stretch>
        </p:blipFill>
        <p:spPr bwMode="auto">
          <a:xfrm>
            <a:off x="611188" y="188913"/>
            <a:ext cx="7788275" cy="630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497013" y="2849563"/>
            <a:ext cx="935037" cy="19526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251460" y="188595"/>
            <a:ext cx="8641080" cy="6480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5981847"/>
            <a:ext cx="1440180" cy="720090"/>
          </a:xfrm>
          <a:prstGeom prst="rect">
            <a:avLst/>
          </a:prstGeom>
        </p:spPr>
      </p:pic>
    </p:spTree>
    <p:extLst>
      <p:ext uri="{BB962C8B-B14F-4D97-AF65-F5344CB8AC3E}">
        <p14:creationId xmlns:p14="http://schemas.microsoft.com/office/powerpoint/2010/main" val="2936236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5737</TotalTime>
  <Words>5226</Words>
  <Application>Microsoft Office PowerPoint</Application>
  <PresentationFormat>On-screen Show (4:3)</PresentationFormat>
  <Paragraphs>1385</Paragraphs>
  <Slides>113</Slides>
  <Notes>80</Notes>
  <HiddenSlides>0</HiddenSlides>
  <MMClips>0</MMClips>
  <ScaleCrop>false</ScaleCrop>
  <HeadingPairs>
    <vt:vector size="4" baseType="variant">
      <vt:variant>
        <vt:lpstr>Theme</vt:lpstr>
      </vt:variant>
      <vt:variant>
        <vt:i4>2</vt:i4>
      </vt:variant>
      <vt:variant>
        <vt:lpstr>Slide Titles</vt:lpstr>
      </vt:variant>
      <vt:variant>
        <vt:i4>113</vt:i4>
      </vt:variant>
    </vt:vector>
  </HeadingPairs>
  <TitlesOfParts>
    <vt:vector size="115"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Diagnostic strategies and what tests are used for</vt:lpstr>
      <vt:lpstr>How do clinicians make diagnoses?</vt:lpstr>
      <vt:lpstr>PowerPoint Presentation</vt:lpstr>
      <vt:lpstr>PowerPoint Presentation</vt:lpstr>
      <vt:lpstr>What are tests used for?</vt:lpstr>
      <vt:lpstr>PowerPoint Presentation</vt:lpstr>
      <vt:lpstr>Critical appraisal of a diagnostic accuracy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Case-control vs consecutive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Case-control vs consecutive</vt:lpstr>
      <vt:lpstr>PowerPoint Presentation</vt:lpstr>
      <vt:lpstr>PowerPoint Presentation</vt:lpstr>
      <vt:lpstr>PowerPoint Presentation</vt:lpstr>
      <vt:lpstr>The Numbers</vt:lpstr>
      <vt:lpstr>PowerPoint Presentation</vt:lpstr>
      <vt:lpstr>PowerPoint Presentation</vt:lpstr>
      <vt:lpstr>PowerPoint Presentation</vt:lpstr>
      <vt:lpstr>PowerPoint Presentation</vt:lpstr>
      <vt:lpstr>Sensitivity and Specificity</vt:lpstr>
      <vt:lpstr>PowerPoint Presentation</vt:lpstr>
      <vt:lpstr>PowerPoint Presentation</vt:lpstr>
      <vt:lpstr>PowerPoint Presentation</vt:lpstr>
      <vt:lpstr>PowerPoint Presentation</vt:lpstr>
      <vt:lpstr>PowerPoint Presentation</vt:lpstr>
      <vt:lpstr>PowerPoint Presentation</vt:lpstr>
      <vt:lpstr>Predictive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Likelihood Ratios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the news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Oxford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apluddemann</dc:creator>
  <cp:lastModifiedBy>Annette Pluddemann</cp:lastModifiedBy>
  <cp:revision>329</cp:revision>
  <cp:lastPrinted>2014-11-11T15:42:51Z</cp:lastPrinted>
  <dcterms:created xsi:type="dcterms:W3CDTF">2010-10-19T09:53:09Z</dcterms:created>
  <dcterms:modified xsi:type="dcterms:W3CDTF">2015-09-11T10:55:01Z</dcterms:modified>
</cp:coreProperties>
</file>