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21" r:id="rId3"/>
    <p:sldId id="423" r:id="rId4"/>
    <p:sldId id="427" r:id="rId5"/>
    <p:sldId id="430" r:id="rId6"/>
    <p:sldId id="428" r:id="rId7"/>
    <p:sldId id="426" r:id="rId8"/>
    <p:sldId id="439" r:id="rId9"/>
    <p:sldId id="440" r:id="rId10"/>
    <p:sldId id="424" r:id="rId11"/>
    <p:sldId id="446" r:id="rId12"/>
    <p:sldId id="442" r:id="rId13"/>
    <p:sldId id="443" r:id="rId14"/>
    <p:sldId id="425" r:id="rId15"/>
    <p:sldId id="444" r:id="rId16"/>
    <p:sldId id="409" r:id="rId17"/>
    <p:sldId id="445" r:id="rId18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CFF"/>
    <a:srgbClr val="12FF09"/>
    <a:srgbClr val="8879D0"/>
    <a:srgbClr val="20D8FF"/>
    <a:srgbClr val="1B8EFF"/>
    <a:srgbClr val="1680C8"/>
    <a:srgbClr val="D09E00"/>
    <a:srgbClr val="005B02"/>
    <a:srgbClr val="006B01"/>
    <a:srgbClr val="1473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77116" autoAdjust="0"/>
  </p:normalViewPr>
  <p:slideViewPr>
    <p:cSldViewPr>
      <p:cViewPr varScale="1">
        <p:scale>
          <a:sx n="82" d="100"/>
          <a:sy n="82" d="100"/>
        </p:scale>
        <p:origin x="-1024" y="-96"/>
      </p:cViewPr>
      <p:guideLst>
        <p:guide orient="horz" pos="28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27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1A44F-F507-4964-BBC3-B403C6F89F8F}" type="datetimeFigureOut">
              <a:rPr lang="en-GB" smtClean="0"/>
              <a:t>15-12-14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27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A2334-7075-4D47-A8FB-71B81AE7D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513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1" y="1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02CA6-4161-450A-B82F-7C81E257BF92}" type="datetimeFigureOut">
              <a:rPr lang="en-GB" smtClean="0"/>
              <a:t>15-12-14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1" y="9428584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2B6B0-507C-4E20-B108-15DE23E9F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7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Mostly focus on statistics</a:t>
            </a:r>
            <a:r>
              <a:rPr lang="en-GB" baseline="0" dirty="0" smtClean="0"/>
              <a:t> relevant for this paper but will dip into other stuff a little bit.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2B6B0-507C-4E20-B108-15DE23E9FD7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961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Point</a:t>
            </a:r>
            <a:r>
              <a:rPr lang="en-GB" baseline="0" dirty="0" smtClean="0"/>
              <a:t> estimates. Mean difference between baseline and follow-up for each group. </a:t>
            </a:r>
            <a:r>
              <a:rPr lang="en-GB" baseline="0" dirty="0" smtClean="0"/>
              <a:t>Draw out subtraction and 0 being the null value. Used a statistical test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2B6B0-507C-4E20-B108-15DE23E9FD7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464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Crossing</a:t>
            </a:r>
            <a:r>
              <a:rPr lang="en-GB" baseline="0" dirty="0" smtClean="0"/>
              <a:t> 0 to be statistically significant.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2B6B0-507C-4E20-B108-15DE23E9FD7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464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Anything where the difference between values is equal no matter what</a:t>
            </a:r>
            <a:r>
              <a:rPr lang="en-US" baseline="0" dirty="0" smtClean="0"/>
              <a:t> values you are talking about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2B6B0-507C-4E20-B108-15DE23E9FD7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408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Better when extreme values pull mean </a:t>
            </a:r>
          </a:p>
          <a:p>
            <a:r>
              <a:rPr lang="en-US" dirty="0" smtClean="0"/>
              <a:t>Better when distribution of values is “uneven” </a:t>
            </a:r>
          </a:p>
          <a:p>
            <a:endParaRPr lang="en-US" dirty="0" smtClean="0"/>
          </a:p>
          <a:p>
            <a:r>
              <a:rPr lang="en-US" dirty="0" smtClean="0"/>
              <a:t>Draw a normal and non-normal distribution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2B6B0-507C-4E20-B108-15DE23E9FD7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52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Continuum vs. categorical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2B6B0-507C-4E20-B108-15DE23E9FD7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240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Tells you how spread out is the data. Bigger the number,</a:t>
            </a:r>
            <a:r>
              <a:rPr lang="en-US" baseline="0" dirty="0" smtClean="0"/>
              <a:t> more dispersion there is </a:t>
            </a:r>
          </a:p>
          <a:p>
            <a:r>
              <a:rPr lang="en-US" baseline="0" dirty="0" smtClean="0"/>
              <a:t>68% of the observations lie within 1 standard deviation of the mean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2B6B0-507C-4E20-B108-15DE23E9FD7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025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IQR</a:t>
            </a:r>
            <a:r>
              <a:rPr lang="en-GB" baseline="0" dirty="0" smtClean="0"/>
              <a:t> contains 50% of all observations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2B6B0-507C-4E20-B108-15DE23E9FD7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527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</a:t>
            </a:r>
            <a:r>
              <a:rPr lang="en-GB" baseline="0" dirty="0" smtClean="0"/>
              <a:t> want to know if the intervention causes a reduction of blood pressure. Directed breathing therapy vs. music.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Blood pressure, heart rate, quality of life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2B6B0-507C-4E20-B108-15DE23E9FD7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464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differences</a:t>
            </a:r>
            <a:r>
              <a:rPr lang="en-US" baseline="0" dirty="0" smtClean="0"/>
              <a:t> 0 is the key value- draw out differences</a:t>
            </a:r>
          </a:p>
          <a:p>
            <a:r>
              <a:rPr lang="en-US" baseline="0" dirty="0" smtClean="0"/>
              <a:t>For ratios- odds ratios, risk ratios – key value is 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2B6B0-507C-4E20-B108-15DE23E9FD7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834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Descriptive is what we observe. </a:t>
            </a:r>
            <a:r>
              <a:rPr lang="en-GB" dirty="0" smtClean="0"/>
              <a:t>Each of these are descriptive.</a:t>
            </a:r>
            <a:r>
              <a:rPr lang="en-GB" baseline="0" dirty="0" smtClean="0"/>
              <a:t> NOW we use statistical TEST to determine if a significant difference exists.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2B6B0-507C-4E20-B108-15DE23E9FD7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464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C268-A33C-41E9-90E7-D64AC615B2DC}" type="datetimeFigureOut">
              <a:rPr lang="en-GB" smtClean="0"/>
              <a:t>15-12-14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A6EF-2E4E-42DD-9574-85BC7B003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62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C268-A33C-41E9-90E7-D64AC615B2DC}" type="datetimeFigureOut">
              <a:rPr lang="en-GB" smtClean="0"/>
              <a:t>15-12-14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A6EF-2E4E-42DD-9574-85BC7B003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81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C268-A33C-41E9-90E7-D64AC615B2DC}" type="datetimeFigureOut">
              <a:rPr lang="en-GB" smtClean="0"/>
              <a:t>15-12-14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A6EF-2E4E-42DD-9574-85BC7B003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5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C268-A33C-41E9-90E7-D64AC615B2DC}" type="datetimeFigureOut">
              <a:rPr lang="en-GB" smtClean="0"/>
              <a:t>15-12-14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A6EF-2E4E-42DD-9574-85BC7B003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5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C268-A33C-41E9-90E7-D64AC615B2DC}" type="datetimeFigureOut">
              <a:rPr lang="en-GB" smtClean="0"/>
              <a:t>15-12-14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A6EF-2E4E-42DD-9574-85BC7B003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52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C268-A33C-41E9-90E7-D64AC615B2DC}" type="datetimeFigureOut">
              <a:rPr lang="en-GB" smtClean="0"/>
              <a:t>15-12-14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A6EF-2E4E-42DD-9574-85BC7B003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423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C268-A33C-41E9-90E7-D64AC615B2DC}" type="datetimeFigureOut">
              <a:rPr lang="en-GB" smtClean="0"/>
              <a:t>15-12-14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A6EF-2E4E-42DD-9574-85BC7B003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9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C268-A33C-41E9-90E7-D64AC615B2DC}" type="datetimeFigureOut">
              <a:rPr lang="en-GB" smtClean="0"/>
              <a:t>15-12-14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A6EF-2E4E-42DD-9574-85BC7B003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94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C268-A33C-41E9-90E7-D64AC615B2DC}" type="datetimeFigureOut">
              <a:rPr lang="en-GB" smtClean="0"/>
              <a:t>15-12-14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A6EF-2E4E-42DD-9574-85BC7B003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25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C268-A33C-41E9-90E7-D64AC615B2DC}" type="datetimeFigureOut">
              <a:rPr lang="en-GB" smtClean="0"/>
              <a:t>15-12-14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A6EF-2E4E-42DD-9574-85BC7B003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53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C268-A33C-41E9-90E7-D64AC615B2DC}" type="datetimeFigureOut">
              <a:rPr lang="en-GB" smtClean="0"/>
              <a:t>15-12-14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A6EF-2E4E-42DD-9574-85BC7B003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53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0C268-A33C-41E9-90E7-D64AC615B2DC}" type="datetimeFigureOut">
              <a:rPr lang="en-GB" smtClean="0"/>
              <a:t>15-12-14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AA6EF-2E4E-42DD-9574-85BC7B003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6220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922"/>
          <p:cNvSpPr>
            <a:spLocks noGrp="1"/>
          </p:cNvSpPr>
          <p:nvPr>
            <p:ph type="ctrTitle"/>
          </p:nvPr>
        </p:nvSpPr>
        <p:spPr>
          <a:xfrm>
            <a:off x="18870" y="1268760"/>
            <a:ext cx="9127657" cy="2789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7663" tIns="47663" rIns="47663" bIns="47663">
            <a:spAutoFit/>
          </a:bodyPr>
          <a:lstStyle/>
          <a:p>
            <a:pPr lvl="0" algn="ctr" defTabSz="450428"/>
            <a:r>
              <a:rPr lang="en-CA" sz="53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Statistics</a:t>
            </a:r>
            <a:br>
              <a:rPr lang="en-CA" sz="53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 sz="3200" b="1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defTabSz="450428"/>
            <a:r>
              <a:rPr lang="en-GB" sz="15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GB" sz="15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15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Nik Bobrovitz</a:t>
            </a:r>
            <a:r>
              <a:rPr lang="en-GB" sz="15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500" b="1" dirty="0" err="1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BHSc</a:t>
            </a:r>
            <a:r>
              <a:rPr lang="en-GB" sz="15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MSc </a:t>
            </a:r>
          </a:p>
          <a:p>
            <a:pPr lvl="0" defTabSz="450428"/>
            <a:r>
              <a:rPr lang="en-GB" sz="15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PhD Student </a:t>
            </a:r>
          </a:p>
          <a:p>
            <a:pPr lvl="0" defTabSz="450428"/>
            <a:r>
              <a:rPr sz="15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University </a:t>
            </a:r>
            <a:r>
              <a:rPr sz="15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 Oxford </a:t>
            </a:r>
          </a:p>
          <a:p>
            <a:pPr lvl="0" defTabSz="450428"/>
            <a:r>
              <a:rPr lang="en-GB" sz="15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GB" sz="15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15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December </a:t>
            </a:r>
            <a:r>
              <a:rPr sz="15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n-GB" sz="15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500" b="1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image1.jpg" descr="ox_small_cmyk_pos_rect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00192" y="5892544"/>
            <a:ext cx="2842391" cy="95873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3.pn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6279"/>
          <a:stretch>
            <a:fillRect/>
          </a:stretch>
        </p:blipFill>
        <p:spPr>
          <a:xfrm>
            <a:off x="4038156" y="5593700"/>
            <a:ext cx="1028134" cy="10260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88" y="5787309"/>
            <a:ext cx="2411760" cy="1070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922"/>
          <p:cNvSpPr txBox="1">
            <a:spLocks/>
          </p:cNvSpPr>
          <p:nvPr/>
        </p:nvSpPr>
        <p:spPr>
          <a:xfrm>
            <a:off x="-2084" y="4846077"/>
            <a:ext cx="9127657" cy="373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47663" tIns="47663" rIns="47663" bIns="47663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0428"/>
            <a:r>
              <a:rPr lang="en-GB" sz="18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Twitter: @</a:t>
            </a:r>
            <a:r>
              <a:rPr lang="en-GB" sz="1800" b="1" dirty="0" err="1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nikbobrovitz</a:t>
            </a:r>
            <a:r>
              <a:rPr lang="en-GB" sz="18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GB" sz="1800" b="1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728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8"/>
    </mc:Choice>
    <mc:Fallback xmlns="">
      <p:transition spd="slow" advTm="52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you know if a </a:t>
            </a:r>
            <a:br>
              <a:rPr lang="en-US" dirty="0" smtClean="0"/>
            </a:br>
            <a:r>
              <a:rPr lang="en-US" dirty="0" smtClean="0"/>
              <a:t>difference is </a:t>
            </a:r>
            <a:r>
              <a:rPr lang="en-US" dirty="0" smtClean="0"/>
              <a:t>statisticall</a:t>
            </a:r>
            <a:r>
              <a:rPr lang="en-US" dirty="0" smtClean="0"/>
              <a:t>y </a:t>
            </a:r>
            <a:r>
              <a:rPr lang="en-US" dirty="0" smtClean="0"/>
              <a:t>significant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048" y="2144746"/>
            <a:ext cx="2736304" cy="18951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6813" y="1683081"/>
            <a:ext cx="1736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Intervention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050029" y="1671190"/>
            <a:ext cx="1106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Control</a:t>
            </a:r>
            <a:endParaRPr lang="en-US" sz="2400" dirty="0"/>
          </a:p>
        </p:txBody>
      </p:sp>
      <p:pic>
        <p:nvPicPr>
          <p:cNvPr id="1026" name="Picture 2" descr="http://gallery.techarena.in/data/519/Apple_earphones_with_Microphone_for_iPod_img_0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646" y="2132856"/>
            <a:ext cx="209732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79416" y="2247255"/>
            <a:ext cx="24015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Blood pressure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Heart 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Quality of life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4374032"/>
            <a:ext cx="3810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Baseline – post intervention 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164255" y="4374032"/>
            <a:ext cx="3810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Baseline – post intervention 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920306" y="5208209"/>
            <a:ext cx="1509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Difference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660232" y="5226567"/>
            <a:ext cx="1512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Difference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990884" y="6149972"/>
            <a:ext cx="3021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Significant difference?</a:t>
            </a:r>
            <a:endParaRPr lang="en-US" sz="2400" b="1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503587" y="5439041"/>
            <a:ext cx="4156645" cy="183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79709" y="5439042"/>
            <a:ext cx="8572" cy="6966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32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916832"/>
            <a:ext cx="9036496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09120"/>
            <a:ext cx="9144000" cy="216024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95% confidence intervals  that don’t cross the “null” value (0 for subtraction, 1 for ratios) 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P-values less than the “level of significance” (0.05)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Statistically significant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28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Statistically significant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1285" y="1208643"/>
            <a:ext cx="1736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Intervention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034501" y="1196752"/>
            <a:ext cx="1106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Control</a:t>
            </a:r>
            <a:endParaRPr lang="en-US" sz="2400" dirty="0"/>
          </a:p>
        </p:txBody>
      </p:sp>
      <p:pic>
        <p:nvPicPr>
          <p:cNvPr id="1026" name="Picture 2" descr="http://gallery.techarena.in/data/519/Apple_earphones_with_Microphone_for_iPod_img_0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658419"/>
            <a:ext cx="1757698" cy="150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63888" y="1772817"/>
            <a:ext cx="2403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Blood </a:t>
            </a:r>
            <a:r>
              <a:rPr lang="en-US" sz="2400" dirty="0" smtClean="0"/>
              <a:t>pressure</a:t>
            </a:r>
            <a:endParaRPr lang="en-US" sz="24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-11112" y="4138126"/>
            <a:ext cx="1009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Before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5532040"/>
            <a:ext cx="81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After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187624" y="4190274"/>
            <a:ext cx="2647032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187624" y="3982634"/>
            <a:ext cx="8384" cy="49567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834656" y="3974250"/>
            <a:ext cx="8384" cy="49567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403648" y="404625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611288" y="404625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827312" y="404625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043336" y="404625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67744" y="404625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475384" y="404625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691408" y="404625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907432" y="404625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131840" y="404625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339480" y="404625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55504" y="404625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2483768" y="377045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419872" y="375822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015716" y="440629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150</a:t>
            </a:r>
          </a:p>
          <a:p>
            <a:pPr algn="ctr"/>
            <a:r>
              <a:rPr lang="en-US" sz="1400" dirty="0"/>
              <a:t>m</a:t>
            </a:r>
            <a:r>
              <a:rPr lang="en-US" sz="1400" dirty="0" smtClean="0"/>
              <a:t>m hg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3266976" y="4418528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170</a:t>
            </a:r>
          </a:p>
          <a:p>
            <a:pPr algn="ctr"/>
            <a:r>
              <a:rPr lang="en-US" sz="1400" dirty="0" smtClean="0"/>
              <a:t>mm hg</a:t>
            </a:r>
          </a:p>
          <a:p>
            <a:pPr algn="ctr"/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683568" y="4408039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130</a:t>
            </a:r>
          </a:p>
          <a:p>
            <a:pPr algn="ctr"/>
            <a:r>
              <a:rPr lang="en-US" sz="1400" dirty="0"/>
              <a:t>m</a:t>
            </a:r>
            <a:r>
              <a:rPr lang="en-US" sz="1400" dirty="0" smtClean="0"/>
              <a:t>m hg</a:t>
            </a:r>
            <a:endParaRPr lang="en-US" sz="1400" dirty="0"/>
          </a:p>
        </p:txBody>
      </p:sp>
      <p:sp>
        <p:nvSpPr>
          <p:cNvPr id="45" name="Oval 44"/>
          <p:cNvSpPr/>
          <p:nvPr/>
        </p:nvSpPr>
        <p:spPr>
          <a:xfrm>
            <a:off x="3195464" y="3773317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969940" y="375822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798056" y="375822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1340024" y="5765451"/>
            <a:ext cx="2647032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1340024" y="5557811"/>
            <a:ext cx="8384" cy="49567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987056" y="5549427"/>
            <a:ext cx="8384" cy="49567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556048" y="5621435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763688" y="5621435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979712" y="5621435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195736" y="5621435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420144" y="5621435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627784" y="5621435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843808" y="5621435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059832" y="5621435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284240" y="5621435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491880" y="5621435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707904" y="5621435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2123728" y="5345633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699792" y="537321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2168116" y="5981475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150</a:t>
            </a:r>
          </a:p>
          <a:p>
            <a:pPr algn="ctr"/>
            <a:r>
              <a:rPr lang="en-US" sz="1400" dirty="0"/>
              <a:t>m</a:t>
            </a:r>
            <a:r>
              <a:rPr lang="en-US" sz="1400" dirty="0" smtClean="0"/>
              <a:t>m hg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3419376" y="5993705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170</a:t>
            </a:r>
          </a:p>
          <a:p>
            <a:pPr algn="ctr"/>
            <a:r>
              <a:rPr lang="en-US" sz="1400" dirty="0" smtClean="0"/>
              <a:t>mm hg</a:t>
            </a:r>
          </a:p>
          <a:p>
            <a:pPr algn="ctr"/>
            <a:endParaRPr lang="en-US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835968" y="59832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130</a:t>
            </a:r>
          </a:p>
          <a:p>
            <a:pPr algn="ctr"/>
            <a:r>
              <a:rPr lang="en-US" sz="1400" dirty="0"/>
              <a:t>m</a:t>
            </a:r>
            <a:r>
              <a:rPr lang="en-US" sz="1400" dirty="0" smtClean="0"/>
              <a:t>m hg</a:t>
            </a:r>
            <a:endParaRPr lang="en-US" sz="1400" dirty="0"/>
          </a:p>
        </p:txBody>
      </p:sp>
      <p:sp>
        <p:nvSpPr>
          <p:cNvPr id="76" name="Oval 75"/>
          <p:cNvSpPr/>
          <p:nvPr/>
        </p:nvSpPr>
        <p:spPr>
          <a:xfrm>
            <a:off x="2483768" y="534849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151188" y="5333403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356520" y="5333403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5733008" y="4241411"/>
            <a:ext cx="2647032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5733008" y="4033771"/>
            <a:ext cx="8384" cy="49567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8380040" y="4025387"/>
            <a:ext cx="8384" cy="49567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949032" y="4097395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156672" y="4097395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372696" y="4097395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588720" y="4097395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813128" y="4097395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020768" y="4097395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236792" y="4097395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452816" y="4097395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677224" y="4097395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884864" y="4097395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100888" y="4097395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7043216" y="3814626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7245176" y="3824454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6561100" y="4457435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150</a:t>
            </a:r>
          </a:p>
          <a:p>
            <a:pPr algn="ctr"/>
            <a:r>
              <a:rPr lang="en-US" sz="1400" dirty="0"/>
              <a:t>m</a:t>
            </a:r>
            <a:r>
              <a:rPr lang="en-US" sz="1400" dirty="0" smtClean="0"/>
              <a:t>m hg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7812360" y="4469665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170</a:t>
            </a:r>
          </a:p>
          <a:p>
            <a:pPr algn="ctr"/>
            <a:r>
              <a:rPr lang="en-US" sz="1400" dirty="0" smtClean="0"/>
              <a:t>mm hg</a:t>
            </a:r>
          </a:p>
          <a:p>
            <a:pPr algn="ctr"/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5228952" y="445917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130</a:t>
            </a:r>
          </a:p>
          <a:p>
            <a:pPr algn="ctr"/>
            <a:r>
              <a:rPr lang="en-US" sz="1400" dirty="0"/>
              <a:t>m</a:t>
            </a:r>
            <a:r>
              <a:rPr lang="en-US" sz="1400" dirty="0" smtClean="0"/>
              <a:t>m hg</a:t>
            </a:r>
            <a:endParaRPr lang="en-US" sz="1400" dirty="0"/>
          </a:p>
        </p:txBody>
      </p:sp>
      <p:sp>
        <p:nvSpPr>
          <p:cNvPr id="98" name="Oval 97"/>
          <p:cNvSpPr/>
          <p:nvPr/>
        </p:nvSpPr>
        <p:spPr>
          <a:xfrm>
            <a:off x="7931832" y="3821593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7688188" y="3832325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389192" y="3821593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5779976" y="5755476"/>
            <a:ext cx="2647032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>
            <a:off x="5779976" y="5547836"/>
            <a:ext cx="8384" cy="49567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8427008" y="5539452"/>
            <a:ext cx="8384" cy="49567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996000" y="5611460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203640" y="5611460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419664" y="5611460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635688" y="5611460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860096" y="5611460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067736" y="5611460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283760" y="5611460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499784" y="5611460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724192" y="5611460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931832" y="5611460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8147856" y="5611460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>
            <a:off x="6588224" y="5335658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804248" y="5338519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6608068" y="59715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150</a:t>
            </a:r>
          </a:p>
          <a:p>
            <a:pPr algn="ctr"/>
            <a:r>
              <a:rPr lang="en-US" sz="1400" dirty="0"/>
              <a:t>m</a:t>
            </a:r>
            <a:r>
              <a:rPr lang="en-US" sz="1400" dirty="0" smtClean="0"/>
              <a:t>m hg</a:t>
            </a:r>
            <a:endParaRPr lang="en-US" sz="1400" dirty="0"/>
          </a:p>
        </p:txBody>
      </p:sp>
      <p:sp>
        <p:nvSpPr>
          <p:cNvPr id="118" name="TextBox 117"/>
          <p:cNvSpPr txBox="1"/>
          <p:nvPr/>
        </p:nvSpPr>
        <p:spPr>
          <a:xfrm>
            <a:off x="7859328" y="5983730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170</a:t>
            </a:r>
          </a:p>
          <a:p>
            <a:pPr algn="ctr"/>
            <a:r>
              <a:rPr lang="en-US" sz="1400" dirty="0" smtClean="0"/>
              <a:t>mm hg</a:t>
            </a:r>
          </a:p>
          <a:p>
            <a:pPr algn="ctr"/>
            <a:endParaRPr lang="en-US" sz="1400" dirty="0"/>
          </a:p>
        </p:txBody>
      </p:sp>
      <p:sp>
        <p:nvSpPr>
          <p:cNvPr id="119" name="TextBox 118"/>
          <p:cNvSpPr txBox="1"/>
          <p:nvPr/>
        </p:nvSpPr>
        <p:spPr>
          <a:xfrm>
            <a:off x="5275920" y="5973241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130</a:t>
            </a:r>
          </a:p>
          <a:p>
            <a:pPr algn="ctr"/>
            <a:r>
              <a:rPr lang="en-US" sz="1400" dirty="0"/>
              <a:t>m</a:t>
            </a:r>
            <a:r>
              <a:rPr lang="en-US" sz="1400" dirty="0" smtClean="0"/>
              <a:t>m hg</a:t>
            </a:r>
            <a:endParaRPr lang="en-US" sz="1400" dirty="0"/>
          </a:p>
        </p:txBody>
      </p:sp>
      <p:sp>
        <p:nvSpPr>
          <p:cNvPr id="120" name="Oval 119"/>
          <p:cNvSpPr/>
          <p:nvPr/>
        </p:nvSpPr>
        <p:spPr>
          <a:xfrm>
            <a:off x="6961088" y="5304457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6505984" y="5331005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7164288" y="5335658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3" name="Straight Connector 122"/>
          <p:cNvCxnSpPr/>
          <p:nvPr/>
        </p:nvCxnSpPr>
        <p:spPr>
          <a:xfrm>
            <a:off x="3086336" y="3687959"/>
            <a:ext cx="0" cy="720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2669208" y="5263650"/>
            <a:ext cx="0" cy="720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594724" y="3739096"/>
            <a:ext cx="0" cy="72008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961088" y="5208329"/>
            <a:ext cx="0" cy="72008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2861928" y="4033771"/>
            <a:ext cx="504056" cy="0"/>
          </a:xfrm>
          <a:prstGeom prst="line">
            <a:avLst/>
          </a:prstGeom>
          <a:ln w="76200">
            <a:solidFill>
              <a:srgbClr val="CC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>
            <a:off x="2443572" y="5640458"/>
            <a:ext cx="504056" cy="0"/>
          </a:xfrm>
          <a:prstGeom prst="line">
            <a:avLst/>
          </a:prstGeom>
          <a:ln w="76200">
            <a:solidFill>
              <a:srgbClr val="CC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>
            <a:off x="7380808" y="4099136"/>
            <a:ext cx="504056" cy="0"/>
          </a:xfrm>
          <a:prstGeom prst="line">
            <a:avLst/>
          </a:prstGeom>
          <a:ln w="76200">
            <a:solidFill>
              <a:srgbClr val="CC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>
            <a:off x="6772932" y="5557811"/>
            <a:ext cx="504056" cy="0"/>
          </a:xfrm>
          <a:prstGeom prst="line">
            <a:avLst/>
          </a:prstGeom>
          <a:ln w="76200">
            <a:solidFill>
              <a:srgbClr val="CC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7" name="Picture 1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1670308"/>
            <a:ext cx="1872208" cy="129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459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Statistically significant?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670308"/>
            <a:ext cx="1872208" cy="12966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1285" y="1208643"/>
            <a:ext cx="1736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Intervention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034501" y="1196752"/>
            <a:ext cx="1106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Control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196442" y="5805264"/>
            <a:ext cx="4302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Point </a:t>
            </a:r>
            <a:r>
              <a:rPr lang="en-US" sz="2400" dirty="0" smtClean="0"/>
              <a:t>estimates </a:t>
            </a:r>
            <a:r>
              <a:rPr lang="en-US" sz="2400" dirty="0" smtClean="0"/>
              <a:t>of the mean difference within each group</a:t>
            </a:r>
          </a:p>
        </p:txBody>
      </p:sp>
      <p:cxnSp>
        <p:nvCxnSpPr>
          <p:cNvPr id="130" name="Straight Connector 129"/>
          <p:cNvCxnSpPr/>
          <p:nvPr/>
        </p:nvCxnSpPr>
        <p:spPr>
          <a:xfrm>
            <a:off x="395536" y="4550314"/>
            <a:ext cx="2647032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>
            <a:off x="395536" y="4342674"/>
            <a:ext cx="8384" cy="49567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>
            <a:off x="3042568" y="4334290"/>
            <a:ext cx="8384" cy="49567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611560" y="440629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819200" y="440629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1035224" y="440629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1251248" y="440629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1475656" y="440629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1683296" y="440629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1899320" y="440629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2115344" y="440629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2339752" y="440629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2547392" y="440629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2763416" y="440629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106736" y="476633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0</a:t>
            </a:r>
          </a:p>
          <a:p>
            <a:pPr algn="ctr"/>
            <a:r>
              <a:rPr lang="en-US" sz="1400" dirty="0"/>
              <a:t>m</a:t>
            </a:r>
            <a:r>
              <a:rPr lang="en-US" sz="1400" dirty="0" smtClean="0"/>
              <a:t>m hg</a:t>
            </a:r>
            <a:endParaRPr lang="en-US" sz="1400" dirty="0"/>
          </a:p>
        </p:txBody>
      </p:sp>
      <p:sp>
        <p:nvSpPr>
          <p:cNvPr id="145" name="TextBox 144"/>
          <p:cNvSpPr txBox="1"/>
          <p:nvPr/>
        </p:nvSpPr>
        <p:spPr>
          <a:xfrm>
            <a:off x="2474888" y="4778568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+20</a:t>
            </a:r>
          </a:p>
          <a:p>
            <a:pPr algn="ctr"/>
            <a:r>
              <a:rPr lang="en-US" sz="1400" dirty="0" smtClean="0"/>
              <a:t>mm hg</a:t>
            </a:r>
          </a:p>
          <a:p>
            <a:pPr algn="ctr"/>
            <a:endParaRPr lang="en-US" sz="1400" dirty="0"/>
          </a:p>
        </p:txBody>
      </p:sp>
      <p:sp>
        <p:nvSpPr>
          <p:cNvPr id="146" name="TextBox 145"/>
          <p:cNvSpPr txBox="1"/>
          <p:nvPr/>
        </p:nvSpPr>
        <p:spPr>
          <a:xfrm>
            <a:off x="-108520" y="4768079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-20</a:t>
            </a:r>
          </a:p>
          <a:p>
            <a:pPr algn="ctr"/>
            <a:r>
              <a:rPr lang="en-US" sz="1400" dirty="0"/>
              <a:t>m</a:t>
            </a:r>
            <a:r>
              <a:rPr lang="en-US" sz="1400" dirty="0" smtClean="0"/>
              <a:t>m hg</a:t>
            </a:r>
            <a:endParaRPr lang="en-US" sz="1400" dirty="0"/>
          </a:p>
        </p:txBody>
      </p:sp>
      <p:cxnSp>
        <p:nvCxnSpPr>
          <p:cNvPr id="153" name="Straight Connector 152"/>
          <p:cNvCxnSpPr/>
          <p:nvPr/>
        </p:nvCxnSpPr>
        <p:spPr>
          <a:xfrm>
            <a:off x="1147001" y="4190274"/>
            <a:ext cx="0" cy="720080"/>
          </a:xfrm>
          <a:prstGeom prst="line">
            <a:avLst/>
          </a:prstGeom>
          <a:ln w="76200">
            <a:solidFill>
              <a:srgbClr val="D09E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5949032" y="4474460"/>
            <a:ext cx="2647032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>
            <a:off x="5949032" y="4266820"/>
            <a:ext cx="8384" cy="49567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>
            <a:off x="8596064" y="4258436"/>
            <a:ext cx="8384" cy="49567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6165056" y="433044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6372696" y="433044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6588720" y="433044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6804744" y="433044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7029152" y="433044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7236792" y="433044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7452816" y="433044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7668840" y="433044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7893248" y="433044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8100888" y="433044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8316912" y="433044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6660232" y="469048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0</a:t>
            </a:r>
          </a:p>
          <a:p>
            <a:pPr algn="ctr"/>
            <a:r>
              <a:rPr lang="en-US" sz="1400" dirty="0"/>
              <a:t>m</a:t>
            </a:r>
            <a:r>
              <a:rPr lang="en-US" sz="1400" dirty="0" smtClean="0"/>
              <a:t>m hg</a:t>
            </a:r>
            <a:endParaRPr lang="en-US" sz="1400" dirty="0"/>
          </a:p>
        </p:txBody>
      </p:sp>
      <p:sp>
        <p:nvSpPr>
          <p:cNvPr id="169" name="TextBox 168"/>
          <p:cNvSpPr txBox="1"/>
          <p:nvPr/>
        </p:nvSpPr>
        <p:spPr>
          <a:xfrm>
            <a:off x="8028384" y="4702714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+20</a:t>
            </a:r>
          </a:p>
          <a:p>
            <a:pPr algn="ctr"/>
            <a:r>
              <a:rPr lang="en-US" sz="1400" dirty="0" smtClean="0"/>
              <a:t>mm hg</a:t>
            </a:r>
          </a:p>
          <a:p>
            <a:pPr algn="ctr"/>
            <a:endParaRPr lang="en-US" sz="1400" dirty="0"/>
          </a:p>
        </p:txBody>
      </p:sp>
      <p:sp>
        <p:nvSpPr>
          <p:cNvPr id="170" name="TextBox 169"/>
          <p:cNvSpPr txBox="1"/>
          <p:nvPr/>
        </p:nvSpPr>
        <p:spPr>
          <a:xfrm>
            <a:off x="5444976" y="4692225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-20</a:t>
            </a:r>
          </a:p>
          <a:p>
            <a:pPr algn="ctr"/>
            <a:r>
              <a:rPr lang="en-US" sz="1400" dirty="0"/>
              <a:t>m</a:t>
            </a:r>
            <a:r>
              <a:rPr lang="en-US" sz="1400" dirty="0" smtClean="0"/>
              <a:t>m hg</a:t>
            </a:r>
            <a:endParaRPr lang="en-US" sz="1400" dirty="0"/>
          </a:p>
        </p:txBody>
      </p:sp>
      <p:cxnSp>
        <p:nvCxnSpPr>
          <p:cNvPr id="171" name="Straight Connector 170"/>
          <p:cNvCxnSpPr/>
          <p:nvPr/>
        </p:nvCxnSpPr>
        <p:spPr>
          <a:xfrm>
            <a:off x="6516216" y="4190274"/>
            <a:ext cx="0" cy="720080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251520" y="3717032"/>
            <a:ext cx="1792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-7.5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5724128" y="3645024"/>
            <a:ext cx="1567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-12.2</a:t>
            </a:r>
          </a:p>
        </p:txBody>
      </p:sp>
      <p:cxnSp>
        <p:nvCxnSpPr>
          <p:cNvPr id="174" name="Straight Connector 173"/>
          <p:cNvCxnSpPr/>
          <p:nvPr/>
        </p:nvCxnSpPr>
        <p:spPr>
          <a:xfrm flipH="1">
            <a:off x="730164" y="4506272"/>
            <a:ext cx="745492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H="1">
            <a:off x="6165056" y="4472232"/>
            <a:ext cx="745492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5007925" y="6006479"/>
            <a:ext cx="825748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5833673" y="5775647"/>
            <a:ext cx="377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95% confidence interval </a:t>
            </a:r>
          </a:p>
        </p:txBody>
      </p:sp>
      <p:cxnSp>
        <p:nvCxnSpPr>
          <p:cNvPr id="179" name="Straight Connector 178"/>
          <p:cNvCxnSpPr/>
          <p:nvPr/>
        </p:nvCxnSpPr>
        <p:spPr>
          <a:xfrm>
            <a:off x="953902" y="5693034"/>
            <a:ext cx="0" cy="720080"/>
          </a:xfrm>
          <a:prstGeom prst="line">
            <a:avLst/>
          </a:prstGeom>
          <a:ln w="76200">
            <a:solidFill>
              <a:srgbClr val="D09E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1169926" y="5693034"/>
            <a:ext cx="0" cy="720080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950821" y="3717032"/>
            <a:ext cx="2469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(-12.7 to -2.3)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6535478" y="3645024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(-17.4 to -7.0)</a:t>
            </a:r>
          </a:p>
        </p:txBody>
      </p:sp>
      <p:pic>
        <p:nvPicPr>
          <p:cNvPr id="55" name="Picture 2" descr="http://gallery.techarena.in/data/519/Apple_earphones_with_Microphone_for_iPod_img_0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658419"/>
            <a:ext cx="1757698" cy="150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3059832" y="1700808"/>
            <a:ext cx="32267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T-test: statistical test  </a:t>
            </a:r>
          </a:p>
          <a:p>
            <a:r>
              <a:rPr lang="en-US" sz="2800" dirty="0" smtClean="0"/>
              <a:t>for mean differences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21850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4638"/>
            <a:ext cx="914241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Point </a:t>
            </a:r>
            <a:r>
              <a:rPr lang="en-US" dirty="0" smtClean="0"/>
              <a:t>estimates </a:t>
            </a:r>
            <a:r>
              <a:rPr lang="en-US" dirty="0" smtClean="0"/>
              <a:t>and </a:t>
            </a:r>
            <a:r>
              <a:rPr lang="en-US" dirty="0" smtClean="0"/>
              <a:t>confidence </a:t>
            </a:r>
            <a:r>
              <a:rPr lang="en-US" dirty="0" smtClean="0"/>
              <a:t>intervals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Point </a:t>
            </a:r>
            <a:r>
              <a:rPr lang="en-US" dirty="0" smtClean="0"/>
              <a:t>estimate: </a:t>
            </a:r>
            <a:endParaRPr lang="en-US" dirty="0" smtClean="0"/>
          </a:p>
          <a:p>
            <a:pPr lvl="1"/>
            <a:r>
              <a:rPr lang="en-US" dirty="0" smtClean="0"/>
              <a:t>Single value </a:t>
            </a:r>
            <a:r>
              <a:rPr lang="en-US" dirty="0" smtClean="0"/>
              <a:t>representing your estimate of the population value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GB" dirty="0"/>
              <a:t>Confidence intervals</a:t>
            </a:r>
          </a:p>
          <a:p>
            <a:pPr lvl="1"/>
            <a:r>
              <a:rPr lang="en-GB" dirty="0" smtClean="0"/>
              <a:t>Two </a:t>
            </a:r>
            <a:r>
              <a:rPr lang="en-GB" dirty="0" smtClean="0"/>
              <a:t>values</a:t>
            </a:r>
            <a:r>
              <a:rPr lang="en-GB" dirty="0" smtClean="0"/>
              <a:t>: r</a:t>
            </a:r>
            <a:r>
              <a:rPr lang="en-GB" dirty="0" smtClean="0"/>
              <a:t>ange which contains the “true” population value</a:t>
            </a:r>
            <a:endParaRPr lang="en-GB" dirty="0" smtClean="0"/>
          </a:p>
          <a:p>
            <a:pPr lvl="1"/>
            <a:r>
              <a:rPr lang="en-GB" dirty="0" smtClean="0"/>
              <a:t>100 samples, 95% of the time the value would be in that range </a:t>
            </a:r>
          </a:p>
          <a:p>
            <a:pPr lvl="1"/>
            <a:r>
              <a:rPr lang="en-GB" dirty="0" smtClean="0"/>
              <a:t>Narrower </a:t>
            </a:r>
            <a:r>
              <a:rPr lang="en-GB" dirty="0"/>
              <a:t>the range, the </a:t>
            </a:r>
            <a:r>
              <a:rPr lang="en-GB" dirty="0" smtClean="0"/>
              <a:t>better</a:t>
            </a:r>
          </a:p>
          <a:p>
            <a:pPr lvl="1"/>
            <a:endParaRPr lang="en-GB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958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Straight Connector 86"/>
          <p:cNvCxnSpPr/>
          <p:nvPr/>
        </p:nvCxnSpPr>
        <p:spPr>
          <a:xfrm>
            <a:off x="6444208" y="4221088"/>
            <a:ext cx="0" cy="720080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187624" y="4221088"/>
            <a:ext cx="0" cy="720080"/>
          </a:xfrm>
          <a:prstGeom prst="line">
            <a:avLst/>
          </a:prstGeom>
          <a:ln w="76200">
            <a:solidFill>
              <a:srgbClr val="D09E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differences with statistics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1285" y="1208643"/>
            <a:ext cx="1736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Intervention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034501" y="1196752"/>
            <a:ext cx="1106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Control</a:t>
            </a:r>
            <a:endParaRPr lang="en-US" sz="2400" dirty="0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395536" y="4550314"/>
            <a:ext cx="2647032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>
            <a:off x="395536" y="4342674"/>
            <a:ext cx="8384" cy="49567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>
            <a:off x="3042568" y="4334290"/>
            <a:ext cx="8384" cy="49567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611560" y="440629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819200" y="440629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1035224" y="440629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1251248" y="440629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1475656" y="440629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1683296" y="440629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1899320" y="440629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2115344" y="440629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2339752" y="440629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2547392" y="440629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2763416" y="4406298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106736" y="476633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0</a:t>
            </a:r>
          </a:p>
          <a:p>
            <a:pPr algn="ctr"/>
            <a:r>
              <a:rPr lang="en-US" sz="1400" dirty="0"/>
              <a:t>m</a:t>
            </a:r>
            <a:r>
              <a:rPr lang="en-US" sz="1400" dirty="0" smtClean="0"/>
              <a:t>m hg</a:t>
            </a:r>
            <a:endParaRPr lang="en-US" sz="1400" dirty="0"/>
          </a:p>
        </p:txBody>
      </p:sp>
      <p:sp>
        <p:nvSpPr>
          <p:cNvPr id="145" name="TextBox 144"/>
          <p:cNvSpPr txBox="1"/>
          <p:nvPr/>
        </p:nvSpPr>
        <p:spPr>
          <a:xfrm>
            <a:off x="2474888" y="4778568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+20</a:t>
            </a:r>
          </a:p>
          <a:p>
            <a:pPr algn="ctr"/>
            <a:r>
              <a:rPr lang="en-US" sz="1400" dirty="0" smtClean="0"/>
              <a:t>mm hg</a:t>
            </a:r>
          </a:p>
          <a:p>
            <a:pPr algn="ctr"/>
            <a:endParaRPr lang="en-US" sz="1400" dirty="0"/>
          </a:p>
        </p:txBody>
      </p:sp>
      <p:sp>
        <p:nvSpPr>
          <p:cNvPr id="146" name="TextBox 145"/>
          <p:cNvSpPr txBox="1"/>
          <p:nvPr/>
        </p:nvSpPr>
        <p:spPr>
          <a:xfrm>
            <a:off x="-108520" y="4768079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-20</a:t>
            </a:r>
          </a:p>
          <a:p>
            <a:pPr algn="ctr"/>
            <a:r>
              <a:rPr lang="en-US" sz="1400" dirty="0"/>
              <a:t>m</a:t>
            </a:r>
            <a:r>
              <a:rPr lang="en-US" sz="1400" dirty="0" smtClean="0"/>
              <a:t>m hg</a:t>
            </a:r>
            <a:endParaRPr lang="en-US" sz="1400" dirty="0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5949032" y="4474460"/>
            <a:ext cx="2647032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>
            <a:off x="5949032" y="4266820"/>
            <a:ext cx="8384" cy="49567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>
            <a:off x="8596064" y="4258436"/>
            <a:ext cx="8384" cy="49567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6165056" y="433044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6372696" y="433044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6588720" y="433044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6804744" y="433044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7029152" y="433044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7236792" y="433044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7452816" y="433044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7668840" y="433044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7893248" y="433044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8100888" y="433044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8316912" y="433044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6660232" y="469048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0</a:t>
            </a:r>
          </a:p>
          <a:p>
            <a:pPr algn="ctr"/>
            <a:r>
              <a:rPr lang="en-US" sz="1400" dirty="0"/>
              <a:t>m</a:t>
            </a:r>
            <a:r>
              <a:rPr lang="en-US" sz="1400" dirty="0" smtClean="0"/>
              <a:t>m hg</a:t>
            </a:r>
            <a:endParaRPr lang="en-US" sz="1400" dirty="0"/>
          </a:p>
        </p:txBody>
      </p:sp>
      <p:sp>
        <p:nvSpPr>
          <p:cNvPr id="169" name="TextBox 168"/>
          <p:cNvSpPr txBox="1"/>
          <p:nvPr/>
        </p:nvSpPr>
        <p:spPr>
          <a:xfrm>
            <a:off x="8028384" y="4702714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+20</a:t>
            </a:r>
          </a:p>
          <a:p>
            <a:pPr algn="ctr"/>
            <a:r>
              <a:rPr lang="en-US" sz="1400" dirty="0" smtClean="0"/>
              <a:t>mm hg</a:t>
            </a:r>
          </a:p>
          <a:p>
            <a:pPr algn="ctr"/>
            <a:endParaRPr lang="en-US" sz="1400" dirty="0"/>
          </a:p>
        </p:txBody>
      </p:sp>
      <p:sp>
        <p:nvSpPr>
          <p:cNvPr id="170" name="TextBox 169"/>
          <p:cNvSpPr txBox="1"/>
          <p:nvPr/>
        </p:nvSpPr>
        <p:spPr>
          <a:xfrm>
            <a:off x="5444976" y="4692225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-20</a:t>
            </a:r>
          </a:p>
          <a:p>
            <a:pPr algn="ctr"/>
            <a:r>
              <a:rPr lang="en-US" sz="1400" dirty="0"/>
              <a:t>m</a:t>
            </a:r>
            <a:r>
              <a:rPr lang="en-US" sz="1400" dirty="0" smtClean="0"/>
              <a:t>m hg</a:t>
            </a:r>
            <a:endParaRPr lang="en-US" sz="1400" dirty="0"/>
          </a:p>
        </p:txBody>
      </p:sp>
      <p:sp>
        <p:nvSpPr>
          <p:cNvPr id="172" name="TextBox 171"/>
          <p:cNvSpPr txBox="1"/>
          <p:nvPr/>
        </p:nvSpPr>
        <p:spPr>
          <a:xfrm>
            <a:off x="675184" y="3839144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-7.5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6025232" y="3797003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-12.2</a:t>
            </a:r>
          </a:p>
        </p:txBody>
      </p:sp>
      <p:cxnSp>
        <p:nvCxnSpPr>
          <p:cNvPr id="174" name="Straight Connector 173"/>
          <p:cNvCxnSpPr/>
          <p:nvPr/>
        </p:nvCxnSpPr>
        <p:spPr>
          <a:xfrm flipH="1" flipV="1">
            <a:off x="899592" y="4499198"/>
            <a:ext cx="584448" cy="7074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H="1">
            <a:off x="6058756" y="4486764"/>
            <a:ext cx="745492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166845" y="3839144"/>
            <a:ext cx="1964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(-12.7 to -2.3)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6372200" y="3797003"/>
            <a:ext cx="2482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(-17.4 to -7.0)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572000" y="4581128"/>
            <a:ext cx="0" cy="761853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63888" y="4582126"/>
            <a:ext cx="20162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815587" y="3212976"/>
            <a:ext cx="15485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Difference </a:t>
            </a:r>
          </a:p>
          <a:p>
            <a:pPr algn="ctr"/>
            <a:r>
              <a:rPr lang="en-US" sz="2400" dirty="0" smtClean="0"/>
              <a:t>between </a:t>
            </a:r>
          </a:p>
          <a:p>
            <a:pPr algn="ctr"/>
            <a:r>
              <a:rPr lang="en-US" sz="2400" dirty="0" smtClean="0"/>
              <a:t>groups</a:t>
            </a:r>
            <a:endParaRPr lang="en-US" sz="2400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3203848" y="6134490"/>
            <a:ext cx="2647032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203848" y="5926850"/>
            <a:ext cx="8384" cy="49567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5850880" y="5918466"/>
            <a:ext cx="8384" cy="49567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419872" y="599047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627512" y="599047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843536" y="599047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059560" y="599047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283968" y="599047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491608" y="599047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707632" y="599047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923656" y="599047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148064" y="599047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355704" y="599047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571728" y="5990474"/>
            <a:ext cx="8384" cy="29641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915048" y="635051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0</a:t>
            </a:r>
          </a:p>
          <a:p>
            <a:pPr algn="ctr"/>
            <a:r>
              <a:rPr lang="en-US" sz="1400" dirty="0"/>
              <a:t>m</a:t>
            </a:r>
            <a:r>
              <a:rPr lang="en-US" sz="1400" dirty="0" smtClean="0"/>
              <a:t>m hg</a:t>
            </a:r>
            <a:endParaRPr lang="en-US" sz="1400" dirty="0"/>
          </a:p>
        </p:txBody>
      </p:sp>
      <p:sp>
        <p:nvSpPr>
          <p:cNvPr id="79" name="TextBox 78"/>
          <p:cNvSpPr txBox="1"/>
          <p:nvPr/>
        </p:nvSpPr>
        <p:spPr>
          <a:xfrm>
            <a:off x="5283200" y="6362744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+20</a:t>
            </a:r>
          </a:p>
          <a:p>
            <a:pPr algn="ctr"/>
            <a:r>
              <a:rPr lang="en-US" sz="1400" dirty="0" smtClean="0"/>
              <a:t>mm hg</a:t>
            </a:r>
          </a:p>
          <a:p>
            <a:pPr algn="ctr"/>
            <a:endParaRPr lang="en-US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2699792" y="6352255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-20</a:t>
            </a:r>
          </a:p>
          <a:p>
            <a:pPr algn="ctr"/>
            <a:r>
              <a:rPr lang="en-US" sz="1400" dirty="0"/>
              <a:t>m</a:t>
            </a:r>
            <a:r>
              <a:rPr lang="en-US" sz="1400" dirty="0" smtClean="0"/>
              <a:t>m hg</a:t>
            </a:r>
            <a:endParaRPr lang="en-US" sz="1400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4220917" y="5805264"/>
            <a:ext cx="0" cy="720080"/>
          </a:xfrm>
          <a:prstGeom prst="line">
            <a:avLst/>
          </a:prstGeom>
          <a:ln w="76200">
            <a:solidFill>
              <a:srgbClr val="F60C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572587" y="5435896"/>
            <a:ext cx="2502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-4.7 (-11.7 to 2.3)</a:t>
            </a:r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3627512" y="6153992"/>
            <a:ext cx="1084312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4" name="Picture 8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670308"/>
            <a:ext cx="1872208" cy="1296677"/>
          </a:xfrm>
          <a:prstGeom prst="rect">
            <a:avLst/>
          </a:prstGeom>
        </p:spPr>
      </p:pic>
      <p:pic>
        <p:nvPicPr>
          <p:cNvPr id="85" name="Picture 2" descr="http://gallery.techarena.in/data/519/Apple_earphones_with_Microphone_for_iPod_img_0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658419"/>
            <a:ext cx="1757698" cy="150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TextBox 88"/>
          <p:cNvSpPr txBox="1"/>
          <p:nvPr/>
        </p:nvSpPr>
        <p:spPr>
          <a:xfrm>
            <a:off x="3059832" y="1700808"/>
            <a:ext cx="32267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T-test: statistical test  </a:t>
            </a:r>
          </a:p>
          <a:p>
            <a:r>
              <a:rPr lang="en-US" sz="2800" dirty="0" smtClean="0"/>
              <a:t>for mean differences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32842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78" grpId="0"/>
      <p:bldP spid="79" grpId="0"/>
      <p:bldP spid="80" grpId="0"/>
      <p:bldP spid="82" grpId="0"/>
      <p:bldP spid="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>
                <a:solidFill>
                  <a:srgbClr val="FFFFFF"/>
                </a:solidFill>
              </a:rPr>
              <a:t>P </a:t>
            </a:r>
            <a:r>
              <a:rPr lang="en-GB" dirty="0" smtClean="0">
                <a:solidFill>
                  <a:srgbClr val="FFFFFF"/>
                </a:solidFill>
              </a:rPr>
              <a:t>- values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GB" dirty="0" smtClean="0"/>
              <a:t>P values</a:t>
            </a:r>
          </a:p>
          <a:p>
            <a:pPr lvl="1"/>
            <a:r>
              <a:rPr lang="en-GB" dirty="0" smtClean="0"/>
              <a:t>Probability that a result is due to chance (random variability</a:t>
            </a:r>
            <a:r>
              <a:rPr lang="en-GB" dirty="0" smtClean="0"/>
              <a:t>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When P</a:t>
            </a:r>
            <a:r>
              <a:rPr lang="en-US" dirty="0">
                <a:solidFill>
                  <a:srgbClr val="FFFF00"/>
                </a:solidFill>
              </a:rPr>
              <a:t>-values less than the “level of significance” </a:t>
            </a:r>
            <a:r>
              <a:rPr lang="en-US" dirty="0" smtClean="0">
                <a:solidFill>
                  <a:srgbClr val="FFFF00"/>
                </a:solidFill>
              </a:rPr>
              <a:t>we accept them as being statistically significant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GB" dirty="0" smtClean="0"/>
              <a:t>P</a:t>
            </a:r>
            <a:r>
              <a:rPr lang="en-GB" dirty="0" smtClean="0"/>
              <a:t>&lt;0.05 = </a:t>
            </a:r>
            <a:r>
              <a:rPr lang="en-GB" dirty="0" smtClean="0"/>
              <a:t>&lt;5</a:t>
            </a:r>
            <a:r>
              <a:rPr lang="en-GB" dirty="0" smtClean="0"/>
              <a:t>% </a:t>
            </a:r>
            <a:r>
              <a:rPr lang="en-GB" dirty="0" smtClean="0"/>
              <a:t>probability it occurred by chance</a:t>
            </a:r>
            <a:endParaRPr lang="en-GB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17" y="4653136"/>
            <a:ext cx="9036496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442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Stats </a:t>
            </a:r>
            <a:r>
              <a:rPr lang="en-GB" dirty="0" smtClean="0">
                <a:solidFill>
                  <a:srgbClr val="FFFF00"/>
                </a:solidFill>
              </a:rPr>
              <a:t>Lessons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Descriptive measures are used to </a:t>
            </a:r>
            <a:r>
              <a:rPr lang="en-US" dirty="0" smtClean="0"/>
              <a:t>summarize the </a:t>
            </a:r>
            <a:r>
              <a:rPr lang="en-US" dirty="0"/>
              <a:t>data you observe </a:t>
            </a:r>
            <a:r>
              <a:rPr lang="en-US" dirty="0" smtClean="0"/>
              <a:t>(mean, median, proportion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Measures </a:t>
            </a:r>
            <a:r>
              <a:rPr lang="en-US" dirty="0" smtClean="0"/>
              <a:t>of variability (SD, IQR) tell you about the spread of data </a:t>
            </a:r>
            <a:endParaRPr lang="en-US" dirty="0"/>
          </a:p>
          <a:p>
            <a:endParaRPr lang="en-GB" dirty="0" smtClean="0"/>
          </a:p>
          <a:p>
            <a:r>
              <a:rPr lang="en-GB" dirty="0"/>
              <a:t>S</a:t>
            </a:r>
            <a:r>
              <a:rPr lang="en-GB" dirty="0" smtClean="0"/>
              <a:t>tatistically significant?</a:t>
            </a:r>
            <a:endParaRPr lang="en-GB" dirty="0" smtClean="0"/>
          </a:p>
          <a:p>
            <a:pPr lvl="1"/>
            <a:r>
              <a:rPr lang="en-GB" dirty="0" smtClean="0"/>
              <a:t>95</a:t>
            </a:r>
            <a:r>
              <a:rPr lang="en-GB" dirty="0" smtClean="0"/>
              <a:t>% CI </a:t>
            </a:r>
            <a:r>
              <a:rPr lang="en-GB" dirty="0" smtClean="0"/>
              <a:t>that don’t cross the null value (0 for subtraction, 1 for ratios)</a:t>
            </a:r>
            <a:endParaRPr lang="en-GB" dirty="0" smtClean="0"/>
          </a:p>
          <a:p>
            <a:pPr lvl="1"/>
            <a:r>
              <a:rPr lang="en-GB" dirty="0" smtClean="0"/>
              <a:t>P-values </a:t>
            </a:r>
            <a:r>
              <a:rPr lang="en-GB" dirty="0" smtClean="0"/>
              <a:t>less than the level of significance (&lt;0.05)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674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Stats Topics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Descriptive measures</a:t>
            </a:r>
          </a:p>
          <a:p>
            <a:pPr lvl="1"/>
            <a:r>
              <a:rPr lang="en-US" dirty="0" smtClean="0"/>
              <a:t>Summary measures</a:t>
            </a:r>
          </a:p>
          <a:p>
            <a:pPr lvl="1"/>
            <a:r>
              <a:rPr lang="en-US" dirty="0" smtClean="0"/>
              <a:t>Measures of variability </a:t>
            </a:r>
          </a:p>
          <a:p>
            <a:pPr lvl="1"/>
            <a:endParaRPr lang="en-US" dirty="0"/>
          </a:p>
          <a:p>
            <a:r>
              <a:rPr lang="en-US" dirty="0" smtClean="0"/>
              <a:t>How do you know if a difference is significant? </a:t>
            </a:r>
            <a:endParaRPr lang="en-US" dirty="0"/>
          </a:p>
          <a:p>
            <a:pPr lvl="1"/>
            <a:r>
              <a:rPr lang="en-US" dirty="0" smtClean="0"/>
              <a:t>95</a:t>
            </a:r>
            <a:r>
              <a:rPr lang="en-US" dirty="0" smtClean="0"/>
              <a:t>% confidence intervals </a:t>
            </a:r>
          </a:p>
          <a:p>
            <a:pPr lvl="1"/>
            <a:r>
              <a:rPr lang="en-US" dirty="0" smtClean="0"/>
              <a:t>P-values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604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Descriptive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Descriptive measures are used to summarize </a:t>
            </a:r>
            <a:r>
              <a:rPr lang="en-US" dirty="0" smtClean="0">
                <a:solidFill>
                  <a:srgbClr val="FFFF00"/>
                </a:solidFill>
              </a:rPr>
              <a:t> the data </a:t>
            </a:r>
            <a:r>
              <a:rPr lang="en-US" dirty="0" smtClean="0">
                <a:solidFill>
                  <a:srgbClr val="FFFF00"/>
                </a:solidFill>
              </a:rPr>
              <a:t>you observe </a:t>
            </a:r>
          </a:p>
          <a:p>
            <a:endParaRPr lang="en-US" dirty="0"/>
          </a:p>
          <a:p>
            <a:r>
              <a:rPr lang="en-US" dirty="0" smtClean="0"/>
              <a:t>Means, medians, proportions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71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dirty="0" smtClean="0"/>
              <a:t>Average </a:t>
            </a:r>
          </a:p>
          <a:p>
            <a:r>
              <a:rPr lang="en-US" dirty="0"/>
              <a:t>B</a:t>
            </a:r>
            <a:r>
              <a:rPr lang="en-US" dirty="0" smtClean="0"/>
              <a:t>lood pressure, heart rate, number of drug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83568" y="3429000"/>
            <a:ext cx="3672408" cy="0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683568" y="3221360"/>
            <a:ext cx="8384" cy="495672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355976" y="3212976"/>
            <a:ext cx="8384" cy="495672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99592" y="328498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07232" y="328498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23256" y="328498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39280" y="328498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63688" y="328498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71328" y="328498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87352" y="328498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03376" y="328498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27784" y="328498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35424" y="328498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51448" y="328498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67472" y="328498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491880" y="328498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99520" y="328498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15544" y="328498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131568" y="328498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771800" y="299695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907704" y="299695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411760" y="299695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563888" y="299695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979712" y="364502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150</a:t>
            </a:r>
          </a:p>
          <a:p>
            <a:pPr algn="ctr"/>
            <a:r>
              <a:rPr lang="en-US" dirty="0"/>
              <a:t>m</a:t>
            </a:r>
            <a:r>
              <a:rPr lang="en-US" dirty="0" smtClean="0"/>
              <a:t>m hg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779912" y="3645024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170</a:t>
            </a:r>
          </a:p>
          <a:p>
            <a:pPr algn="ctr"/>
            <a:r>
              <a:rPr lang="en-US" dirty="0" smtClean="0"/>
              <a:t>mm hg</a:t>
            </a:r>
          </a:p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79512" y="3646765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130</a:t>
            </a:r>
          </a:p>
          <a:p>
            <a:pPr algn="ctr"/>
            <a:r>
              <a:rPr lang="en-US" dirty="0"/>
              <a:t>m</a:t>
            </a:r>
            <a:r>
              <a:rPr lang="en-US" dirty="0" smtClean="0"/>
              <a:t>m hg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726627"/>
              </p:ext>
            </p:extLst>
          </p:nvPr>
        </p:nvGraphicFramePr>
        <p:xfrm>
          <a:off x="539552" y="4581127"/>
          <a:ext cx="2016224" cy="198120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16224"/>
              </a:tblGrid>
              <a:tr h="3242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BP (mm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hg)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155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163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3140968"/>
            <a:ext cx="1397000" cy="10033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4869160"/>
            <a:ext cx="5283200" cy="1003300"/>
          </a:xfrm>
          <a:prstGeom prst="rect">
            <a:avLst/>
          </a:prstGeom>
        </p:spPr>
      </p:pic>
      <p:cxnSp>
        <p:nvCxnSpPr>
          <p:cNvPr id="41" name="Straight Connector 40"/>
          <p:cNvCxnSpPr/>
          <p:nvPr/>
        </p:nvCxnSpPr>
        <p:spPr>
          <a:xfrm>
            <a:off x="2771800" y="3212976"/>
            <a:ext cx="0" cy="720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897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Middle number  (50</a:t>
            </a:r>
            <a:r>
              <a:rPr lang="en-US" baseline="30000" dirty="0" smtClean="0"/>
              <a:t>th</a:t>
            </a:r>
            <a:r>
              <a:rPr lang="en-US" dirty="0" smtClean="0"/>
              <a:t> percentile) </a:t>
            </a:r>
            <a:endParaRPr lang="en-US" dirty="0"/>
          </a:p>
          <a:p>
            <a:r>
              <a:rPr lang="en-US" dirty="0" smtClean="0"/>
              <a:t>Useful when extreme values are </a:t>
            </a:r>
            <a:r>
              <a:rPr lang="en-US" dirty="0" smtClean="0"/>
              <a:t>present</a:t>
            </a:r>
          </a:p>
          <a:p>
            <a:r>
              <a:rPr lang="en-US" dirty="0" smtClean="0"/>
              <a:t>QOL measures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483768" y="4377878"/>
            <a:ext cx="3672408" cy="0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483768" y="4170238"/>
            <a:ext cx="8384" cy="495672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6156176" y="4161854"/>
            <a:ext cx="8384" cy="495672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99792" y="423386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07432" y="423386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23456" y="423386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39480" y="423386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63888" y="423386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71528" y="423386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87552" y="423386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203576" y="423386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427984" y="423386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35624" y="423386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51648" y="423386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67672" y="423386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292080" y="423386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99720" y="423386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15744" y="423386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31768" y="423386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940152" y="394583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707904" y="394583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283968" y="394583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156176" y="393305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779912" y="4593902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150</a:t>
            </a:r>
          </a:p>
          <a:p>
            <a:pPr algn="ctr"/>
            <a:r>
              <a:rPr lang="en-US" dirty="0"/>
              <a:t>m</a:t>
            </a:r>
            <a:r>
              <a:rPr lang="en-US" dirty="0" smtClean="0"/>
              <a:t>m hg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580112" y="4593902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170</a:t>
            </a:r>
          </a:p>
          <a:p>
            <a:pPr algn="ctr"/>
            <a:r>
              <a:rPr lang="en-US" dirty="0" smtClean="0"/>
              <a:t>mm hg</a:t>
            </a:r>
          </a:p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979712" y="4595643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130</a:t>
            </a:r>
          </a:p>
          <a:p>
            <a:pPr algn="ctr"/>
            <a:r>
              <a:rPr lang="en-US" dirty="0"/>
              <a:t>m</a:t>
            </a:r>
            <a:r>
              <a:rPr lang="en-US" dirty="0" smtClean="0"/>
              <a:t>m hg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4067944" y="394583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851920" y="394583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499992" y="394583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07904" y="394583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4932040" y="3861048"/>
            <a:ext cx="0" cy="720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211960" y="393305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4283968" y="3861048"/>
            <a:ext cx="0" cy="720080"/>
          </a:xfrm>
          <a:prstGeom prst="line">
            <a:avLst/>
          </a:prstGeom>
          <a:ln w="76200">
            <a:solidFill>
              <a:srgbClr val="20D8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3779912" y="393305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995936" y="34290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0D8FF"/>
                </a:solidFill>
              </a:rPr>
              <a:t>50%</a:t>
            </a:r>
            <a:endParaRPr lang="en-US" dirty="0">
              <a:solidFill>
                <a:srgbClr val="20D8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34290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Mean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76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Categories: gender </a:t>
            </a:r>
          </a:p>
          <a:p>
            <a:endParaRPr lang="en-US" dirty="0"/>
          </a:p>
          <a:p>
            <a:r>
              <a:rPr lang="en-US" dirty="0" smtClean="0"/>
              <a:t>Males</a:t>
            </a:r>
          </a:p>
          <a:p>
            <a:endParaRPr lang="en-US" dirty="0"/>
          </a:p>
          <a:p>
            <a:r>
              <a:rPr lang="en-US" dirty="0" smtClean="0"/>
              <a:t>15 participants: 3 males, 12 females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4797152"/>
            <a:ext cx="15621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36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Describing the spread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People are naturally </a:t>
            </a:r>
            <a:r>
              <a:rPr lang="en-US" dirty="0" smtClean="0"/>
              <a:t>different: </a:t>
            </a:r>
            <a:r>
              <a:rPr lang="en-US" dirty="0" smtClean="0">
                <a:solidFill>
                  <a:srgbClr val="FFFF00"/>
                </a:solidFill>
              </a:rPr>
              <a:t>measures of variability describe </a:t>
            </a:r>
            <a:r>
              <a:rPr lang="en-US" dirty="0" smtClean="0">
                <a:solidFill>
                  <a:srgbClr val="FFFF00"/>
                </a:solidFill>
              </a:rPr>
              <a:t>the spread of the data</a:t>
            </a:r>
          </a:p>
          <a:p>
            <a:endParaRPr lang="en-US" dirty="0"/>
          </a:p>
          <a:p>
            <a:r>
              <a:rPr lang="en-US" dirty="0" smtClean="0"/>
              <a:t>Mean: standard deviation</a:t>
            </a:r>
          </a:p>
          <a:p>
            <a:endParaRPr lang="en-US" dirty="0"/>
          </a:p>
          <a:p>
            <a:r>
              <a:rPr lang="en-US" dirty="0" smtClean="0"/>
              <a:t>Median: interquartile range</a:t>
            </a:r>
          </a:p>
          <a:p>
            <a:endParaRPr lang="en-US" dirty="0"/>
          </a:p>
          <a:p>
            <a:r>
              <a:rPr lang="en-US" dirty="0" smtClean="0"/>
              <a:t>Proportions: no dispersion for descriptive proportions so no measures of variability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83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</a:t>
            </a:r>
            <a:r>
              <a:rPr lang="en-US" dirty="0" smtClean="0"/>
              <a:t>deviation (mean)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of dispersion of </a:t>
            </a:r>
            <a:r>
              <a:rPr lang="en-US" dirty="0" smtClean="0"/>
              <a:t>data </a:t>
            </a:r>
            <a:endParaRPr lang="en-US" dirty="0" smtClean="0"/>
          </a:p>
          <a:p>
            <a:r>
              <a:rPr lang="en-US" dirty="0" smtClean="0"/>
              <a:t>+/- the SD (includes 68% of observations) 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683568" y="3657798"/>
            <a:ext cx="3672408" cy="0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83568" y="3450158"/>
            <a:ext cx="8384" cy="495672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355976" y="3441774"/>
            <a:ext cx="8384" cy="495672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99592" y="351378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107232" y="351378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323256" y="351378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539280" y="351378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763688" y="351378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971328" y="351378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187352" y="351378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403376" y="351378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627784" y="351378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835424" y="351378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51448" y="351378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267472" y="351378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491880" y="351378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699520" y="351378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915544" y="351378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131568" y="3513782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2771800" y="322575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907704" y="322575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483768" y="322575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491880" y="322575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979712" y="3873822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150</a:t>
            </a:r>
          </a:p>
          <a:p>
            <a:pPr algn="ctr"/>
            <a:r>
              <a:rPr lang="en-US" dirty="0"/>
              <a:t>m</a:t>
            </a:r>
            <a:r>
              <a:rPr lang="en-US" dirty="0" smtClean="0"/>
              <a:t>m hg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779912" y="3873822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170</a:t>
            </a:r>
          </a:p>
          <a:p>
            <a:pPr algn="ctr"/>
            <a:r>
              <a:rPr lang="en-US" dirty="0" smtClean="0"/>
              <a:t>mm hg</a:t>
            </a:r>
          </a:p>
          <a:p>
            <a:pPr algn="ctr"/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79512" y="3875563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130</a:t>
            </a:r>
          </a:p>
          <a:p>
            <a:pPr algn="ctr"/>
            <a:r>
              <a:rPr lang="en-US" dirty="0"/>
              <a:t>m</a:t>
            </a:r>
            <a:r>
              <a:rPr lang="en-US" dirty="0" smtClean="0"/>
              <a:t>m hg</a:t>
            </a:r>
            <a:endParaRPr lang="en-US" dirty="0"/>
          </a:p>
        </p:txBody>
      </p:sp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510866"/>
              </p:ext>
            </p:extLst>
          </p:nvPr>
        </p:nvGraphicFramePr>
        <p:xfrm>
          <a:off x="467544" y="4657680"/>
          <a:ext cx="2016224" cy="201168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16224"/>
              </a:tblGrid>
              <a:tr h="23760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BP (mm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hg)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51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51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148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51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155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51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163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51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Mean =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153.5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9" name="Straight Connector 58"/>
          <p:cNvCxnSpPr/>
          <p:nvPr/>
        </p:nvCxnSpPr>
        <p:spPr>
          <a:xfrm>
            <a:off x="2771800" y="3284984"/>
            <a:ext cx="0" cy="720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4390752"/>
            <a:ext cx="3484834" cy="1198488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9792" y="5733628"/>
            <a:ext cx="6164618" cy="863724"/>
          </a:xfrm>
          <a:prstGeom prst="rect">
            <a:avLst/>
          </a:prstGeom>
        </p:spPr>
      </p:pic>
      <p:cxnSp>
        <p:nvCxnSpPr>
          <p:cNvPr id="64" name="Straight Connector 63"/>
          <p:cNvCxnSpPr/>
          <p:nvPr/>
        </p:nvCxnSpPr>
        <p:spPr>
          <a:xfrm flipH="1">
            <a:off x="2771800" y="3140968"/>
            <a:ext cx="504056" cy="0"/>
          </a:xfrm>
          <a:prstGeom prst="line">
            <a:avLst/>
          </a:prstGeom>
          <a:ln w="76200">
            <a:solidFill>
              <a:srgbClr val="CC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2195736" y="3140968"/>
            <a:ext cx="504056" cy="0"/>
          </a:xfrm>
          <a:prstGeom prst="line">
            <a:avLst/>
          </a:prstGeom>
          <a:ln w="76200">
            <a:solidFill>
              <a:srgbClr val="CC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771800" y="2708920"/>
            <a:ext cx="54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+SD</a:t>
            </a:r>
            <a:endParaRPr lang="en-US" dirty="0">
              <a:solidFill>
                <a:srgbClr val="CCFFCC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195736" y="27089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CFFCC"/>
                </a:solidFill>
              </a:rPr>
              <a:t>-</a:t>
            </a:r>
            <a:r>
              <a:rPr lang="en-US" dirty="0" smtClean="0">
                <a:solidFill>
                  <a:srgbClr val="CCFFCC"/>
                </a:solidFill>
              </a:rPr>
              <a:t>SD </a:t>
            </a:r>
            <a:endParaRPr lang="en-US" dirty="0">
              <a:solidFill>
                <a:srgbClr val="CCFFC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8184" y="3429000"/>
            <a:ext cx="1876152" cy="5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413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Interquartile </a:t>
            </a:r>
            <a:r>
              <a:rPr lang="en-US" dirty="0" smtClean="0"/>
              <a:t>range (median)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of the dispersion of data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339752" y="3945830"/>
            <a:ext cx="3672408" cy="0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339752" y="3738190"/>
            <a:ext cx="8384" cy="495672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6012160" y="3729806"/>
            <a:ext cx="8384" cy="495672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55776" y="380181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63416" y="380181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79440" y="380181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95464" y="380181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419872" y="380181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27512" y="380181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43536" y="380181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059560" y="380181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283968" y="380181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91608" y="380181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07632" y="380181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23656" y="380181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48064" y="380181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55704" y="380181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71728" y="380181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787752" y="3801814"/>
            <a:ext cx="8384" cy="29641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796136" y="351378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491880" y="351378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139952" y="351378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580112" y="351378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635896" y="416185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150</a:t>
            </a:r>
          </a:p>
          <a:p>
            <a:pPr algn="ctr"/>
            <a:r>
              <a:rPr lang="en-US" dirty="0"/>
              <a:t>m</a:t>
            </a:r>
            <a:r>
              <a:rPr lang="en-US" dirty="0" smtClean="0"/>
              <a:t>m hg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436096" y="4161854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170</a:t>
            </a:r>
          </a:p>
          <a:p>
            <a:pPr algn="ctr"/>
            <a:r>
              <a:rPr lang="en-US" dirty="0" smtClean="0"/>
              <a:t>mm hg</a:t>
            </a:r>
          </a:p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35696" y="4163595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130</a:t>
            </a:r>
          </a:p>
          <a:p>
            <a:pPr algn="ctr"/>
            <a:r>
              <a:rPr lang="en-US" dirty="0"/>
              <a:t>m</a:t>
            </a:r>
            <a:r>
              <a:rPr lang="en-US" dirty="0" smtClean="0"/>
              <a:t>m hg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3995936" y="351378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635896" y="351378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355976" y="351378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779912" y="351378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275856" y="351378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4067944" y="3429000"/>
            <a:ext cx="0" cy="720080"/>
          </a:xfrm>
          <a:prstGeom prst="line">
            <a:avLst/>
          </a:prstGeom>
          <a:ln w="76200">
            <a:solidFill>
              <a:srgbClr val="20D8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635896" y="3356992"/>
            <a:ext cx="8384" cy="351656"/>
          </a:xfrm>
          <a:prstGeom prst="line">
            <a:avLst/>
          </a:prstGeom>
          <a:ln w="76200">
            <a:solidFill>
              <a:srgbClr val="CC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491608" y="3356992"/>
            <a:ext cx="8384" cy="351656"/>
          </a:xfrm>
          <a:prstGeom prst="line">
            <a:avLst/>
          </a:prstGeom>
          <a:ln w="76200">
            <a:solidFill>
              <a:srgbClr val="CC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124241" y="2924944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25%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492393" y="2924944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75%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844321" y="2924944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0D8FF"/>
                </a:solidFill>
              </a:rPr>
              <a:t>50%</a:t>
            </a:r>
            <a:endParaRPr lang="en-US" dirty="0">
              <a:solidFill>
                <a:srgbClr val="20D8FF"/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3" y="5482960"/>
            <a:ext cx="2448272" cy="71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862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3306</TotalTime>
  <Words>876</Words>
  <Application>Microsoft Macintosh PowerPoint</Application>
  <PresentationFormat>On-screen Show (4:3)</PresentationFormat>
  <Paragraphs>242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Statistics   Nik Bobrovitz BHSc, MSc  PhD Student  University of Oxford   December 2015</vt:lpstr>
      <vt:lpstr>Stats Topics</vt:lpstr>
      <vt:lpstr>Descriptive measures</vt:lpstr>
      <vt:lpstr>Mean</vt:lpstr>
      <vt:lpstr>Median</vt:lpstr>
      <vt:lpstr>Proportion</vt:lpstr>
      <vt:lpstr>Describing the spread of data</vt:lpstr>
      <vt:lpstr>Standard deviation (mean)</vt:lpstr>
      <vt:lpstr>Interquartile range (median)</vt:lpstr>
      <vt:lpstr>How do you know if a  difference is statistically significant?</vt:lpstr>
      <vt:lpstr>Statistically significant?</vt:lpstr>
      <vt:lpstr>Statistically significant?</vt:lpstr>
      <vt:lpstr>Statistically significant?</vt:lpstr>
      <vt:lpstr>Point estimates and confidence intervals </vt:lpstr>
      <vt:lpstr>Assessing differences with statistics</vt:lpstr>
      <vt:lpstr>P - values</vt:lpstr>
      <vt:lpstr>Stats Lessons</vt:lpstr>
    </vt:vector>
  </TitlesOfParts>
  <Company>University of Oxford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nbobrovitz</dc:creator>
  <cp:lastModifiedBy>Nik Bobrovitz</cp:lastModifiedBy>
  <cp:revision>285</cp:revision>
  <cp:lastPrinted>2015-12-14T14:55:09Z</cp:lastPrinted>
  <dcterms:created xsi:type="dcterms:W3CDTF">2015-10-06T14:23:43Z</dcterms:created>
  <dcterms:modified xsi:type="dcterms:W3CDTF">2015-12-14T18:11:29Z</dcterms:modified>
</cp:coreProperties>
</file>