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60" r:id="rId3"/>
  </p:sldMasterIdLst>
  <p:notesMasterIdLst>
    <p:notesMasterId r:id="rId65"/>
  </p:notesMasterIdLst>
  <p:sldIdLst>
    <p:sldId id="489" r:id="rId4"/>
    <p:sldId id="424" r:id="rId5"/>
    <p:sldId id="426" r:id="rId6"/>
    <p:sldId id="499" r:id="rId7"/>
    <p:sldId id="427" r:id="rId8"/>
    <p:sldId id="428" r:id="rId9"/>
    <p:sldId id="430" r:id="rId10"/>
    <p:sldId id="479" r:id="rId11"/>
    <p:sldId id="500" r:id="rId12"/>
    <p:sldId id="501" r:id="rId13"/>
    <p:sldId id="432" r:id="rId14"/>
    <p:sldId id="433" r:id="rId15"/>
    <p:sldId id="488" r:id="rId16"/>
    <p:sldId id="434" r:id="rId17"/>
    <p:sldId id="482" r:id="rId18"/>
    <p:sldId id="435" r:id="rId19"/>
    <p:sldId id="436" r:id="rId20"/>
    <p:sldId id="480" r:id="rId21"/>
    <p:sldId id="437" r:id="rId22"/>
    <p:sldId id="483" r:id="rId23"/>
    <p:sldId id="491" r:id="rId24"/>
    <p:sldId id="495" r:id="rId25"/>
    <p:sldId id="493" r:id="rId26"/>
    <p:sldId id="497" r:id="rId27"/>
    <p:sldId id="492" r:id="rId28"/>
    <p:sldId id="494" r:id="rId29"/>
    <p:sldId id="440" r:id="rId30"/>
    <p:sldId id="504" r:id="rId31"/>
    <p:sldId id="442" r:id="rId32"/>
    <p:sldId id="502" r:id="rId33"/>
    <p:sldId id="443" r:id="rId34"/>
    <p:sldId id="444" r:id="rId35"/>
    <p:sldId id="445" r:id="rId36"/>
    <p:sldId id="446" r:id="rId37"/>
    <p:sldId id="452" r:id="rId38"/>
    <p:sldId id="507" r:id="rId39"/>
    <p:sldId id="506" r:id="rId40"/>
    <p:sldId id="456" r:id="rId41"/>
    <p:sldId id="457" r:id="rId42"/>
    <p:sldId id="458" r:id="rId43"/>
    <p:sldId id="459" r:id="rId44"/>
    <p:sldId id="508" r:id="rId45"/>
    <p:sldId id="461" r:id="rId46"/>
    <p:sldId id="484" r:id="rId47"/>
    <p:sldId id="462" r:id="rId48"/>
    <p:sldId id="464" r:id="rId49"/>
    <p:sldId id="463" r:id="rId50"/>
    <p:sldId id="487" r:id="rId51"/>
    <p:sldId id="465" r:id="rId52"/>
    <p:sldId id="466" r:id="rId53"/>
    <p:sldId id="467" r:id="rId54"/>
    <p:sldId id="475" r:id="rId55"/>
    <p:sldId id="476" r:id="rId56"/>
    <p:sldId id="510" r:id="rId57"/>
    <p:sldId id="468" r:id="rId58"/>
    <p:sldId id="470" r:id="rId59"/>
    <p:sldId id="471" r:id="rId60"/>
    <p:sldId id="472" r:id="rId61"/>
    <p:sldId id="473" r:id="rId62"/>
    <p:sldId id="474" r:id="rId63"/>
    <p:sldId id="509" r:id="rId64"/>
  </p:sldIdLst>
  <p:sldSz cx="8640763" cy="6483350"/>
  <p:notesSz cx="6858000" cy="9144000"/>
  <p:defaultText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042">
          <p15:clr>
            <a:srgbClr val="A4A3A4"/>
          </p15:clr>
        </p15:guide>
        <p15:guide id="2" pos="272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7F8"/>
    <a:srgbClr val="F2F2F2"/>
    <a:srgbClr val="CEB0FE"/>
    <a:srgbClr val="C5A2FC"/>
    <a:srgbClr val="C5A3F9"/>
    <a:srgbClr val="BFA4CF"/>
    <a:srgbClr val="D4B7E7"/>
    <a:srgbClr val="B6AAEC"/>
    <a:srgbClr val="AA9EDB"/>
    <a:srgbClr val="8D84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118" autoAdjust="0"/>
    <p:restoredTop sz="75886" autoAdjust="0"/>
  </p:normalViewPr>
  <p:slideViewPr>
    <p:cSldViewPr snapToGrid="0" snapToObjects="1">
      <p:cViewPr varScale="1">
        <p:scale>
          <a:sx n="88" d="100"/>
          <a:sy n="88" d="100"/>
        </p:scale>
        <p:origin x="-432" y="-120"/>
      </p:cViewPr>
      <p:guideLst>
        <p:guide orient="horz" pos="2042"/>
        <p:guide pos="2722"/>
      </p:guideLst>
    </p:cSldViewPr>
  </p:slid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753965598171"/>
          <c:y val="0.0351908720871783"/>
          <c:w val="0.80220086657898"/>
          <c:h val="0.778005117562392"/>
        </c:manualLayout>
      </c:layout>
      <c:scatterChart>
        <c:scatterStyle val="lineMarker"/>
        <c:varyColors val="0"/>
        <c:ser>
          <c:idx val="0"/>
          <c:order val="0"/>
          <c:spPr>
            <a:ln w="19050" cap="rnd">
              <a:noFill/>
              <a:round/>
            </a:ln>
            <a:effectLst/>
          </c:spPr>
          <c:marker>
            <c:symbol val="circle"/>
            <c:size val="5"/>
            <c:spPr>
              <a:solidFill>
                <a:schemeClr val="accent6"/>
              </a:solidFill>
              <a:ln w="9525">
                <a:solidFill>
                  <a:schemeClr val="accent6"/>
                </a:solidFill>
              </a:ln>
              <a:effectLst/>
            </c:spPr>
          </c:marker>
          <c:trendline>
            <c:spPr>
              <a:ln w="19050" cap="rnd">
                <a:solidFill>
                  <a:schemeClr val="accent6"/>
                </a:solidFill>
                <a:prstDash val="sysDot"/>
              </a:ln>
              <a:effectLst/>
            </c:spPr>
            <c:trendlineType val="linear"/>
            <c:dispRSqr val="1"/>
            <c:dispEq val="0"/>
            <c:trendlineLbl>
              <c:layout>
                <c:manualLayout>
                  <c:x val="-0.109531496062992"/>
                  <c:y val="-0.00301181102362205"/>
                </c:manualLayout>
              </c:layout>
              <c:numFmt formatCode="General" sourceLinked="0"/>
              <c:spPr>
                <a:noFill/>
                <a:ln>
                  <a:noFill/>
                </a:ln>
                <a:effectLst/>
              </c:spPr>
              <c:txPr>
                <a:bodyPr rot="0" spcFirstLastPara="1" vertOverflow="ellipsis" vert="horz" wrap="square" anchor="ctr" anchorCtr="1"/>
                <a:lstStyle/>
                <a:p>
                  <a:pPr>
                    <a:defRPr sz="1200" b="1" i="1" u="none" strike="noStrike" kern="1200" baseline="0">
                      <a:solidFill>
                        <a:schemeClr val="tx1"/>
                      </a:solidFill>
                      <a:latin typeface="+mn-lt"/>
                      <a:ea typeface="+mn-ea"/>
                      <a:cs typeface="+mn-cs"/>
                    </a:defRPr>
                  </a:pPr>
                  <a:endParaRPr lang="en-US"/>
                </a:p>
              </c:txPr>
            </c:trendlineLbl>
          </c:trendline>
          <c:xVal>
            <c:numRef>
              <c:f>Sheet1!$C$7:$I$7</c:f>
              <c:numCache>
                <c:formatCode>General</c:formatCode>
                <c:ptCount val="7"/>
                <c:pt idx="0">
                  <c:v>0.0</c:v>
                </c:pt>
                <c:pt idx="1">
                  <c:v>1.0</c:v>
                </c:pt>
                <c:pt idx="2">
                  <c:v>2.0</c:v>
                </c:pt>
                <c:pt idx="3">
                  <c:v>3.0</c:v>
                </c:pt>
                <c:pt idx="4">
                  <c:v>4.0</c:v>
                </c:pt>
                <c:pt idx="5">
                  <c:v>5.0</c:v>
                </c:pt>
                <c:pt idx="6">
                  <c:v>6.0</c:v>
                </c:pt>
              </c:numCache>
            </c:numRef>
          </c:xVal>
          <c:yVal>
            <c:numRef>
              <c:f>Sheet1!$C$8:$I$8</c:f>
              <c:numCache>
                <c:formatCode>General</c:formatCode>
                <c:ptCount val="7"/>
                <c:pt idx="0">
                  <c:v>2.0</c:v>
                </c:pt>
                <c:pt idx="1">
                  <c:v>4.0</c:v>
                </c:pt>
                <c:pt idx="2">
                  <c:v>4.0</c:v>
                </c:pt>
                <c:pt idx="3">
                  <c:v>5.0</c:v>
                </c:pt>
                <c:pt idx="4">
                  <c:v>6.0</c:v>
                </c:pt>
                <c:pt idx="5">
                  <c:v>7.0</c:v>
                </c:pt>
                <c:pt idx="6">
                  <c:v>8.0</c:v>
                </c:pt>
              </c:numCache>
            </c:numRef>
          </c:yVal>
          <c:smooth val="0"/>
        </c:ser>
        <c:dLbls>
          <c:showLegendKey val="0"/>
          <c:showVal val="0"/>
          <c:showCatName val="0"/>
          <c:showSerName val="0"/>
          <c:showPercent val="0"/>
          <c:showBubbleSize val="0"/>
        </c:dLbls>
        <c:axId val="2116152184"/>
        <c:axId val="2116159272"/>
      </c:scatterChart>
      <c:valAx>
        <c:axId val="2116152184"/>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b="1" dirty="0">
                    <a:solidFill>
                      <a:schemeClr val="tx1"/>
                    </a:solidFill>
                  </a:rPr>
                  <a:t>Milk</a:t>
                </a:r>
                <a:r>
                  <a:rPr lang="en-GB" sz="1200" b="1" baseline="0" dirty="0">
                    <a:solidFill>
                      <a:schemeClr val="tx1"/>
                    </a:solidFill>
                  </a:rPr>
                  <a:t> consumption </a:t>
                </a:r>
                <a:r>
                  <a:rPr lang="en-GB" sz="1200" b="1" baseline="0" dirty="0" smtClean="0">
                    <a:solidFill>
                      <a:schemeClr val="tx1"/>
                    </a:solidFill>
                  </a:rPr>
                  <a:t>(pints/day</a:t>
                </a:r>
                <a:r>
                  <a:rPr lang="en-GB" sz="1200" b="1" baseline="0" dirty="0">
                    <a:solidFill>
                      <a:schemeClr val="tx1"/>
                    </a:solidFill>
                  </a:rPr>
                  <a:t>)</a:t>
                </a:r>
                <a:endParaRPr lang="en-GB" sz="1200" b="1" dirty="0">
                  <a:solidFill>
                    <a:schemeClr val="tx1"/>
                  </a:solidFill>
                </a:endParaRPr>
              </a:p>
            </c:rich>
          </c:tx>
          <c:layout>
            <c:manualLayout>
              <c:xMode val="edge"/>
              <c:yMode val="edge"/>
              <c:x val="0.317291105250146"/>
              <c:y val="0.922052385854643"/>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116159272"/>
        <c:crosses val="autoZero"/>
        <c:crossBetween val="midCat"/>
      </c:valAx>
      <c:valAx>
        <c:axId val="2116159272"/>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b="1" dirty="0">
                    <a:solidFill>
                      <a:schemeClr val="tx1"/>
                    </a:solidFill>
                  </a:rPr>
                  <a:t>#</a:t>
                </a:r>
                <a:r>
                  <a:rPr lang="en-GB" sz="1200" b="1" baseline="0" dirty="0">
                    <a:solidFill>
                      <a:schemeClr val="tx1"/>
                    </a:solidFill>
                  </a:rPr>
                  <a:t> of peptic ulcer </a:t>
                </a:r>
                <a:r>
                  <a:rPr lang="en-GB" sz="1200" b="1" baseline="0" dirty="0" smtClean="0">
                    <a:solidFill>
                      <a:schemeClr val="tx1"/>
                    </a:solidFill>
                  </a:rPr>
                  <a:t>cases (weekly)</a:t>
                </a:r>
                <a:endParaRPr lang="en-GB" sz="1200" b="1" dirty="0">
                  <a:solidFill>
                    <a:schemeClr val="tx1"/>
                  </a:solidFill>
                </a:endParaRPr>
              </a:p>
            </c:rich>
          </c:tx>
          <c:layout>
            <c:manualLayout>
              <c:xMode val="edge"/>
              <c:yMode val="edge"/>
              <c:x val="0.0108488549493206"/>
              <c:y val="0.116750468742824"/>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116152184"/>
        <c:crosses val="autoZero"/>
        <c:crossBetween val="midCat"/>
      </c:valAx>
      <c:spPr>
        <a:noFill/>
        <a:ln>
          <a:noFill/>
        </a:ln>
        <a:effectLst/>
      </c:spPr>
    </c:plotArea>
    <c:plotVisOnly val="1"/>
    <c:dispBlanksAs val="gap"/>
    <c:showDLblsOverMax val="0"/>
  </c:chart>
  <c:spPr>
    <a:solidFill>
      <a:schemeClr val="accent4">
        <a:lumMod val="20000"/>
        <a:lumOff val="80000"/>
      </a:schemeClr>
    </a:solid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FC0849-0349-4A95-ACA3-89A163E03F4A}" type="datetimeFigureOut">
              <a:rPr lang="en-GB" smtClean="0"/>
              <a:t>14/12/15</a:t>
            </a:fld>
            <a:endParaRPr lang="en-GB"/>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739155-A1D0-40B8-AC4B-079B616CD137}" type="slidenum">
              <a:rPr lang="en-GB" smtClean="0"/>
              <a:t>‹#›</a:t>
            </a:fld>
            <a:endParaRPr lang="en-GB"/>
          </a:p>
        </p:txBody>
      </p:sp>
    </p:spTree>
    <p:extLst>
      <p:ext uri="{BB962C8B-B14F-4D97-AF65-F5344CB8AC3E}">
        <p14:creationId xmlns:p14="http://schemas.microsoft.com/office/powerpoint/2010/main" val="3908907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theguardian.com/society/thalidomide" TargetMode="External"/><Relationship Id="rId4" Type="http://schemas.openxmlformats.org/officeDocument/2006/relationships/hyperlink" Target="http://www.guardian.co.uk/society/2012/sep/01/thalidomide-campaigners-dismiss-insulting-apology"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DA97A3-8F2D-4B37-885E-1C61BEEC46EC}" type="slidenum">
              <a:rPr lang="en-GB" smtClean="0"/>
              <a:pPr/>
              <a:t>2</a:t>
            </a:fld>
            <a:endParaRPr lang="en-GB"/>
          </a:p>
        </p:txBody>
      </p:sp>
    </p:spTree>
    <p:extLst>
      <p:ext uri="{BB962C8B-B14F-4D97-AF65-F5344CB8AC3E}">
        <p14:creationId xmlns:p14="http://schemas.microsoft.com/office/powerpoint/2010/main" val="1943861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Case reports published in the Lancet are cited regularly and a significant number have led to clinical trials.</a:t>
            </a:r>
          </a:p>
          <a:p>
            <a:r>
              <a:rPr lang="en-GB" baseline="0" dirty="0" smtClean="0"/>
              <a:t>This is just 1 years worth of published case reports, </a:t>
            </a:r>
            <a:r>
              <a:rPr lang="en-GB" dirty="0" smtClean="0"/>
              <a:t>so it’s evident that </a:t>
            </a:r>
            <a:r>
              <a:rPr lang="en-GB" baseline="0" dirty="0" smtClean="0"/>
              <a:t>c</a:t>
            </a:r>
            <a:r>
              <a:rPr lang="en-GB" dirty="0" smtClean="0"/>
              <a:t>ase reports and case series have a significant impact on the</a:t>
            </a:r>
            <a:r>
              <a:rPr lang="en-GB" baseline="0" dirty="0" smtClean="0"/>
              <a:t> literature.</a:t>
            </a:r>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16</a:t>
            </a:fld>
            <a:endParaRPr lang="en-US"/>
          </a:p>
        </p:txBody>
      </p:sp>
    </p:spTree>
    <p:extLst>
      <p:ext uri="{BB962C8B-B14F-4D97-AF65-F5344CB8AC3E}">
        <p14:creationId xmlns:p14="http://schemas.microsoft.com/office/powerpoint/2010/main" val="2496616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 much so that there’s even a journal dedicated</a:t>
            </a:r>
            <a:r>
              <a:rPr lang="en-GB" baseline="0" dirty="0" smtClean="0"/>
              <a:t> to them.</a:t>
            </a:r>
          </a:p>
          <a:p>
            <a:r>
              <a:rPr lang="en-GB" baseline="0" dirty="0" smtClean="0"/>
              <a:t>Interestingly, the Lancet is the only high-impact journal that continues to publish case-reports of rare conditions or outcomes.</a:t>
            </a:r>
          </a:p>
        </p:txBody>
      </p:sp>
      <p:sp>
        <p:nvSpPr>
          <p:cNvPr id="4" name="Slide Number Placeholder 3"/>
          <p:cNvSpPr>
            <a:spLocks noGrp="1"/>
          </p:cNvSpPr>
          <p:nvPr>
            <p:ph type="sldNum" sz="quarter" idx="10"/>
          </p:nvPr>
        </p:nvSpPr>
        <p:spPr/>
        <p:txBody>
          <a:bodyPr/>
          <a:lstStyle/>
          <a:p>
            <a:fld id="{93921878-49A7-47C8-A5B5-721E8CF15728}" type="slidenum">
              <a:rPr lang="en-US" smtClean="0"/>
              <a:pPr/>
              <a:t>17</a:t>
            </a:fld>
            <a:endParaRPr lang="en-US"/>
          </a:p>
        </p:txBody>
      </p:sp>
    </p:spTree>
    <p:extLst>
      <p:ext uri="{BB962C8B-B14F-4D97-AF65-F5344CB8AC3E}">
        <p14:creationId xmlns:p14="http://schemas.microsoft.com/office/powerpoint/2010/main" val="2496616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 much so that there’s even a journal dedicated</a:t>
            </a:r>
            <a:r>
              <a:rPr lang="en-GB" baseline="0" dirty="0" smtClean="0"/>
              <a:t> to them.</a:t>
            </a:r>
          </a:p>
          <a:p>
            <a:r>
              <a:rPr lang="en-GB" baseline="0" dirty="0" smtClean="0"/>
              <a:t>Interestingly, the Lancet is the only high-impact journal that continues to publish case-reports of rare conditions or outcomes.</a:t>
            </a:r>
          </a:p>
        </p:txBody>
      </p:sp>
      <p:sp>
        <p:nvSpPr>
          <p:cNvPr id="4" name="Slide Number Placeholder 3"/>
          <p:cNvSpPr>
            <a:spLocks noGrp="1"/>
          </p:cNvSpPr>
          <p:nvPr>
            <p:ph type="sldNum" sz="quarter" idx="10"/>
          </p:nvPr>
        </p:nvSpPr>
        <p:spPr/>
        <p:txBody>
          <a:bodyPr/>
          <a:lstStyle/>
          <a:p>
            <a:fld id="{93921878-49A7-47C8-A5B5-721E8CF15728}" type="slidenum">
              <a:rPr lang="en-US" smtClean="0"/>
              <a:pPr/>
              <a:t>18</a:t>
            </a:fld>
            <a:endParaRPr lang="en-US"/>
          </a:p>
        </p:txBody>
      </p:sp>
    </p:spTree>
    <p:extLst>
      <p:ext uri="{BB962C8B-B14F-4D97-AF65-F5344CB8AC3E}">
        <p14:creationId xmlns:p14="http://schemas.microsoft.com/office/powerpoint/2010/main" val="2496616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Investigator</a:t>
            </a:r>
            <a:r>
              <a:rPr lang="en-GB" baseline="0" dirty="0" smtClean="0"/>
              <a:t> s</a:t>
            </a:r>
            <a:r>
              <a:rPr lang="en-GB" dirty="0" smtClean="0"/>
              <a:t>election</a:t>
            </a:r>
            <a:r>
              <a:rPr lang="en-GB" baseline="0" dirty="0" smtClean="0"/>
              <a:t> bias = e.g. physicians looking at patients with a certain illness and a suspected linked exposure will have a selection bias in that they have drawn their patients from a narrow selection (namely their hospital or clinic). Would have been the case for the AIDS example but then we saw another case series in a similar demographic but from a different area.</a:t>
            </a:r>
          </a:p>
          <a:p>
            <a:endParaRPr lang="en-GB" baseline="0" dirty="0" smtClean="0"/>
          </a:p>
          <a:p>
            <a:pPr marL="0" indent="0">
              <a:buFont typeface="Arial" panose="020B0604020202020204" pitchFamily="34" charset="0"/>
              <a:buNone/>
            </a:pPr>
            <a:r>
              <a:rPr lang="en-GB" sz="1800" dirty="0" smtClean="0">
                <a:latin typeface="Calibri" panose="020F0502020204030204" pitchFamily="34" charset="0"/>
              </a:rPr>
              <a:t>Use CARE checklist to identify reporting of key elements:</a:t>
            </a:r>
          </a:p>
          <a:p>
            <a:pPr marL="756175" lvl="1" indent="-324075">
              <a:buFont typeface="Arial" panose="020B0604020202020204" pitchFamily="34" charset="0"/>
              <a:buChar char="•"/>
            </a:pPr>
            <a:r>
              <a:rPr lang="en-GB" sz="1800" dirty="0" smtClean="0">
                <a:latin typeface="Calibri" panose="020F0502020204030204" pitchFamily="34" charset="0"/>
              </a:rPr>
              <a:t>Patient(s) described in detail</a:t>
            </a:r>
          </a:p>
          <a:p>
            <a:pPr marL="756175" lvl="1" indent="-324075">
              <a:buFont typeface="Arial" panose="020B0604020202020204" pitchFamily="34" charset="0"/>
              <a:buChar char="•"/>
            </a:pPr>
            <a:r>
              <a:rPr lang="en-GB" sz="1800" dirty="0" smtClean="0">
                <a:latin typeface="Calibri" panose="020F0502020204030204" pitchFamily="34" charset="0"/>
              </a:rPr>
              <a:t>Carefully reported, unbiased observations</a:t>
            </a:r>
          </a:p>
          <a:p>
            <a:pPr marL="756175" lvl="1" indent="-324075">
              <a:buFont typeface="Arial" panose="020B0604020202020204" pitchFamily="34" charset="0"/>
              <a:buChar char="•"/>
            </a:pPr>
            <a:r>
              <a:rPr lang="en-GB" sz="1800" dirty="0" smtClean="0">
                <a:latin typeface="Calibri" panose="020F0502020204030204" pitchFamily="34" charset="0"/>
              </a:rPr>
              <a:t>Explore and infer, not confirm, deduce or prove</a:t>
            </a:r>
          </a:p>
          <a:p>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19</a:t>
            </a:fld>
            <a:endParaRPr lang="en-US"/>
          </a:p>
        </p:txBody>
      </p:sp>
    </p:spTree>
    <p:extLst>
      <p:ext uri="{BB962C8B-B14F-4D97-AF65-F5344CB8AC3E}">
        <p14:creationId xmlns:p14="http://schemas.microsoft.com/office/powerpoint/2010/main" val="423897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Cross-sectional</a:t>
            </a:r>
            <a:r>
              <a:rPr lang="en-US" baseline="0" dirty="0" smtClean="0"/>
              <a:t> studies most commonly take the form of survey/questionnaires</a:t>
            </a:r>
          </a:p>
          <a:p>
            <a:r>
              <a:rPr lang="en-US" baseline="0" dirty="0" smtClean="0"/>
              <a:t>There useful for identifying population level information but also identifying the current state of play if you like.</a:t>
            </a:r>
          </a:p>
          <a:p>
            <a:r>
              <a:rPr lang="en-US" baseline="0" dirty="0" smtClean="0"/>
              <a:t>They basically take a snap shot of the current position with no time</a:t>
            </a:r>
            <a:endParaRPr lang="en-US"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21</a:t>
            </a:fld>
            <a:endParaRPr lang="en-US"/>
          </a:p>
        </p:txBody>
      </p:sp>
    </p:spTree>
    <p:extLst>
      <p:ext uri="{BB962C8B-B14F-4D97-AF65-F5344CB8AC3E}">
        <p14:creationId xmlns:p14="http://schemas.microsoft.com/office/powerpoint/2010/main" val="3966899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9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93921878-49A7-47C8-A5B5-721E8CF15728}" type="slidenum">
              <a:rPr lang="en-US" smtClean="0"/>
              <a:pPr/>
              <a:t>22</a:t>
            </a:fld>
            <a:endParaRPr lang="en-US"/>
          </a:p>
        </p:txBody>
      </p:sp>
    </p:spTree>
    <p:extLst>
      <p:ext uri="{BB962C8B-B14F-4D97-AF65-F5344CB8AC3E}">
        <p14:creationId xmlns:p14="http://schemas.microsoft.com/office/powerpoint/2010/main" val="2365586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u="none" strike="noStrike" kern="1200" baseline="0" dirty="0" smtClean="0">
                <a:solidFill>
                  <a:schemeClr val="tx1"/>
                </a:solidFill>
                <a:latin typeface="+mn-lt"/>
                <a:ea typeface="+mn-ea"/>
                <a:cs typeface="+mn-cs"/>
              </a:rPr>
              <a:t>A cross sectional survey of asthma in an occupational group of animal handlers would underestimate risk if the development of respiratory symptoms led people to seek alternative employment and therefore to be excluded from the study. </a:t>
            </a:r>
          </a:p>
        </p:txBody>
      </p:sp>
      <p:sp>
        <p:nvSpPr>
          <p:cNvPr id="4" name="Slide Number Placeholder 3"/>
          <p:cNvSpPr>
            <a:spLocks noGrp="1"/>
          </p:cNvSpPr>
          <p:nvPr>
            <p:ph type="sldNum" sz="quarter" idx="10"/>
          </p:nvPr>
        </p:nvSpPr>
        <p:spPr/>
        <p:txBody>
          <a:bodyPr/>
          <a:lstStyle/>
          <a:p>
            <a:fld id="{93921878-49A7-47C8-A5B5-721E8CF15728}" type="slidenum">
              <a:rPr lang="en-US" smtClean="0"/>
              <a:pPr/>
              <a:t>23</a:t>
            </a:fld>
            <a:endParaRPr lang="en-US"/>
          </a:p>
        </p:txBody>
      </p:sp>
    </p:spTree>
    <p:extLst>
      <p:ext uri="{BB962C8B-B14F-4D97-AF65-F5344CB8AC3E}">
        <p14:creationId xmlns:p14="http://schemas.microsoft.com/office/powerpoint/2010/main" val="487633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pairs</a:t>
            </a:r>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24</a:t>
            </a:fld>
            <a:endParaRPr lang="en-US"/>
          </a:p>
        </p:txBody>
      </p:sp>
    </p:spTree>
    <p:extLst>
      <p:ext uri="{BB962C8B-B14F-4D97-AF65-F5344CB8AC3E}">
        <p14:creationId xmlns:p14="http://schemas.microsoft.com/office/powerpoint/2010/main" val="2385527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baseline="0" dirty="0" smtClean="0"/>
              <a:t>In a cross-sectional study a population with a condition </a:t>
            </a:r>
            <a:r>
              <a:rPr lang="en-US" b="1" i="1" baseline="0" dirty="0" smtClean="0"/>
              <a:t>and</a:t>
            </a:r>
            <a:r>
              <a:rPr lang="en-US" b="0" i="0" baseline="0" dirty="0" smtClean="0"/>
              <a:t> the exposure is studied at one time point (a time slice).</a:t>
            </a:r>
          </a:p>
          <a:p>
            <a:endParaRPr lang="en-US" dirty="0" smtClean="0"/>
          </a:p>
          <a:p>
            <a:r>
              <a:rPr lang="en-US" dirty="0" smtClean="0"/>
              <a:t>Cross-sectional</a:t>
            </a:r>
            <a:r>
              <a:rPr lang="en-US" baseline="0" dirty="0" smtClean="0"/>
              <a:t> studies most commonly take the form of survey/questionnaires</a:t>
            </a:r>
          </a:p>
          <a:p>
            <a:r>
              <a:rPr lang="en-US" baseline="0" dirty="0" smtClean="0"/>
              <a:t>There useful for identifying population level information but also identifying the current state of play if you like.</a:t>
            </a:r>
          </a:p>
          <a:p>
            <a:r>
              <a:rPr lang="en-US" baseline="0" dirty="0" smtClean="0"/>
              <a:t>They basically take a snap shot of the current position with no time</a:t>
            </a:r>
            <a:endParaRPr lang="en-US" dirty="0" smtClean="0"/>
          </a:p>
          <a:p>
            <a:endParaRPr lang="en-US"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25</a:t>
            </a:fld>
            <a:endParaRPr lang="en-US"/>
          </a:p>
        </p:txBody>
      </p:sp>
    </p:spTree>
    <p:extLst>
      <p:ext uri="{BB962C8B-B14F-4D97-AF65-F5344CB8AC3E}">
        <p14:creationId xmlns:p14="http://schemas.microsoft.com/office/powerpoint/2010/main" val="2070968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A cross sectional design may also make it difficult to establish what is cause and what is effect. If milk drinking is associated with peptic ulcer, is that because milk causes the disease, or because ulcer sufferers drink milk to relieve their symptoms?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Because of these difficulties, cross sectional studies of </a:t>
            </a:r>
            <a:r>
              <a:rPr lang="en-US" sz="1200" kern="1200" dirty="0" err="1" smtClean="0">
                <a:solidFill>
                  <a:schemeClr val="tx1"/>
                </a:solidFill>
                <a:latin typeface="+mn-lt"/>
                <a:ea typeface="+mn-ea"/>
                <a:cs typeface="+mn-cs"/>
              </a:rPr>
              <a:t>aetiology</a:t>
            </a:r>
            <a:r>
              <a:rPr lang="en-US" sz="1200" kern="1200" dirty="0" smtClean="0">
                <a:solidFill>
                  <a:schemeClr val="tx1"/>
                </a:solidFill>
                <a:latin typeface="+mn-lt"/>
                <a:ea typeface="+mn-ea"/>
                <a:cs typeface="+mn-cs"/>
              </a:rPr>
              <a:t> are best suited to diseases that produce little disability and to the </a:t>
            </a:r>
            <a:r>
              <a:rPr lang="en-US" sz="1200" kern="1200" dirty="0" err="1" smtClean="0">
                <a:solidFill>
                  <a:schemeClr val="tx1"/>
                </a:solidFill>
                <a:latin typeface="+mn-lt"/>
                <a:ea typeface="+mn-ea"/>
                <a:cs typeface="+mn-cs"/>
              </a:rPr>
              <a:t>presymptomatic</a:t>
            </a:r>
            <a:r>
              <a:rPr lang="en-US" sz="1200" kern="1200" dirty="0" smtClean="0">
                <a:solidFill>
                  <a:schemeClr val="tx1"/>
                </a:solidFill>
                <a:latin typeface="+mn-lt"/>
                <a:ea typeface="+mn-ea"/>
                <a:cs typeface="+mn-cs"/>
              </a:rPr>
              <a:t> phases of more serious disorders.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Other applications of cross sectional surveys lie in planning health care. For example, an occupational physician planning a coronary prevention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might wish to know the prevalence of different risk factors in the workforce under his care so that he could tailor his intervention accordingly.</a:t>
            </a:r>
            <a:endParaRPr lang="en-US" dirty="0" smtClean="0"/>
          </a:p>
        </p:txBody>
      </p:sp>
      <p:sp>
        <p:nvSpPr>
          <p:cNvPr id="4" name="Slide Number Placeholder 3"/>
          <p:cNvSpPr>
            <a:spLocks noGrp="1"/>
          </p:cNvSpPr>
          <p:nvPr>
            <p:ph type="sldNum" sz="quarter" idx="10"/>
          </p:nvPr>
        </p:nvSpPr>
        <p:spPr/>
        <p:txBody>
          <a:bodyPr/>
          <a:lstStyle/>
          <a:p>
            <a:fld id="{93921878-49A7-47C8-A5B5-721E8CF15728}" type="slidenum">
              <a:rPr lang="en-US" smtClean="0"/>
              <a:pPr/>
              <a:t>26</a:t>
            </a:fld>
            <a:endParaRPr lang="en-US"/>
          </a:p>
        </p:txBody>
      </p:sp>
    </p:spTree>
    <p:extLst>
      <p:ext uri="{BB962C8B-B14F-4D97-AF65-F5344CB8AC3E}">
        <p14:creationId xmlns:p14="http://schemas.microsoft.com/office/powerpoint/2010/main" val="560798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91B9F6-0647-CD4B-B8D3-2BDF6DDEA422}" type="slidenum">
              <a:rPr lang="en-US" sz="1200"/>
              <a:pPr/>
              <a:t>3</a:t>
            </a:fld>
            <a:endParaRPr lang="en-US" sz="1200"/>
          </a:p>
        </p:txBody>
      </p:sp>
    </p:spTree>
    <p:extLst>
      <p:ext uri="{BB962C8B-B14F-4D97-AF65-F5344CB8AC3E}">
        <p14:creationId xmlns:p14="http://schemas.microsoft.com/office/powerpoint/2010/main" val="473761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pairs</a:t>
            </a:r>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27</a:t>
            </a:fld>
            <a:endParaRPr lang="en-US"/>
          </a:p>
        </p:txBody>
      </p:sp>
    </p:spTree>
    <p:extLst>
      <p:ext uri="{BB962C8B-B14F-4D97-AF65-F5344CB8AC3E}">
        <p14:creationId xmlns:p14="http://schemas.microsoft.com/office/powerpoint/2010/main" val="2385527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Nurse working at the JR Children’s </a:t>
            </a:r>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28</a:t>
            </a:fld>
            <a:endParaRPr lang="en-US"/>
          </a:p>
        </p:txBody>
      </p:sp>
    </p:spTree>
    <p:extLst>
      <p:ext uri="{BB962C8B-B14F-4D97-AF65-F5344CB8AC3E}">
        <p14:creationId xmlns:p14="http://schemas.microsoft.com/office/powerpoint/2010/main" val="3891164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the most appropriate design for this study question = case-control.</a:t>
            </a:r>
          </a:p>
          <a:p>
            <a:r>
              <a:rPr lang="en-US" baseline="0" dirty="0" smtClean="0"/>
              <a:t>And this is because</a:t>
            </a:r>
            <a:endParaRPr lang="en-US"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29</a:t>
            </a:fld>
            <a:endParaRPr lang="en-US"/>
          </a:p>
        </p:txBody>
      </p:sp>
    </p:spTree>
    <p:extLst>
      <p:ext uri="{BB962C8B-B14F-4D97-AF65-F5344CB8AC3E}">
        <p14:creationId xmlns:p14="http://schemas.microsoft.com/office/powerpoint/2010/main" val="2070968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7A2D73-62A5-435D-A855-75A7502BC3F0}" type="slidenum">
              <a:rPr lang="x-none"/>
              <a:pPr/>
              <a:t>30</a:t>
            </a:fld>
            <a:endParaRPr lang="en-US"/>
          </a:p>
        </p:txBody>
      </p:sp>
      <p:sp>
        <p:nvSpPr>
          <p:cNvPr id="230402" name="Rectangle 2"/>
          <p:cNvSpPr>
            <a:spLocks noGrp="1" noRot="1" noChangeAspect="1" noChangeArrowheads="1" noTextEdit="1"/>
          </p:cNvSpPr>
          <p:nvPr>
            <p:ph type="sldImg"/>
          </p:nvPr>
        </p:nvSpPr>
        <p:spPr>
          <a:xfrm>
            <a:off x="1150938" y="692150"/>
            <a:ext cx="4554537" cy="3416300"/>
          </a:xfrm>
          <a:ln/>
        </p:spPr>
      </p:sp>
      <p:sp>
        <p:nvSpPr>
          <p:cNvPr id="230403" name="Rectangle 3"/>
          <p:cNvSpPr>
            <a:spLocks noGrp="1" noChangeArrowheads="1"/>
          </p:cNvSpPr>
          <p:nvPr>
            <p:ph type="body" idx="1"/>
          </p:nvPr>
        </p:nvSpPr>
        <p:spPr>
          <a:xfrm>
            <a:off x="901874" y="4343283"/>
            <a:ext cx="5049555" cy="4113778"/>
          </a:xfrm>
        </p:spPr>
        <p:txBody>
          <a:bodyPr/>
          <a:lstStyle/>
          <a:p>
            <a:r>
              <a:rPr lang="en-GB" sz="1200" b="0" i="0" kern="1200" dirty="0" smtClean="0">
                <a:solidFill>
                  <a:schemeClr val="tx1"/>
                </a:solidFill>
                <a:effectLst/>
                <a:latin typeface="+mn-lt"/>
                <a:ea typeface="+mn-ea"/>
                <a:cs typeface="+mn-cs"/>
              </a:rPr>
              <a:t>In a cohort study, an investigator defines a study population (cohort) consisting of subjects who are free of the outcome of interest. This study design aims to determine which factors are associated with the development of the outcome(s). Depending on the exposure status at the start of the study, subjects are classified as exposed or unexposed (controls). Thereafter, subjects are followed over time to see who will develop the outcome and who will not.</a:t>
            </a:r>
            <a:endParaRPr lang="en-US" dirty="0"/>
          </a:p>
        </p:txBody>
      </p:sp>
    </p:spTree>
    <p:extLst>
      <p:ext uri="{BB962C8B-B14F-4D97-AF65-F5344CB8AC3E}">
        <p14:creationId xmlns:p14="http://schemas.microsoft.com/office/powerpoint/2010/main" val="890283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31</a:t>
            </a:fld>
            <a:endParaRPr lang="en-US"/>
          </a:p>
        </p:txBody>
      </p:sp>
    </p:spTree>
    <p:extLst>
      <p:ext uri="{BB962C8B-B14F-4D97-AF65-F5344CB8AC3E}">
        <p14:creationId xmlns:p14="http://schemas.microsoft.com/office/powerpoint/2010/main" val="3891164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shows no effect of living closer/nearest to a mobile phone mast.</a:t>
            </a:r>
          </a:p>
          <a:p>
            <a:endParaRPr lang="en-GB" baseline="0" dirty="0" smtClean="0"/>
          </a:p>
          <a:p>
            <a:r>
              <a:rPr lang="en-GB" baseline="0" dirty="0" smtClean="0"/>
              <a:t>Could there be a better design? RCT/cohort study? Why/Why not?</a:t>
            </a:r>
          </a:p>
          <a:p>
            <a:r>
              <a:rPr lang="en-GB" baseline="0" dirty="0" smtClean="0"/>
              <a:t>This is best design because </a:t>
            </a:r>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32</a:t>
            </a:fld>
            <a:endParaRPr lang="en-US"/>
          </a:p>
        </p:txBody>
      </p:sp>
    </p:spTree>
    <p:extLst>
      <p:ext uri="{BB962C8B-B14F-4D97-AF65-F5344CB8AC3E}">
        <p14:creationId xmlns:p14="http://schemas.microsoft.com/office/powerpoint/2010/main" val="3735131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incidence is so low, that</a:t>
            </a:r>
            <a:r>
              <a:rPr lang="en-US" baseline="0" dirty="0" smtClean="0"/>
              <a:t> a prospective study would take millions.</a:t>
            </a:r>
          </a:p>
          <a:p>
            <a:endParaRPr lang="en-US" baseline="0" dirty="0" smtClean="0"/>
          </a:p>
          <a:p>
            <a:r>
              <a:rPr lang="en-US" baseline="0" dirty="0" smtClean="0"/>
              <a:t>Or if the exposure time is too long.</a:t>
            </a:r>
            <a:endParaRPr lang="en-US"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33</a:t>
            </a:fld>
            <a:endParaRPr lang="en-US"/>
          </a:p>
        </p:txBody>
      </p:sp>
    </p:spTree>
    <p:extLst>
      <p:ext uri="{BB962C8B-B14F-4D97-AF65-F5344CB8AC3E}">
        <p14:creationId xmlns:p14="http://schemas.microsoft.com/office/powerpoint/2010/main" val="1238600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Advantages</a:t>
            </a:r>
          </a:p>
          <a:p>
            <a:r>
              <a:rPr lang="en-GB" sz="1200" b="0" i="0" kern="1200" dirty="0" smtClean="0">
                <a:solidFill>
                  <a:schemeClr val="tx1"/>
                </a:solidFill>
                <a:effectLst/>
                <a:latin typeface="+mn-lt"/>
                <a:ea typeface="+mn-ea"/>
                <a:cs typeface="+mn-cs"/>
              </a:rPr>
              <a:t>Good for studying rare conditions or diseases</a:t>
            </a:r>
          </a:p>
          <a:p>
            <a:r>
              <a:rPr lang="en-GB" sz="1200" b="0" i="0" kern="1200" dirty="0" smtClean="0">
                <a:solidFill>
                  <a:schemeClr val="tx1"/>
                </a:solidFill>
                <a:effectLst/>
                <a:latin typeface="+mn-lt"/>
                <a:ea typeface="+mn-ea"/>
                <a:cs typeface="+mn-cs"/>
              </a:rPr>
              <a:t>Less time needed to conduct the study because the condition or disease has already occurred</a:t>
            </a:r>
          </a:p>
          <a:p>
            <a:r>
              <a:rPr lang="en-GB" sz="1200" b="0" i="0" kern="1200" dirty="0" smtClean="0">
                <a:solidFill>
                  <a:schemeClr val="tx1"/>
                </a:solidFill>
                <a:effectLst/>
                <a:latin typeface="+mn-lt"/>
                <a:ea typeface="+mn-ea"/>
                <a:cs typeface="+mn-cs"/>
              </a:rPr>
              <a:t>Lets you simultaneously look at multiple risk factors</a:t>
            </a:r>
          </a:p>
          <a:p>
            <a:r>
              <a:rPr lang="en-GB" sz="1200" b="0" i="0" kern="1200" dirty="0" smtClean="0">
                <a:solidFill>
                  <a:schemeClr val="tx1"/>
                </a:solidFill>
                <a:effectLst/>
                <a:latin typeface="+mn-lt"/>
                <a:ea typeface="+mn-ea"/>
                <a:cs typeface="+mn-cs"/>
              </a:rPr>
              <a:t>Useful as initial studies to establish an association</a:t>
            </a:r>
          </a:p>
          <a:p>
            <a:r>
              <a:rPr lang="en-GB" sz="1200" b="0" i="0" kern="1200" dirty="0" smtClean="0">
                <a:solidFill>
                  <a:schemeClr val="tx1"/>
                </a:solidFill>
                <a:effectLst/>
                <a:latin typeface="+mn-lt"/>
                <a:ea typeface="+mn-ea"/>
                <a:cs typeface="+mn-cs"/>
              </a:rPr>
              <a:t>Can answer questions that could not be answered through other study designs</a:t>
            </a:r>
          </a:p>
          <a:p>
            <a:r>
              <a:rPr lang="en-GB" sz="1200" b="1" i="0" kern="1200" dirty="0" smtClean="0">
                <a:solidFill>
                  <a:schemeClr val="tx1"/>
                </a:solidFill>
                <a:effectLst/>
                <a:latin typeface="+mn-lt"/>
                <a:ea typeface="+mn-ea"/>
                <a:cs typeface="+mn-cs"/>
              </a:rPr>
              <a:t>Disadvantages</a:t>
            </a:r>
          </a:p>
          <a:p>
            <a:r>
              <a:rPr lang="en-GB" sz="1200" b="0" i="0" kern="1200" dirty="0" smtClean="0">
                <a:solidFill>
                  <a:schemeClr val="tx1"/>
                </a:solidFill>
                <a:effectLst/>
                <a:latin typeface="+mn-lt"/>
                <a:ea typeface="+mn-ea"/>
                <a:cs typeface="+mn-cs"/>
              </a:rPr>
              <a:t>Retrospective studies have more problems with data quality because they rely on memory and people with a condition will be more motivated to recall risk factors (also called recall bias).</a:t>
            </a:r>
          </a:p>
          <a:p>
            <a:r>
              <a:rPr lang="en-GB" sz="1200" b="0" i="0" kern="1200" dirty="0" smtClean="0">
                <a:solidFill>
                  <a:schemeClr val="tx1"/>
                </a:solidFill>
                <a:effectLst/>
                <a:latin typeface="+mn-lt"/>
                <a:ea typeface="+mn-ea"/>
                <a:cs typeface="+mn-cs"/>
              </a:rPr>
              <a:t>Not good for evaluating diagnostic tests because it’s already clear that the cases have the condition and the controls do not</a:t>
            </a:r>
          </a:p>
          <a:p>
            <a:r>
              <a:rPr lang="en-GB" sz="1200" b="0" i="0" kern="1200" dirty="0" smtClean="0">
                <a:solidFill>
                  <a:schemeClr val="tx1"/>
                </a:solidFill>
                <a:effectLst/>
                <a:latin typeface="+mn-lt"/>
                <a:ea typeface="+mn-ea"/>
                <a:cs typeface="+mn-cs"/>
              </a:rPr>
              <a:t>It can be difficult to find a suitable control group</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Design pitfalls =</a:t>
            </a:r>
          </a:p>
          <a:p>
            <a:r>
              <a:rPr lang="en-GB" sz="1200" b="0" i="0" kern="1200" dirty="0" smtClean="0">
                <a:solidFill>
                  <a:schemeClr val="tx1"/>
                </a:solidFill>
                <a:effectLst/>
                <a:latin typeface="+mn-lt"/>
                <a:ea typeface="+mn-ea"/>
                <a:cs typeface="+mn-cs"/>
              </a:rPr>
              <a:t>Confounding –</a:t>
            </a:r>
            <a:r>
              <a:rPr lang="en-GB" sz="1200" b="0" i="0" kern="1200" baseline="0" dirty="0" smtClean="0">
                <a:solidFill>
                  <a:schemeClr val="tx1"/>
                </a:solidFill>
                <a:effectLst/>
                <a:latin typeface="+mn-lt"/>
                <a:ea typeface="+mn-ea"/>
                <a:cs typeface="+mn-cs"/>
              </a:rPr>
              <a:t> exposure and outcome related to third variable e.g. lung cancer patients was linked to exposure to matches – but cigarette smoking not measured.</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34</a:t>
            </a:fld>
            <a:endParaRPr lang="en-US"/>
          </a:p>
        </p:txBody>
      </p:sp>
    </p:spTree>
    <p:extLst>
      <p:ext uri="{BB962C8B-B14F-4D97-AF65-F5344CB8AC3E}">
        <p14:creationId xmlns:p14="http://schemas.microsoft.com/office/powerpoint/2010/main" val="2088391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35</a:t>
            </a:fld>
            <a:endParaRPr lang="en-US"/>
          </a:p>
        </p:txBody>
      </p:sp>
    </p:spTree>
    <p:extLst>
      <p:ext uri="{BB962C8B-B14F-4D97-AF65-F5344CB8AC3E}">
        <p14:creationId xmlns:p14="http://schemas.microsoft.com/office/powerpoint/2010/main" val="2070968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7A2D73-62A5-435D-A855-75A7502BC3F0}" type="slidenum">
              <a:rPr lang="x-none"/>
              <a:pPr/>
              <a:t>36</a:t>
            </a:fld>
            <a:endParaRPr lang="en-US"/>
          </a:p>
        </p:txBody>
      </p:sp>
      <p:sp>
        <p:nvSpPr>
          <p:cNvPr id="230402" name="Rectangle 2"/>
          <p:cNvSpPr>
            <a:spLocks noGrp="1" noRot="1" noChangeAspect="1" noChangeArrowheads="1" noTextEdit="1"/>
          </p:cNvSpPr>
          <p:nvPr>
            <p:ph type="sldImg"/>
          </p:nvPr>
        </p:nvSpPr>
        <p:spPr>
          <a:xfrm>
            <a:off x="1150938" y="692150"/>
            <a:ext cx="4554537" cy="3416300"/>
          </a:xfrm>
          <a:ln/>
        </p:spPr>
      </p:sp>
      <p:sp>
        <p:nvSpPr>
          <p:cNvPr id="230403" name="Rectangle 3"/>
          <p:cNvSpPr>
            <a:spLocks noGrp="1" noChangeArrowheads="1"/>
          </p:cNvSpPr>
          <p:nvPr>
            <p:ph type="body" idx="1"/>
          </p:nvPr>
        </p:nvSpPr>
        <p:spPr>
          <a:xfrm>
            <a:off x="901874" y="4343283"/>
            <a:ext cx="5049555" cy="4113778"/>
          </a:xfrm>
        </p:spPr>
        <p:txBody>
          <a:bodyPr/>
          <a:lstStyle/>
          <a:p>
            <a:r>
              <a:rPr lang="en-GB" sz="1200" b="0" i="0" kern="1200" dirty="0" smtClean="0">
                <a:solidFill>
                  <a:schemeClr val="tx1"/>
                </a:solidFill>
                <a:effectLst/>
                <a:latin typeface="+mn-lt"/>
                <a:ea typeface="+mn-ea"/>
                <a:cs typeface="+mn-cs"/>
              </a:rPr>
              <a:t>In a cohort study, an investigator defines a study population (cohort) consisting of subjects who are free of the outcome of interest. This study design aims to determine which factors are associated with the development of the outcome(s). Depending on the exposure status at the start of the study, subjects are classified as exposed or unexposed (controls). Thereafter, subjects are followed over time to see who will develop the outcome and who will not.</a:t>
            </a:r>
            <a:endParaRPr lang="en-US" dirty="0"/>
          </a:p>
        </p:txBody>
      </p:sp>
    </p:spTree>
    <p:extLst>
      <p:ext uri="{BB962C8B-B14F-4D97-AF65-F5344CB8AC3E}">
        <p14:creationId xmlns:p14="http://schemas.microsoft.com/office/powerpoint/2010/main" val="1040756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dirty="0" smtClean="0">
                <a:solidFill>
                  <a:schemeClr val="tx1"/>
                </a:solidFill>
                <a:latin typeface="+mn-lt"/>
                <a:ea typeface="+mn-ea"/>
                <a:cs typeface="+mn-cs"/>
              </a:rPr>
              <a:t>1953</a:t>
            </a:r>
            <a:r>
              <a:rPr lang="en-US" sz="1200" b="0" kern="1200" dirty="0" smtClean="0">
                <a:solidFill>
                  <a:schemeClr val="tx1"/>
                </a:solidFill>
                <a:latin typeface="+mn-lt"/>
                <a:ea typeface="+mn-ea"/>
                <a:cs typeface="+mn-cs"/>
              </a:rPr>
              <a:t> The anti-morning sickness drug </a:t>
            </a:r>
            <a:r>
              <a:rPr lang="en-US" sz="1200" b="0" kern="1200" dirty="0" smtClean="0">
                <a:solidFill>
                  <a:schemeClr val="tx1"/>
                </a:solidFill>
                <a:latin typeface="+mn-lt"/>
                <a:ea typeface="+mn-ea"/>
                <a:cs typeface="+mn-cs"/>
                <a:hlinkClick r:id="rId3"/>
              </a:rPr>
              <a:t>thalidomide is created in Germany by the Grünenthal Group.</a:t>
            </a:r>
          </a:p>
          <a:p>
            <a:r>
              <a:rPr lang="en-US" sz="1200" b="1" kern="1200" dirty="0" smtClean="0">
                <a:solidFill>
                  <a:schemeClr val="tx1"/>
                </a:solidFill>
                <a:latin typeface="+mn-lt"/>
                <a:ea typeface="+mn-ea"/>
                <a:cs typeface="+mn-cs"/>
              </a:rPr>
              <a:t>1958</a:t>
            </a:r>
            <a:r>
              <a:rPr lang="en-US" sz="1200" b="0" kern="1200" dirty="0" smtClean="0">
                <a:solidFill>
                  <a:schemeClr val="tx1"/>
                </a:solidFill>
                <a:latin typeface="+mn-lt"/>
                <a:ea typeface="+mn-ea"/>
                <a:cs typeface="+mn-cs"/>
              </a:rPr>
              <a:t> Thalidomide is first licensed for use in the UK.</a:t>
            </a:r>
          </a:p>
          <a:p>
            <a:r>
              <a:rPr lang="en-US" sz="1200" b="1" kern="1200" dirty="0" smtClean="0">
                <a:solidFill>
                  <a:schemeClr val="tx1"/>
                </a:solidFill>
                <a:latin typeface="+mn-lt"/>
                <a:ea typeface="+mn-ea"/>
                <a:cs typeface="+mn-cs"/>
              </a:rPr>
              <a:t>1961 </a:t>
            </a:r>
            <a:r>
              <a:rPr lang="en-US" sz="1200" b="0" kern="1200" dirty="0" smtClean="0">
                <a:solidFill>
                  <a:schemeClr val="tx1"/>
                </a:solidFill>
                <a:latin typeface="+mn-lt"/>
                <a:ea typeface="+mn-ea"/>
                <a:cs typeface="+mn-cs"/>
              </a:rPr>
              <a:t>An Australian doctor, William McBride, writes to the Lancet medical journal after noticing an increase in the number of deformed babies born at his hospital, all to mothers who had taken thalidomide. The drug is withdrawn later the same year.</a:t>
            </a:r>
          </a:p>
          <a:p>
            <a:r>
              <a:rPr lang="en-US" sz="1200" b="1" kern="1200" dirty="0" smtClean="0">
                <a:solidFill>
                  <a:schemeClr val="tx1"/>
                </a:solidFill>
                <a:latin typeface="+mn-lt"/>
                <a:ea typeface="+mn-ea"/>
                <a:cs typeface="+mn-cs"/>
              </a:rPr>
              <a:t>1968 </a:t>
            </a:r>
            <a:r>
              <a:rPr lang="en-US" sz="1200" b="0" kern="1200" dirty="0" smtClean="0">
                <a:solidFill>
                  <a:schemeClr val="tx1"/>
                </a:solidFill>
                <a:latin typeface="+mn-lt"/>
                <a:ea typeface="+mn-ea"/>
                <a:cs typeface="+mn-cs"/>
              </a:rPr>
              <a:t>The UK manufacturer Distillers </a:t>
            </a:r>
            <a:r>
              <a:rPr lang="en-US" sz="1200" b="0" kern="1200" dirty="0" err="1" smtClean="0">
                <a:solidFill>
                  <a:schemeClr val="tx1"/>
                </a:solidFill>
                <a:latin typeface="+mn-lt"/>
                <a:ea typeface="+mn-ea"/>
                <a:cs typeface="+mn-cs"/>
              </a:rPr>
              <a:t>Biochemicals</a:t>
            </a:r>
            <a:r>
              <a:rPr lang="en-US" sz="1200" b="0" kern="1200" dirty="0" smtClean="0">
                <a:solidFill>
                  <a:schemeClr val="tx1"/>
                </a:solidFill>
                <a:latin typeface="+mn-lt"/>
                <a:ea typeface="+mn-ea"/>
                <a:cs typeface="+mn-cs"/>
              </a:rPr>
              <a:t> Ltd (now Diageo) reaches a compensation settlement after a legal battle with the families of those affected.</a:t>
            </a:r>
          </a:p>
          <a:p>
            <a:r>
              <a:rPr lang="en-US" sz="1200" b="1" kern="1200" dirty="0" smtClean="0">
                <a:solidFill>
                  <a:schemeClr val="tx1"/>
                </a:solidFill>
                <a:latin typeface="+mn-lt"/>
                <a:ea typeface="+mn-ea"/>
                <a:cs typeface="+mn-cs"/>
              </a:rPr>
              <a:t>1972 </a:t>
            </a:r>
            <a:r>
              <a:rPr lang="en-US" sz="1200" b="0" kern="1200" dirty="0" smtClean="0">
                <a:solidFill>
                  <a:schemeClr val="tx1"/>
                </a:solidFill>
                <a:latin typeface="+mn-lt"/>
                <a:ea typeface="+mn-ea"/>
                <a:cs typeface="+mn-cs"/>
              </a:rPr>
              <a:t>The Sunday Times publishes a front-page lead under the banner "Our thalidomide children, a cause for national shame", part of a long-running campaign for further compensation. Eventually, a total of £28m is paid out by Diageo during the 1970s.</a:t>
            </a:r>
          </a:p>
          <a:p>
            <a:r>
              <a:rPr lang="en-US" sz="1200" b="1" kern="1200" dirty="0" smtClean="0">
                <a:solidFill>
                  <a:schemeClr val="tx1"/>
                </a:solidFill>
                <a:latin typeface="+mn-lt"/>
                <a:ea typeface="+mn-ea"/>
                <a:cs typeface="+mn-cs"/>
              </a:rPr>
              <a:t>2004 </a:t>
            </a:r>
            <a:r>
              <a:rPr lang="en-US" sz="1200" b="0" kern="1200" dirty="0" smtClean="0">
                <a:solidFill>
                  <a:schemeClr val="tx1"/>
                </a:solidFill>
                <a:latin typeface="+mn-lt"/>
                <a:ea typeface="+mn-ea"/>
                <a:cs typeface="+mn-cs"/>
              </a:rPr>
              <a:t>Thalidomide is made available on a named patient basis, meaning doctors can give it to patients only on a case-by-case basis and at their own discretion, under strict controls.</a:t>
            </a:r>
          </a:p>
          <a:p>
            <a:r>
              <a:rPr lang="en-US" sz="1200" b="1" kern="1200" dirty="0" smtClean="0">
                <a:solidFill>
                  <a:schemeClr val="tx1"/>
                </a:solidFill>
                <a:latin typeface="+mn-lt"/>
                <a:ea typeface="+mn-ea"/>
                <a:cs typeface="+mn-cs"/>
              </a:rPr>
              <a:t>2005</a:t>
            </a:r>
            <a:r>
              <a:rPr lang="en-US" sz="1200" b="0" kern="1200" dirty="0" smtClean="0">
                <a:solidFill>
                  <a:schemeClr val="tx1"/>
                </a:solidFill>
                <a:latin typeface="+mn-lt"/>
                <a:ea typeface="+mn-ea"/>
                <a:cs typeface="+mn-cs"/>
              </a:rPr>
              <a:t> A Kenyan boy with no arms or legs is granted a visa to travel to the UK to receive medical treatment after a campaign by the charity Thalidomide UK. It is not known what caused 14-month-old Freddie </a:t>
            </a:r>
            <a:r>
              <a:rPr lang="en-US" sz="1200" b="0" kern="1200" dirty="0" err="1" smtClean="0">
                <a:solidFill>
                  <a:schemeClr val="tx1"/>
                </a:solidFill>
                <a:latin typeface="+mn-lt"/>
                <a:ea typeface="+mn-ea"/>
                <a:cs typeface="+mn-cs"/>
              </a:rPr>
              <a:t>Musean</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Mtile's</a:t>
            </a:r>
            <a:r>
              <a:rPr lang="en-US" sz="1200" b="0" kern="1200" dirty="0" smtClean="0">
                <a:solidFill>
                  <a:schemeClr val="tx1"/>
                </a:solidFill>
                <a:latin typeface="+mn-lt"/>
                <a:ea typeface="+mn-ea"/>
                <a:cs typeface="+mn-cs"/>
              </a:rPr>
              <a:t> disabilities, but the charity says the drug is still used in the treatment of leprosy and Aids in developing countries. </a:t>
            </a:r>
            <a:r>
              <a:rPr lang="en-US" sz="1200" b="0" kern="1200" dirty="0" err="1" smtClean="0">
                <a:solidFill>
                  <a:schemeClr val="tx1"/>
                </a:solidFill>
                <a:latin typeface="+mn-lt"/>
                <a:ea typeface="+mn-ea"/>
                <a:cs typeface="+mn-cs"/>
              </a:rPr>
              <a:t>Mtile</a:t>
            </a:r>
            <a:r>
              <a:rPr lang="en-US" sz="1200" b="0" kern="1200" dirty="0" smtClean="0">
                <a:solidFill>
                  <a:schemeClr val="tx1"/>
                </a:solidFill>
                <a:latin typeface="+mn-lt"/>
                <a:ea typeface="+mn-ea"/>
                <a:cs typeface="+mn-cs"/>
              </a:rPr>
              <a:t> dies from a fungal infection the following year. Separately, Diageo agrees to more than double its compensation payouts to thalidomide victims from £2.8m a year to about £6.5m.</a:t>
            </a:r>
          </a:p>
          <a:p>
            <a:r>
              <a:rPr lang="en-US" sz="1200" b="1" kern="1200" dirty="0" smtClean="0">
                <a:solidFill>
                  <a:schemeClr val="tx1"/>
                </a:solidFill>
                <a:latin typeface="+mn-lt"/>
                <a:ea typeface="+mn-ea"/>
                <a:cs typeface="+mn-cs"/>
              </a:rPr>
              <a:t>2007</a:t>
            </a:r>
            <a:r>
              <a:rPr lang="en-US" sz="1200" b="0" kern="1200" dirty="0" smtClean="0">
                <a:solidFill>
                  <a:schemeClr val="tx1"/>
                </a:solidFill>
                <a:latin typeface="+mn-lt"/>
                <a:ea typeface="+mn-ea"/>
                <a:cs typeface="+mn-cs"/>
              </a:rPr>
              <a:t> A study shows that thalidomide can significantly improve the survival chances of bone-marrow cancer patients. Researchers say adding thalidomide to standard treatment extended the lives of elderly patients with multiple myeloma by an average of 18 months.</a:t>
            </a:r>
          </a:p>
          <a:p>
            <a:r>
              <a:rPr lang="en-US" sz="1200" b="1" kern="1200" dirty="0" smtClean="0">
                <a:solidFill>
                  <a:schemeClr val="tx1"/>
                </a:solidFill>
                <a:latin typeface="+mn-lt"/>
                <a:ea typeface="+mn-ea"/>
                <a:cs typeface="+mn-cs"/>
              </a:rPr>
              <a:t>2008 </a:t>
            </a:r>
            <a:r>
              <a:rPr lang="en-US" sz="1200" b="0" kern="1200" dirty="0" smtClean="0">
                <a:solidFill>
                  <a:schemeClr val="tx1"/>
                </a:solidFill>
                <a:latin typeface="+mn-lt"/>
                <a:ea typeface="+mn-ea"/>
                <a:cs typeface="+mn-cs"/>
              </a:rPr>
              <a:t>The drug is approved for the treatment of multiple myeloma by the European Medicines Agency.</a:t>
            </a:r>
          </a:p>
          <a:p>
            <a:r>
              <a:rPr lang="en-US" sz="1200" b="1" kern="1200" dirty="0" smtClean="0">
                <a:solidFill>
                  <a:schemeClr val="tx1"/>
                </a:solidFill>
                <a:latin typeface="+mn-lt"/>
                <a:ea typeface="+mn-ea"/>
                <a:cs typeface="+mn-cs"/>
              </a:rPr>
              <a:t>2009 </a:t>
            </a:r>
            <a:r>
              <a:rPr lang="en-US" sz="1200" b="0" kern="1200" dirty="0" smtClean="0">
                <a:solidFill>
                  <a:schemeClr val="tx1"/>
                </a:solidFill>
                <a:latin typeface="+mn-lt"/>
                <a:ea typeface="+mn-ea"/>
                <a:cs typeface="+mn-cs"/>
              </a:rPr>
              <a:t>Scientists at the University of Aberdeen claim they have solved a "50-year puzzle" after discovering how thalidomide causes limb defects. They found that a component of the drug prevented the growth of new blood vessels in developing embryos, stunting limb growth. The government agrees to pay a £20m grant to the Thalidomide Trust over three years, after another campaign by the Sunday Times.</a:t>
            </a:r>
          </a:p>
          <a:p>
            <a:r>
              <a:rPr lang="en-US" sz="1200" b="1" kern="1200" dirty="0" smtClean="0">
                <a:solidFill>
                  <a:schemeClr val="tx1"/>
                </a:solidFill>
                <a:latin typeface="+mn-lt"/>
                <a:ea typeface="+mn-ea"/>
                <a:cs typeface="+mn-cs"/>
              </a:rPr>
              <a:t>2010 </a:t>
            </a:r>
            <a:r>
              <a:rPr lang="en-US" sz="1200" b="0" kern="1200" dirty="0" smtClean="0">
                <a:solidFill>
                  <a:schemeClr val="tx1"/>
                </a:solidFill>
                <a:latin typeface="+mn-lt"/>
                <a:ea typeface="+mn-ea"/>
                <a:cs typeface="+mn-cs"/>
              </a:rPr>
              <a:t>The health minister Mike O'Brien makes a formal apology to thalidomide victims, expressing "sincere regret and deep sympathy" on behalf of the government. The apology gets a mixed response from victims, with some describing it as too little, too late. Eighteen Northern Irish thalidomide survivors receive a formal apology and £1m compensation from the devolved assembly.</a:t>
            </a:r>
          </a:p>
          <a:p>
            <a:r>
              <a:rPr lang="en-US" sz="1200" b="1" kern="1200" dirty="0" smtClean="0">
                <a:solidFill>
                  <a:schemeClr val="tx1"/>
                </a:solidFill>
                <a:latin typeface="+mn-lt"/>
                <a:ea typeface="+mn-ea"/>
                <a:cs typeface="+mn-cs"/>
              </a:rPr>
              <a:t>2012</a:t>
            </a:r>
            <a:r>
              <a:rPr lang="en-US" sz="1200" b="0" kern="1200" dirty="0" smtClean="0">
                <a:solidFill>
                  <a:schemeClr val="tx1"/>
                </a:solidFill>
                <a:latin typeface="+mn-lt"/>
                <a:ea typeface="+mn-ea"/>
                <a:cs typeface="+mn-cs"/>
              </a:rPr>
              <a:t> The inventor of thalidomide, the </a:t>
            </a:r>
            <a:r>
              <a:rPr lang="en-US" sz="1200" b="0" kern="1200" dirty="0" err="1" smtClean="0">
                <a:solidFill>
                  <a:schemeClr val="tx1"/>
                </a:solidFill>
                <a:latin typeface="+mn-lt"/>
                <a:ea typeface="+mn-ea"/>
                <a:cs typeface="+mn-cs"/>
              </a:rPr>
              <a:t>Grünenthal</a:t>
            </a:r>
            <a:r>
              <a:rPr lang="en-US" sz="1200" b="0" kern="1200" dirty="0" smtClean="0">
                <a:solidFill>
                  <a:schemeClr val="tx1"/>
                </a:solidFill>
                <a:latin typeface="+mn-lt"/>
                <a:ea typeface="+mn-ea"/>
                <a:cs typeface="+mn-cs"/>
              </a:rPr>
              <a:t> Group, releases a statement saying it </a:t>
            </a:r>
            <a:r>
              <a:rPr lang="en-US" sz="1200" b="0" kern="1200" dirty="0" smtClean="0">
                <a:solidFill>
                  <a:schemeClr val="tx1"/>
                </a:solidFill>
                <a:latin typeface="+mn-lt"/>
                <a:ea typeface="+mn-ea"/>
                <a:cs typeface="+mn-cs"/>
                <a:hlinkClick r:id="rId4"/>
              </a:rPr>
              <a:t>regrets the consequences of the drug.</a:t>
            </a:r>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3921878-49A7-47C8-A5B5-721E8CF15728}" type="slidenum">
              <a:rPr lang="en-US" smtClean="0"/>
              <a:pPr/>
              <a:t>5</a:t>
            </a:fld>
            <a:endParaRPr lang="en-US"/>
          </a:p>
        </p:txBody>
      </p:sp>
    </p:spTree>
    <p:extLst>
      <p:ext uri="{BB962C8B-B14F-4D97-AF65-F5344CB8AC3E}">
        <p14:creationId xmlns:p14="http://schemas.microsoft.com/office/powerpoint/2010/main" val="973301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7A2D73-62A5-435D-A855-75A7502BC3F0}" type="slidenum">
              <a:rPr lang="x-none"/>
              <a:pPr/>
              <a:t>37</a:t>
            </a:fld>
            <a:endParaRPr lang="en-US"/>
          </a:p>
        </p:txBody>
      </p:sp>
      <p:sp>
        <p:nvSpPr>
          <p:cNvPr id="230402" name="Rectangle 2"/>
          <p:cNvSpPr>
            <a:spLocks noGrp="1" noRot="1" noChangeAspect="1" noChangeArrowheads="1" noTextEdit="1"/>
          </p:cNvSpPr>
          <p:nvPr>
            <p:ph type="sldImg"/>
          </p:nvPr>
        </p:nvSpPr>
        <p:spPr>
          <a:xfrm>
            <a:off x="1150938" y="692150"/>
            <a:ext cx="4554537" cy="3416300"/>
          </a:xfrm>
          <a:ln/>
        </p:spPr>
      </p:sp>
      <p:sp>
        <p:nvSpPr>
          <p:cNvPr id="230403" name="Rectangle 3"/>
          <p:cNvSpPr>
            <a:spLocks noGrp="1" noChangeArrowheads="1"/>
          </p:cNvSpPr>
          <p:nvPr>
            <p:ph type="body" idx="1"/>
          </p:nvPr>
        </p:nvSpPr>
        <p:spPr>
          <a:xfrm>
            <a:off x="901874" y="4343283"/>
            <a:ext cx="5049555" cy="4113778"/>
          </a:xfrm>
        </p:spPr>
        <p:txBody>
          <a:bodyPr/>
          <a:lstStyle/>
          <a:p>
            <a:r>
              <a:rPr lang="en-GB" sz="1200" b="0" i="0" kern="1200" dirty="0" smtClean="0">
                <a:solidFill>
                  <a:schemeClr val="tx1"/>
                </a:solidFill>
                <a:effectLst/>
                <a:latin typeface="+mn-lt"/>
                <a:ea typeface="+mn-ea"/>
                <a:cs typeface="+mn-cs"/>
              </a:rPr>
              <a:t>In a cohort study, an investigator defines a study population (cohort) consisting of subjects who are free of the outcome of interest. This study design aims to determine which factors are associated with the development of the outcome(s). Depending on the exposure status at the start of the study, subjects are classified as exposed or unexposed (controls). Thereafter, subjects are followed over time to see who will develop the outcome and who will not.</a:t>
            </a:r>
            <a:endParaRPr lang="en-US" dirty="0"/>
          </a:p>
        </p:txBody>
      </p:sp>
    </p:spTree>
    <p:extLst>
      <p:ext uri="{BB962C8B-B14F-4D97-AF65-F5344CB8AC3E}">
        <p14:creationId xmlns:p14="http://schemas.microsoft.com/office/powerpoint/2010/main" val="890283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38</a:t>
            </a:fld>
            <a:endParaRPr lang="en-US"/>
          </a:p>
        </p:txBody>
      </p:sp>
    </p:spTree>
    <p:extLst>
      <p:ext uri="{BB962C8B-B14F-4D97-AF65-F5344CB8AC3E}">
        <p14:creationId xmlns:p14="http://schemas.microsoft.com/office/powerpoint/2010/main" val="2274204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39</a:t>
            </a:fld>
            <a:endParaRPr lang="en-US"/>
          </a:p>
        </p:txBody>
      </p:sp>
    </p:spTree>
    <p:extLst>
      <p:ext uri="{BB962C8B-B14F-4D97-AF65-F5344CB8AC3E}">
        <p14:creationId xmlns:p14="http://schemas.microsoft.com/office/powerpoint/2010/main" val="2274204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40</a:t>
            </a:fld>
            <a:endParaRPr lang="en-US"/>
          </a:p>
        </p:txBody>
      </p:sp>
    </p:spTree>
    <p:extLst>
      <p:ext uri="{BB962C8B-B14F-4D97-AF65-F5344CB8AC3E}">
        <p14:creationId xmlns:p14="http://schemas.microsoft.com/office/powerpoint/2010/main" val="1708128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4075" indent="-324075">
              <a:buFont typeface="Arial" panose="020B0604020202020204" pitchFamily="34" charset="0"/>
              <a:buChar char="•"/>
            </a:pPr>
            <a:r>
              <a:rPr lang="en-GB" sz="1200" dirty="0" smtClean="0">
                <a:latin typeface="Calibri" panose="020F0502020204030204" pitchFamily="34" charset="0"/>
              </a:rPr>
              <a:t>Low levels of HDL-C associated with increase mortality</a:t>
            </a:r>
          </a:p>
          <a:p>
            <a:pPr marL="324075" indent="-324075">
              <a:buFont typeface="Arial" panose="020B0604020202020204" pitchFamily="34" charset="0"/>
              <a:buChar char="•"/>
            </a:pPr>
            <a:r>
              <a:rPr lang="en-GB" sz="1200" dirty="0" smtClean="0">
                <a:latin typeface="Calibri" panose="020F0502020204030204" pitchFamily="34" charset="0"/>
              </a:rPr>
              <a:t>Risk of death from all-causes 2x higher in low HDL-C versus high HDL-C</a:t>
            </a:r>
          </a:p>
          <a:p>
            <a:pPr marL="324075" indent="-324075">
              <a:buFont typeface="Arial" panose="020B0604020202020204" pitchFamily="34" charset="0"/>
              <a:buChar char="•"/>
            </a:pPr>
            <a:r>
              <a:rPr lang="en-GB" sz="1200" dirty="0" smtClean="0">
                <a:latin typeface="Calibri" panose="020F0502020204030204" pitchFamily="34" charset="0"/>
              </a:rPr>
              <a:t>Risk of death from CVD and CHD 4x higher in low versus high HDL-C</a:t>
            </a:r>
          </a:p>
        </p:txBody>
      </p:sp>
      <p:sp>
        <p:nvSpPr>
          <p:cNvPr id="4" name="Slide Number Placeholder 3"/>
          <p:cNvSpPr>
            <a:spLocks noGrp="1"/>
          </p:cNvSpPr>
          <p:nvPr>
            <p:ph type="sldNum" sz="quarter" idx="10"/>
          </p:nvPr>
        </p:nvSpPr>
        <p:spPr/>
        <p:txBody>
          <a:bodyPr/>
          <a:lstStyle/>
          <a:p>
            <a:fld id="{93921878-49A7-47C8-A5B5-721E8CF15728}" type="slidenum">
              <a:rPr lang="en-US" smtClean="0"/>
              <a:pPr/>
              <a:t>41</a:t>
            </a:fld>
            <a:endParaRPr lang="en-US"/>
          </a:p>
        </p:txBody>
      </p:sp>
    </p:spTree>
    <p:extLst>
      <p:ext uri="{BB962C8B-B14F-4D97-AF65-F5344CB8AC3E}">
        <p14:creationId xmlns:p14="http://schemas.microsoft.com/office/powerpoint/2010/main" val="405332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eaLnBrk="1" hangingPunct="1"/>
            <a:fld id="{A0376E87-26C0-4B23-8929-F4986C1EE83F}" type="slidenum">
              <a:rPr lang="en-US" sz="1200">
                <a:latin typeface="Times New Roman" pitchFamily="18" charset="0"/>
              </a:rPr>
              <a:pPr algn="r" eaLnBrk="1" hangingPunct="1"/>
              <a:t>42</a:t>
            </a:fld>
            <a:endParaRPr lang="en-US" sz="1200">
              <a:latin typeface="Times New Roman" pitchFamily="18" charset="0"/>
            </a:endParaRPr>
          </a:p>
        </p:txBody>
      </p:sp>
      <p:sp>
        <p:nvSpPr>
          <p:cNvPr id="167939" name="Rectangle 2"/>
          <p:cNvSpPr>
            <a:spLocks noGrp="1" noRot="1" noChangeAspect="1" noChangeArrowheads="1" noTextEdit="1"/>
          </p:cNvSpPr>
          <p:nvPr>
            <p:ph type="sldImg"/>
          </p:nvPr>
        </p:nvSpPr>
        <p:spPr>
          <a:xfrm>
            <a:off x="1144588" y="685800"/>
            <a:ext cx="4568825" cy="3429000"/>
          </a:xfrm>
          <a:ln/>
        </p:spPr>
      </p:sp>
      <p:sp>
        <p:nvSpPr>
          <p:cNvPr id="167940"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P1 – where</a:t>
            </a:r>
            <a:r>
              <a:rPr lang="en-US" baseline="0" dirty="0" smtClean="0"/>
              <a:t> it an RCT is not possible</a:t>
            </a:r>
            <a:endParaRPr lang="en-US" dirty="0" smtClean="0"/>
          </a:p>
        </p:txBody>
      </p:sp>
    </p:spTree>
    <p:extLst>
      <p:ext uri="{BB962C8B-B14F-4D97-AF65-F5344CB8AC3E}">
        <p14:creationId xmlns:p14="http://schemas.microsoft.com/office/powerpoint/2010/main" val="2572029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US" sz="1200" b="0" baseline="0" dirty="0" smtClean="0">
                <a:solidFill>
                  <a:srgbClr val="FFFF00"/>
                </a:solidFill>
              </a:rPr>
              <a:t>Key distinguishing feature is that the exposure or intervention being tested is allocated by the investigator to two or more groups.</a:t>
            </a:r>
          </a:p>
          <a:p>
            <a:pPr>
              <a:lnSpc>
                <a:spcPct val="90000"/>
              </a:lnSpc>
            </a:pPr>
            <a:r>
              <a:rPr lang="en-US" sz="1200" b="0" baseline="0" dirty="0" smtClean="0">
                <a:solidFill>
                  <a:srgbClr val="FFFF00"/>
                </a:solidFill>
              </a:rPr>
              <a:t>And this allocation is done randomly</a:t>
            </a:r>
          </a:p>
          <a:p>
            <a:pPr>
              <a:lnSpc>
                <a:spcPct val="90000"/>
              </a:lnSpc>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3921878-49A7-47C8-A5B5-721E8CF15728}" type="slidenum">
              <a:rPr lang="en-US" smtClean="0"/>
              <a:pPr/>
              <a:t>45</a:t>
            </a:fld>
            <a:endParaRPr lang="en-US"/>
          </a:p>
        </p:txBody>
      </p:sp>
    </p:spTree>
    <p:extLst>
      <p:ext uri="{BB962C8B-B14F-4D97-AF65-F5344CB8AC3E}">
        <p14:creationId xmlns:p14="http://schemas.microsoft.com/office/powerpoint/2010/main" val="2365586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7A2D73-62A5-435D-A855-75A7502BC3F0}" type="slidenum">
              <a:rPr lang="x-none"/>
              <a:pPr/>
              <a:t>46</a:t>
            </a:fld>
            <a:endParaRPr lang="en-US"/>
          </a:p>
        </p:txBody>
      </p:sp>
      <p:sp>
        <p:nvSpPr>
          <p:cNvPr id="230402" name="Rectangle 2"/>
          <p:cNvSpPr>
            <a:spLocks noGrp="1" noRot="1" noChangeAspect="1" noChangeArrowheads="1" noTextEdit="1"/>
          </p:cNvSpPr>
          <p:nvPr>
            <p:ph type="sldImg"/>
          </p:nvPr>
        </p:nvSpPr>
        <p:spPr>
          <a:xfrm>
            <a:off x="1150938" y="692150"/>
            <a:ext cx="4554537" cy="3416300"/>
          </a:xfrm>
          <a:ln/>
        </p:spPr>
      </p:sp>
      <p:sp>
        <p:nvSpPr>
          <p:cNvPr id="230403" name="Rectangle 3"/>
          <p:cNvSpPr>
            <a:spLocks noGrp="1" noChangeArrowheads="1"/>
          </p:cNvSpPr>
          <p:nvPr>
            <p:ph type="body" idx="1"/>
          </p:nvPr>
        </p:nvSpPr>
        <p:spPr>
          <a:xfrm>
            <a:off x="901874" y="4343283"/>
            <a:ext cx="5049555" cy="4113778"/>
          </a:xfrm>
        </p:spPr>
        <p:txBody>
          <a:bodyPr/>
          <a:lstStyle/>
          <a:p>
            <a:r>
              <a:rPr lang="en-GB" sz="1200" b="0" i="0" kern="1200" dirty="0" smtClean="0">
                <a:solidFill>
                  <a:schemeClr val="tx1"/>
                </a:solidFill>
                <a:effectLst/>
                <a:latin typeface="+mn-lt"/>
                <a:ea typeface="+mn-ea"/>
                <a:cs typeface="+mn-cs"/>
              </a:rPr>
              <a:t>In a cohort study, an investigator defines a study population (cohort) consisting of subjects who are free of the outcome of interest. This study design aims to determine which factors are associated with the development of this outcome. Depending on the exposure status at the start of the study, subjects are classified as exposed or unexposed (controls). Thereafter, subjects are followed over time to see who will develop the outcome and who will not.</a:t>
            </a:r>
            <a:endParaRPr lang="en-US" dirty="0"/>
          </a:p>
        </p:txBody>
      </p:sp>
    </p:spTree>
    <p:extLst>
      <p:ext uri="{BB962C8B-B14F-4D97-AF65-F5344CB8AC3E}">
        <p14:creationId xmlns:p14="http://schemas.microsoft.com/office/powerpoint/2010/main" val="4087848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kern="1200" dirty="0" err="1" smtClean="0">
                <a:solidFill>
                  <a:schemeClr val="tx1"/>
                </a:solidFill>
                <a:latin typeface="+mn-lt"/>
                <a:ea typeface="+mn-ea"/>
                <a:cs typeface="+mn-cs"/>
              </a:rPr>
              <a:t>Colditz</a:t>
            </a:r>
            <a:r>
              <a:rPr lang="en-US" sz="1200" kern="1200" dirty="0" smtClean="0">
                <a:solidFill>
                  <a:schemeClr val="tx1"/>
                </a:solidFill>
                <a:latin typeface="+mn-lt"/>
                <a:ea typeface="+mn-ea"/>
                <a:cs typeface="+mn-cs"/>
              </a:rPr>
              <a:t> paper =</a:t>
            </a:r>
          </a:p>
          <a:p>
            <a:pPr marL="171450" indent="-171450">
              <a:lnSpc>
                <a:spcPct val="90000"/>
              </a:lnSpc>
              <a:buFont typeface="Arial" panose="020B0604020202020204" pitchFamily="34" charset="0"/>
              <a:buChar char="•"/>
            </a:pPr>
            <a:r>
              <a:rPr lang="en-US" sz="1200" kern="1200" dirty="0" smtClean="0">
                <a:solidFill>
                  <a:schemeClr val="tx1"/>
                </a:solidFill>
                <a:latin typeface="+mn-lt"/>
                <a:ea typeface="+mn-ea"/>
                <a:cs typeface="+mn-cs"/>
              </a:rPr>
              <a:t>Looked</a:t>
            </a:r>
            <a:r>
              <a:rPr lang="en-US" sz="1200" kern="1200" baseline="0" dirty="0" smtClean="0">
                <a:solidFill>
                  <a:schemeClr val="tx1"/>
                </a:solidFill>
                <a:latin typeface="+mn-lt"/>
                <a:ea typeface="+mn-ea"/>
                <a:cs typeface="+mn-cs"/>
              </a:rPr>
              <a:t> at 113 studies to assess the hypothesis that performance of new treatments in medicine and surgery compared with standard practice was often better in non-</a:t>
            </a:r>
            <a:r>
              <a:rPr lang="en-US" sz="1200" kern="1200" baseline="0" dirty="0" err="1" smtClean="0">
                <a:solidFill>
                  <a:schemeClr val="tx1"/>
                </a:solidFill>
                <a:latin typeface="+mn-lt"/>
                <a:ea typeface="+mn-ea"/>
                <a:cs typeface="+mn-cs"/>
              </a:rPr>
              <a:t>randomised</a:t>
            </a:r>
            <a:r>
              <a:rPr lang="en-US" sz="1200" kern="1200" baseline="0" dirty="0" smtClean="0">
                <a:solidFill>
                  <a:schemeClr val="tx1"/>
                </a:solidFill>
                <a:latin typeface="+mn-lt"/>
                <a:ea typeface="+mn-ea"/>
                <a:cs typeface="+mn-cs"/>
              </a:rPr>
              <a:t> studies than in randomized studies</a:t>
            </a:r>
          </a:p>
          <a:p>
            <a:pPr marL="171450" indent="-171450">
              <a:lnSpc>
                <a:spcPct val="90000"/>
              </a:lnSpc>
              <a:buFont typeface="Arial" panose="020B0604020202020204" pitchFamily="34" charset="0"/>
              <a:buChar char="•"/>
            </a:pPr>
            <a:r>
              <a:rPr lang="en-US" sz="1200" kern="1200" dirty="0" smtClean="0">
                <a:solidFill>
                  <a:schemeClr val="tx1"/>
                </a:solidFill>
                <a:latin typeface="+mn-lt"/>
                <a:ea typeface="+mn-ea"/>
                <a:cs typeface="+mn-cs"/>
              </a:rPr>
              <a:t>These</a:t>
            </a:r>
            <a:r>
              <a:rPr lang="en-US" sz="1200" kern="1200" baseline="0" dirty="0" smtClean="0">
                <a:solidFill>
                  <a:schemeClr val="tx1"/>
                </a:solidFill>
                <a:latin typeface="+mn-lt"/>
                <a:ea typeface="+mn-ea"/>
                <a:cs typeface="+mn-cs"/>
              </a:rPr>
              <a:t> were </a:t>
            </a:r>
            <a:r>
              <a:rPr lang="en-US" sz="1200" kern="1200" dirty="0" smtClean="0">
                <a:solidFill>
                  <a:schemeClr val="tx1"/>
                </a:solidFill>
                <a:latin typeface="+mn-lt"/>
                <a:ea typeface="+mn-ea"/>
                <a:cs typeface="+mn-cs"/>
              </a:rPr>
              <a:t>key</a:t>
            </a:r>
            <a:r>
              <a:rPr lang="en-US" sz="1200" kern="1200" baseline="0" dirty="0" smtClean="0">
                <a:solidFill>
                  <a:schemeClr val="tx1"/>
                </a:solidFill>
                <a:latin typeface="+mn-lt"/>
                <a:ea typeface="+mn-ea"/>
                <a:cs typeface="+mn-cs"/>
              </a:rPr>
              <a:t> studies in identifying how non-random comparisons and poor-blinding in </a:t>
            </a:r>
            <a:r>
              <a:rPr lang="en-US" sz="1200" kern="1200" baseline="0" dirty="0" err="1" smtClean="0">
                <a:solidFill>
                  <a:schemeClr val="tx1"/>
                </a:solidFill>
                <a:latin typeface="+mn-lt"/>
                <a:ea typeface="+mn-ea"/>
                <a:cs typeface="+mn-cs"/>
              </a:rPr>
              <a:t>randomised</a:t>
            </a:r>
            <a:r>
              <a:rPr lang="en-US" sz="1200" kern="1200" baseline="0" dirty="0" smtClean="0">
                <a:solidFill>
                  <a:schemeClr val="tx1"/>
                </a:solidFill>
                <a:latin typeface="+mn-lt"/>
                <a:ea typeface="+mn-ea"/>
                <a:cs typeface="+mn-cs"/>
              </a:rPr>
              <a:t> comparisons can inflate outcomes and interpretation.</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3921878-49A7-47C8-A5B5-721E8CF15728}" type="slidenum">
              <a:rPr lang="en-US" smtClean="0"/>
              <a:pPr/>
              <a:t>47</a:t>
            </a:fld>
            <a:endParaRPr lang="en-US"/>
          </a:p>
        </p:txBody>
      </p:sp>
    </p:spTree>
    <p:extLst>
      <p:ext uri="{BB962C8B-B14F-4D97-AF65-F5344CB8AC3E}">
        <p14:creationId xmlns:p14="http://schemas.microsoft.com/office/powerpoint/2010/main" val="4238889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kern="1200" dirty="0" smtClean="0">
                <a:solidFill>
                  <a:schemeClr val="tx1"/>
                </a:solidFill>
                <a:latin typeface="+mn-lt"/>
                <a:ea typeface="+mn-ea"/>
                <a:cs typeface="+mn-cs"/>
              </a:rPr>
              <a:t>Non-</a:t>
            </a:r>
            <a:r>
              <a:rPr lang="en-US" sz="1200" kern="1200" dirty="0" err="1" smtClean="0">
                <a:solidFill>
                  <a:schemeClr val="tx1"/>
                </a:solidFill>
                <a:latin typeface="+mn-lt"/>
                <a:ea typeface="+mn-ea"/>
                <a:cs typeface="+mn-cs"/>
              </a:rPr>
              <a:t>randomised</a:t>
            </a:r>
            <a:r>
              <a:rPr lang="en-US" sz="1200" kern="1200" dirty="0" smtClean="0">
                <a:solidFill>
                  <a:schemeClr val="tx1"/>
                </a:solidFill>
                <a:latin typeface="+mn-lt"/>
                <a:ea typeface="+mn-ea"/>
                <a:cs typeface="+mn-cs"/>
              </a:rPr>
              <a:t> controlled trials: </a:t>
            </a:r>
          </a:p>
          <a:p>
            <a:pPr marL="171450" indent="-171450">
              <a:lnSpc>
                <a:spcPct val="90000"/>
              </a:lnSpc>
              <a:buFont typeface="Arial"/>
              <a:buChar char="•"/>
            </a:pPr>
            <a:r>
              <a:rPr lang="en-US" sz="1200" kern="1200" dirty="0" smtClean="0">
                <a:solidFill>
                  <a:schemeClr val="tx1"/>
                </a:solidFill>
                <a:latin typeface="+mn-lt"/>
                <a:ea typeface="+mn-ea"/>
                <a:cs typeface="+mn-cs"/>
              </a:rPr>
              <a:t>can detect associations between an intervention and an outcome.</a:t>
            </a:r>
          </a:p>
          <a:p>
            <a:pPr marL="171450" indent="-171450">
              <a:lnSpc>
                <a:spcPct val="90000"/>
              </a:lnSpc>
              <a:buFont typeface="Arial"/>
              <a:buChar char="•"/>
            </a:pPr>
            <a:r>
              <a:rPr lang="en-US" sz="1200" kern="1200" dirty="0" smtClean="0">
                <a:solidFill>
                  <a:schemeClr val="tx1"/>
                </a:solidFill>
                <a:latin typeface="+mn-lt"/>
                <a:ea typeface="+mn-ea"/>
                <a:cs typeface="+mn-cs"/>
              </a:rPr>
              <a:t>But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they cannot rule out the possibility that the association was caused by a third factor linked to both intervention and outcome.</a:t>
            </a:r>
          </a:p>
          <a:p>
            <a:pPr marL="0" indent="0">
              <a:lnSpc>
                <a:spcPct val="90000"/>
              </a:lnSpc>
              <a:buFont typeface="Arial"/>
              <a:buNone/>
            </a:pPr>
            <a:endParaRPr lang="en-US" sz="1200" kern="1200" dirty="0" smtClean="0">
              <a:solidFill>
                <a:schemeClr val="tx1"/>
              </a:solidFill>
              <a:latin typeface="+mn-lt"/>
              <a:ea typeface="+mn-ea"/>
              <a:cs typeface="+mn-cs"/>
            </a:endParaRPr>
          </a:p>
          <a:p>
            <a:pPr marL="171450" indent="-171450">
              <a:lnSpc>
                <a:spcPct val="90000"/>
              </a:lnSpc>
              <a:buFont typeface="Arial"/>
              <a:buChar char="•"/>
            </a:pPr>
            <a:r>
              <a:rPr lang="en-US" sz="1200" kern="1200" dirty="0" smtClean="0">
                <a:solidFill>
                  <a:schemeClr val="tx1"/>
                </a:solidFill>
                <a:latin typeface="+mn-lt"/>
                <a:ea typeface="+mn-ea"/>
                <a:cs typeface="+mn-cs"/>
              </a:rPr>
              <a:t>Meta-analysis of controlled trials shows that failure to conceal random allocation and the absence of double blinding yield exaggerated estimates of treatment effects</a:t>
            </a:r>
          </a:p>
          <a:p>
            <a:pPr marL="171450" indent="-171450">
              <a:lnSpc>
                <a:spcPct val="90000"/>
              </a:lnSpc>
              <a:buFont typeface="Arial"/>
              <a:buChar char="•"/>
            </a:pPr>
            <a:endParaRPr lang="en-US" sz="1200" kern="1200" dirty="0" smtClean="0">
              <a:solidFill>
                <a:schemeClr val="tx1"/>
              </a:solidFill>
              <a:latin typeface="+mn-lt"/>
              <a:ea typeface="+mn-ea"/>
              <a:cs typeface="+mn-cs"/>
            </a:endParaRPr>
          </a:p>
          <a:p>
            <a:pPr marL="171450" indent="-171450">
              <a:lnSpc>
                <a:spcPct val="90000"/>
              </a:lnSpc>
              <a:buFont typeface="Arial"/>
              <a:buChar char="•"/>
            </a:pPr>
            <a:r>
              <a:rPr lang="en-US" sz="1200" kern="1200" dirty="0" smtClean="0">
                <a:solidFill>
                  <a:schemeClr val="tx1"/>
                </a:solidFill>
                <a:latin typeface="+mn-lt"/>
                <a:ea typeface="+mn-ea"/>
                <a:cs typeface="+mn-cs"/>
              </a:rPr>
              <a:t>Random allocation ensures no systematic differences between intervention groups in factors, known and unknown, that may affect outcome. Any differences are due to random error</a:t>
            </a:r>
            <a:r>
              <a:rPr lang="en-US" sz="1200" kern="1200" baseline="0" dirty="0" smtClean="0">
                <a:solidFill>
                  <a:schemeClr val="tx1"/>
                </a:solidFill>
                <a:latin typeface="+mn-lt"/>
                <a:ea typeface="+mn-ea"/>
                <a:cs typeface="+mn-cs"/>
              </a:rPr>
              <a:t> (chance)</a:t>
            </a:r>
            <a:endParaRPr lang="en-US" sz="1200" kern="1200" dirty="0" smtClean="0">
              <a:solidFill>
                <a:schemeClr val="tx1"/>
              </a:solidFill>
              <a:latin typeface="+mn-lt"/>
              <a:ea typeface="+mn-ea"/>
              <a:cs typeface="+mn-cs"/>
            </a:endParaRPr>
          </a:p>
          <a:p>
            <a:pPr marL="171450" indent="-171450">
              <a:lnSpc>
                <a:spcPct val="90000"/>
              </a:lnSpc>
              <a:buFont typeface="Arial"/>
              <a:buChar char="•"/>
            </a:pPr>
            <a:endParaRPr lang="en-US" sz="1200" kern="1200" dirty="0" smtClean="0">
              <a:solidFill>
                <a:schemeClr val="tx1"/>
              </a:solidFill>
              <a:latin typeface="+mn-lt"/>
              <a:ea typeface="+mn-ea"/>
              <a:cs typeface="+mn-cs"/>
            </a:endParaRPr>
          </a:p>
          <a:p>
            <a:pPr marL="171450" indent="-171450">
              <a:lnSpc>
                <a:spcPct val="90000"/>
              </a:lnSpc>
              <a:buFont typeface="Arial"/>
              <a:buChar char="•"/>
            </a:pPr>
            <a:r>
              <a:rPr lang="en-US" sz="1200" kern="1200" dirty="0" smtClean="0">
                <a:solidFill>
                  <a:schemeClr val="tx1"/>
                </a:solidFill>
                <a:latin typeface="+mn-lt"/>
                <a:ea typeface="+mn-ea"/>
                <a:cs typeface="+mn-cs"/>
              </a:rPr>
              <a:t>Double blinding ensures that the preconceived views of subjects and clinicians cannot systematically bias the assessment of outcomes. </a:t>
            </a:r>
          </a:p>
          <a:p>
            <a:pPr marL="171450" indent="-171450">
              <a:lnSpc>
                <a:spcPct val="90000"/>
              </a:lnSpc>
              <a:buFont typeface="Arial"/>
              <a:buChar char="•"/>
            </a:pPr>
            <a:endParaRPr lang="en-US" sz="1200" kern="1200" dirty="0" smtClean="0">
              <a:solidFill>
                <a:schemeClr val="tx1"/>
              </a:solidFill>
              <a:latin typeface="+mn-lt"/>
              <a:ea typeface="+mn-ea"/>
              <a:cs typeface="+mn-cs"/>
            </a:endParaRPr>
          </a:p>
          <a:p>
            <a:pPr marL="171450" indent="-171450">
              <a:lnSpc>
                <a:spcPct val="90000"/>
              </a:lnSpc>
              <a:buFont typeface="Arial"/>
              <a:buChar char="•"/>
            </a:pPr>
            <a:r>
              <a:rPr lang="en-US" sz="1200" kern="1200" dirty="0" smtClean="0">
                <a:solidFill>
                  <a:schemeClr val="tx1"/>
                </a:solidFill>
                <a:latin typeface="+mn-lt"/>
                <a:ea typeface="+mn-ea"/>
                <a:cs typeface="+mn-cs"/>
              </a:rPr>
              <a:t>Intention to treat analysis maintains the advantages of random allocation, which may be lost if subjects are excluded from analysis through, for example, withdrawal or failure to comply. </a:t>
            </a:r>
            <a:endParaRPr lang="en-US" sz="1200" b="0" baseline="0" dirty="0" smtClean="0"/>
          </a:p>
          <a:p>
            <a:endParaRPr lang="en-US"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48</a:t>
            </a:fld>
            <a:endParaRPr lang="en-US"/>
          </a:p>
        </p:txBody>
      </p:sp>
    </p:spTree>
    <p:extLst>
      <p:ext uri="{BB962C8B-B14F-4D97-AF65-F5344CB8AC3E}">
        <p14:creationId xmlns:p14="http://schemas.microsoft.com/office/powerpoint/2010/main" val="423888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1200" dirty="0">
                <a:latin typeface="Calibri" charset="0"/>
              </a:rPr>
              <a:t>Do you believe that thalidomide causes </a:t>
            </a:r>
            <a:r>
              <a:rPr lang="en-GB" sz="1200" dirty="0" err="1">
                <a:latin typeface="Calibri" charset="0"/>
              </a:rPr>
              <a:t>phocomelia</a:t>
            </a:r>
            <a:r>
              <a:rPr lang="en-GB" sz="1200" dirty="0" smtClean="0">
                <a:latin typeface="Calibri" charset="0"/>
              </a:rPr>
              <a:t>? </a:t>
            </a:r>
            <a:r>
              <a:rPr lang="en-GB" sz="1200" baseline="0" dirty="0" smtClean="0">
                <a:latin typeface="Calibri" charset="0"/>
              </a:rPr>
              <a:t>(</a:t>
            </a:r>
            <a:r>
              <a:rPr lang="en-GB" sz="1200" baseline="0" dirty="0" err="1" smtClean="0">
                <a:latin typeface="Calibri" charset="0"/>
              </a:rPr>
              <a:t>Phocomelia</a:t>
            </a:r>
            <a:r>
              <a:rPr lang="en-GB" sz="1200" baseline="0" dirty="0" smtClean="0">
                <a:latin typeface="Calibri" charset="0"/>
              </a:rPr>
              <a:t> = congenital disorder of malformation of the limbs)</a:t>
            </a:r>
            <a:endParaRPr lang="en-GB" sz="1200" dirty="0" smtClean="0">
              <a:latin typeface="Calibri" charset="0"/>
            </a:endParaRPr>
          </a:p>
          <a:p>
            <a:pPr>
              <a:spcBef>
                <a:spcPct val="0"/>
              </a:spcBef>
            </a:pPr>
            <a:endParaRPr lang="en-GB" sz="1200" dirty="0" smtClean="0">
              <a:latin typeface="Calibri" charset="0"/>
            </a:endParaRPr>
          </a:p>
          <a:p>
            <a:pPr>
              <a:spcBef>
                <a:spcPct val="0"/>
              </a:spcBef>
            </a:pPr>
            <a:r>
              <a:rPr lang="en-GB" sz="1200" dirty="0" smtClean="0">
                <a:latin typeface="Calibri" charset="0"/>
              </a:rPr>
              <a:t>What</a:t>
            </a:r>
            <a:r>
              <a:rPr lang="en-GB" sz="1200" baseline="0" dirty="0" smtClean="0">
                <a:latin typeface="Calibri" charset="0"/>
              </a:rPr>
              <a:t> type of study is this? </a:t>
            </a:r>
            <a:endParaRPr lang="en-GB" sz="1200" dirty="0">
              <a:latin typeface="Calibri" charset="0"/>
            </a:endParaRPr>
          </a:p>
          <a:p>
            <a:pPr>
              <a:spcBef>
                <a:spcPct val="0"/>
              </a:spcBef>
            </a:pPr>
            <a:endParaRPr lang="en-GB" sz="1200" dirty="0" smtClean="0">
              <a:latin typeface="Calibri" charset="0"/>
            </a:endParaRPr>
          </a:p>
          <a:p>
            <a:pPr>
              <a:spcBef>
                <a:spcPct val="0"/>
              </a:spcBef>
            </a:pPr>
            <a:r>
              <a:rPr lang="en-GB" sz="1200" dirty="0" smtClean="0">
                <a:latin typeface="Calibri" charset="0"/>
              </a:rPr>
              <a:t>If </a:t>
            </a:r>
            <a:r>
              <a:rPr lang="en-GB" sz="1200" dirty="0">
                <a:latin typeface="Calibri" charset="0"/>
              </a:rPr>
              <a:t>randomized trials are the best study design, then we do not </a:t>
            </a:r>
            <a:r>
              <a:rPr lang="en-GB" sz="1200" dirty="0" smtClean="0">
                <a:latin typeface="Calibri" charset="0"/>
              </a:rPr>
              <a:t>have the </a:t>
            </a:r>
            <a:r>
              <a:rPr lang="en-GB" sz="1200" dirty="0">
                <a:latin typeface="Calibri" charset="0"/>
              </a:rPr>
              <a:t>best evidence to support the claim that </a:t>
            </a:r>
            <a:r>
              <a:rPr lang="en-GB" sz="1200" dirty="0" err="1">
                <a:latin typeface="Calibri" charset="0"/>
              </a:rPr>
              <a:t>thalidomine</a:t>
            </a:r>
            <a:r>
              <a:rPr lang="en-GB" sz="1200" dirty="0">
                <a:latin typeface="Calibri" charset="0"/>
              </a:rPr>
              <a:t> caused </a:t>
            </a:r>
            <a:r>
              <a:rPr lang="en-GB" sz="1200" dirty="0" err="1">
                <a:latin typeface="Calibri" charset="0"/>
              </a:rPr>
              <a:t>phocomelia</a:t>
            </a:r>
            <a:r>
              <a:rPr lang="en-GB" sz="1200" dirty="0">
                <a:latin typeface="Calibri" charset="0"/>
              </a:rPr>
              <a:t>. We have a case </a:t>
            </a:r>
            <a:r>
              <a:rPr lang="en-GB" sz="1200" dirty="0" smtClean="0">
                <a:latin typeface="Calibri" charset="0"/>
              </a:rPr>
              <a:t>series.</a:t>
            </a:r>
            <a:endParaRPr lang="en-GB" sz="1200" dirty="0">
              <a:latin typeface="Calibri" charset="0"/>
            </a:endParaRPr>
          </a:p>
          <a:p>
            <a:pPr>
              <a:spcBef>
                <a:spcPct val="0"/>
              </a:spcBef>
            </a:pPr>
            <a:endParaRPr lang="en-GB" sz="1200" dirty="0">
              <a:latin typeface="Calibri" charset="0"/>
            </a:endParaRPr>
          </a:p>
          <a:p>
            <a:pPr>
              <a:spcBef>
                <a:spcPct val="0"/>
              </a:spcBef>
            </a:pPr>
            <a:r>
              <a:rPr lang="en-GB" sz="1200" b="1" dirty="0">
                <a:latin typeface="Calibri" charset="0"/>
              </a:rPr>
              <a:t>It is important to be able to distinguish between the different types of study designs and their relative advantages and disadvantages</a:t>
            </a:r>
            <a:r>
              <a:rPr lang="en-GB" sz="1200" b="1" dirty="0" smtClean="0">
                <a:latin typeface="Calibri" charset="0"/>
              </a:rPr>
              <a:t>.</a:t>
            </a:r>
          </a:p>
          <a:p>
            <a:pPr>
              <a:spcBef>
                <a:spcPct val="0"/>
              </a:spcBef>
            </a:pPr>
            <a:endParaRPr lang="en-GB" sz="1200" b="1" dirty="0" smtClean="0">
              <a:latin typeface="Calibri" charset="0"/>
            </a:endParaRP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thalidomiders</a:t>
            </a:r>
            <a:r>
              <a:rPr lang="en-US" sz="1200" kern="1200" dirty="0" smtClean="0">
                <a:solidFill>
                  <a:schemeClr val="tx1"/>
                </a:solidFill>
                <a:latin typeface="+mn-lt"/>
                <a:ea typeface="+mn-ea"/>
                <a:cs typeface="+mn-cs"/>
              </a:rPr>
              <a:t> have been campaigning for government support for some years, backed by former Sunday Times editor Sir Harold Evans, whose paper championed the cause in the 1970s. The government should bear its share of responsibility for what happened, they said.</a:t>
            </a:r>
          </a:p>
          <a:p>
            <a:r>
              <a:rPr lang="en-US" sz="1200" kern="1200" dirty="0" smtClean="0">
                <a:solidFill>
                  <a:schemeClr val="tx1"/>
                </a:solidFill>
                <a:latin typeface="+mn-lt"/>
                <a:ea typeface="+mn-ea"/>
                <a:cs typeface="+mn-cs"/>
              </a:rPr>
              <a:t>They blamed the government for allowing the drug onto the market without tests to ensure it would not harm the </a:t>
            </a:r>
            <a:r>
              <a:rPr lang="en-US" sz="1200" kern="1200" dirty="0" err="1" smtClean="0">
                <a:solidFill>
                  <a:schemeClr val="tx1"/>
                </a:solidFill>
                <a:latin typeface="+mn-lt"/>
                <a:ea typeface="+mn-ea"/>
                <a:cs typeface="+mn-cs"/>
              </a:rPr>
              <a:t>foetus</a:t>
            </a:r>
            <a:r>
              <a:rPr lang="en-US" sz="1200" kern="1200" dirty="0" smtClean="0">
                <a:solidFill>
                  <a:schemeClr val="tx1"/>
                </a:solidFill>
                <a:latin typeface="+mn-lt"/>
                <a:ea typeface="+mn-ea"/>
                <a:cs typeface="+mn-cs"/>
              </a:rPr>
              <a:t>, following assurances from the manufacturer that it was safe. In the United States, a staff member of the government's Food and Drug Administration, </a:t>
            </a:r>
            <a:r>
              <a:rPr lang="en-US" sz="1200" kern="1200" dirty="0" err="1" smtClean="0">
                <a:solidFill>
                  <a:schemeClr val="tx1"/>
                </a:solidFill>
                <a:latin typeface="+mn-lt"/>
                <a:ea typeface="+mn-ea"/>
                <a:cs typeface="+mn-cs"/>
              </a:rPr>
              <a:t>Dr</a:t>
            </a:r>
            <a:r>
              <a:rPr lang="en-US" sz="1200" kern="1200" dirty="0" smtClean="0">
                <a:solidFill>
                  <a:schemeClr val="tx1"/>
                </a:solidFill>
                <a:latin typeface="+mn-lt"/>
                <a:ea typeface="+mn-ea"/>
                <a:cs typeface="+mn-cs"/>
              </a:rPr>
              <a:t> Frances Kelsey, refused to grant the drug a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without further proof of safety in the womb.</a:t>
            </a:r>
          </a:p>
          <a:p>
            <a:r>
              <a:rPr lang="en-US" sz="1200" kern="1200" dirty="0" smtClean="0">
                <a:solidFill>
                  <a:schemeClr val="tx1"/>
                </a:solidFill>
                <a:latin typeface="+mn-lt"/>
                <a:ea typeface="+mn-ea"/>
                <a:cs typeface="+mn-cs"/>
              </a:rPr>
              <a:t>In 1957, the World Health </a:t>
            </a:r>
            <a:r>
              <a:rPr lang="en-US" sz="1200" kern="1200" dirty="0" err="1" smtClean="0">
                <a:solidFill>
                  <a:schemeClr val="tx1"/>
                </a:solidFill>
                <a:latin typeface="+mn-lt"/>
                <a:ea typeface="+mn-ea"/>
                <a:cs typeface="+mn-cs"/>
              </a:rPr>
              <a:t>Organisation</a:t>
            </a:r>
            <a:r>
              <a:rPr lang="en-US" sz="1200" kern="1200" dirty="0" smtClean="0">
                <a:solidFill>
                  <a:schemeClr val="tx1"/>
                </a:solidFill>
                <a:latin typeface="+mn-lt"/>
                <a:ea typeface="+mn-ea"/>
                <a:cs typeface="+mn-cs"/>
              </a:rPr>
              <a:t> had warned the UK that its lack of adequate pharmaceutical regulation was courting disaster. It took the thalidomide disaster to reform the system, bringing in the sort of regulation we have today. The Medicines Act 1968 laid down stringent standards that had to be met for the safety and efficacy of drugs.</a:t>
            </a:r>
            <a:endParaRPr lang="en-US" dirty="0" smtClean="0"/>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664768-7FEA-FC42-99C2-67E5EC9E6F3D}" type="slidenum">
              <a:rPr lang="en-US" sz="1200"/>
              <a:pPr/>
              <a:t>6</a:t>
            </a:fld>
            <a:endParaRPr lang="en-US" sz="1200"/>
          </a:p>
        </p:txBody>
      </p:sp>
    </p:spTree>
    <p:extLst>
      <p:ext uri="{BB962C8B-B14F-4D97-AF65-F5344CB8AC3E}">
        <p14:creationId xmlns:p14="http://schemas.microsoft.com/office/powerpoint/2010/main" val="3594035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body see any problems with this?</a:t>
            </a:r>
            <a:endParaRPr lang="en-US"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49</a:t>
            </a:fld>
            <a:endParaRPr lang="en-US"/>
          </a:p>
        </p:txBody>
      </p:sp>
    </p:spTree>
    <p:extLst>
      <p:ext uri="{BB962C8B-B14F-4D97-AF65-F5344CB8AC3E}">
        <p14:creationId xmlns:p14="http://schemas.microsoft.com/office/powerpoint/2010/main" val="4026034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Allocation</a:t>
            </a:r>
            <a:r>
              <a:rPr lang="en-GB" baseline="0" dirty="0" smtClean="0"/>
              <a:t> concealment</a:t>
            </a:r>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50</a:t>
            </a:fld>
            <a:endParaRPr lang="en-US"/>
          </a:p>
        </p:txBody>
      </p:sp>
    </p:spTree>
    <p:extLst>
      <p:ext uri="{BB962C8B-B14F-4D97-AF65-F5344CB8AC3E}">
        <p14:creationId xmlns:p14="http://schemas.microsoft.com/office/powerpoint/2010/main" val="945743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Ascertainment bias occurs when the results or conclusions of a trial are systematically distorted by knowledge of which intervention</a:t>
            </a:r>
          </a:p>
          <a:p>
            <a:r>
              <a:rPr lang="en-US" sz="1200" b="0" i="0" u="none" strike="noStrike" kern="1200" baseline="0" dirty="0" smtClean="0">
                <a:solidFill>
                  <a:schemeClr val="tx1"/>
                </a:solidFill>
                <a:latin typeface="+mn-lt"/>
                <a:ea typeface="+mn-ea"/>
                <a:cs typeface="+mn-cs"/>
              </a:rPr>
              <a:t>each participant is receiving. Ascertainment bias can be introduced by the person administering the interventions, the person receiving</a:t>
            </a:r>
          </a:p>
          <a:p>
            <a:r>
              <a:rPr lang="en-US" sz="1200" b="0" i="0" u="none" strike="noStrike" kern="1200" baseline="0" dirty="0" smtClean="0">
                <a:solidFill>
                  <a:schemeClr val="tx1"/>
                </a:solidFill>
                <a:latin typeface="+mn-lt"/>
                <a:ea typeface="+mn-ea"/>
                <a:cs typeface="+mn-cs"/>
              </a:rPr>
              <a:t>the interventions (the participants), the investigator assessing or analyzing the outcomes, and even by the people who write the</a:t>
            </a:r>
          </a:p>
          <a:p>
            <a:r>
              <a:rPr lang="en-US" sz="1200" b="0" i="0" u="none" strike="noStrike" kern="1200" baseline="0" dirty="0" smtClean="0">
                <a:solidFill>
                  <a:schemeClr val="tx1"/>
                </a:solidFill>
                <a:latin typeface="+mn-lt"/>
                <a:ea typeface="+mn-ea"/>
                <a:cs typeface="+mn-cs"/>
              </a:rPr>
              <a:t>report describing the trial</a:t>
            </a:r>
            <a:endParaRPr lang="en-US" dirty="0"/>
          </a:p>
        </p:txBody>
      </p:sp>
      <p:sp>
        <p:nvSpPr>
          <p:cNvPr id="4" name="Slide Number Placeholder 3"/>
          <p:cNvSpPr>
            <a:spLocks noGrp="1"/>
          </p:cNvSpPr>
          <p:nvPr>
            <p:ph type="sldNum" sz="quarter" idx="10"/>
          </p:nvPr>
        </p:nvSpPr>
        <p:spPr/>
        <p:txBody>
          <a:bodyPr/>
          <a:lstStyle/>
          <a:p>
            <a:fld id="{DE739155-A1D0-40B8-AC4B-079B616CD137}" type="slidenum">
              <a:rPr lang="en-GB" smtClean="0"/>
              <a:t>51</a:t>
            </a:fld>
            <a:endParaRPr lang="en-GB"/>
          </a:p>
        </p:txBody>
      </p:sp>
    </p:spTree>
    <p:extLst>
      <p:ext uri="{BB962C8B-B14F-4D97-AF65-F5344CB8AC3E}">
        <p14:creationId xmlns:p14="http://schemas.microsoft.com/office/powerpoint/2010/main" val="1578309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53</a:t>
            </a:fld>
            <a:endParaRPr lang="en-US"/>
          </a:p>
        </p:txBody>
      </p:sp>
    </p:spTree>
    <p:extLst>
      <p:ext uri="{BB962C8B-B14F-4D97-AF65-F5344CB8AC3E}">
        <p14:creationId xmlns:p14="http://schemas.microsoft.com/office/powerpoint/2010/main" val="2290510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54</a:t>
            </a:fld>
            <a:endParaRPr lang="en-US"/>
          </a:p>
        </p:txBody>
      </p:sp>
    </p:spTree>
    <p:extLst>
      <p:ext uri="{BB962C8B-B14F-4D97-AF65-F5344CB8AC3E}">
        <p14:creationId xmlns:p14="http://schemas.microsoft.com/office/powerpoint/2010/main" val="1297694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(Exercise: what</a:t>
            </a:r>
            <a:r>
              <a:rPr lang="en-US" baseline="0" dirty="0" smtClean="0"/>
              <a:t> study design will you use to answer this question?)</a:t>
            </a:r>
            <a:endParaRPr lang="en-US"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55</a:t>
            </a:fld>
            <a:endParaRPr lang="en-US"/>
          </a:p>
        </p:txBody>
      </p:sp>
    </p:spTree>
    <p:extLst>
      <p:ext uri="{BB962C8B-B14F-4D97-AF65-F5344CB8AC3E}">
        <p14:creationId xmlns:p14="http://schemas.microsoft.com/office/powerpoint/2010/main" val="21651212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Deeper</a:t>
            </a:r>
            <a:r>
              <a:rPr lang="en-US" baseline="0" dirty="0" smtClean="0"/>
              <a:t> significance</a:t>
            </a:r>
          </a:p>
          <a:p>
            <a:r>
              <a:rPr lang="en-US" baseline="0" dirty="0" smtClean="0"/>
              <a:t>Interpretation</a:t>
            </a:r>
          </a:p>
          <a:p>
            <a:r>
              <a:rPr lang="en-US" baseline="0" dirty="0" smtClean="0"/>
              <a:t>Naturalistic</a:t>
            </a:r>
          </a:p>
          <a:p>
            <a:endParaRPr lang="en-US" baseline="0" dirty="0" smtClean="0"/>
          </a:p>
          <a:p>
            <a:r>
              <a:rPr lang="en-US" baseline="0" dirty="0" smtClean="0"/>
              <a:t>As someone who’s grown up and and </a:t>
            </a:r>
            <a:r>
              <a:rPr lang="en-US" baseline="0" dirty="0" err="1" smtClean="0"/>
              <a:t>favour’s</a:t>
            </a:r>
            <a:r>
              <a:rPr lang="en-US" baseline="0" dirty="0" smtClean="0"/>
              <a:t> quantitative approaches to science and research, these terms don’t come naturally to me. But a recent experience highlighted the importance of qualitative research and what it can add.</a:t>
            </a:r>
            <a:endParaRPr lang="en-US"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57</a:t>
            </a:fld>
            <a:endParaRPr lang="en-US"/>
          </a:p>
        </p:txBody>
      </p:sp>
    </p:spTree>
    <p:extLst>
      <p:ext uri="{BB962C8B-B14F-4D97-AF65-F5344CB8AC3E}">
        <p14:creationId xmlns:p14="http://schemas.microsoft.com/office/powerpoint/2010/main" val="772668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GB" baseline="0" dirty="0" smtClean="0"/>
              <a:t>Studies are either experimental or observational by nature, and the easiest way to tell the different is to look at what the investigators did about exposures – specifically did they assign the exposure or not.</a:t>
            </a:r>
            <a:endParaRPr lang="en-GB" dirty="0" smtClean="0"/>
          </a:p>
          <a:p>
            <a:pPr marL="0" marR="0" indent="0" algn="l" defTabSz="914400" rtl="0" eaLnBrk="1" fontAlgn="auto" latinLnBrk="0" hangingPunct="1">
              <a:lnSpc>
                <a:spcPct val="9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90000"/>
              </a:lnSpc>
              <a:spcBef>
                <a:spcPts val="0"/>
              </a:spcBef>
              <a:spcAft>
                <a:spcPts val="0"/>
              </a:spcAft>
              <a:buClrTx/>
              <a:buSzTx/>
              <a:buFontTx/>
              <a:buNone/>
              <a:tabLst/>
              <a:defRPr/>
            </a:pPr>
            <a:r>
              <a:rPr lang="en-US" sz="1200" dirty="0" smtClean="0"/>
              <a:t>Start at the top, “what does it mean for investigators to assign exposure?” Ask them to give examples</a:t>
            </a:r>
          </a:p>
          <a:p>
            <a:pPr>
              <a:lnSpc>
                <a:spcPct val="90000"/>
              </a:lnSpc>
            </a:pPr>
            <a:endParaRPr lang="en-US" sz="1200" b="1" dirty="0" smtClean="0">
              <a:solidFill>
                <a:srgbClr val="FFFF00"/>
              </a:solidFill>
            </a:endParaRPr>
          </a:p>
          <a:p>
            <a:pPr>
              <a:lnSpc>
                <a:spcPct val="90000"/>
              </a:lnSpc>
            </a:pPr>
            <a:r>
              <a:rPr lang="en-US" sz="1200" b="1" dirty="0" smtClean="0">
                <a:solidFill>
                  <a:srgbClr val="FFFF00"/>
                </a:solidFill>
              </a:rPr>
              <a:t>Observational</a:t>
            </a:r>
            <a:r>
              <a:rPr lang="en-US" sz="1200" dirty="0" smtClean="0"/>
              <a:t>: studies that do not involve any intervention or experiment. </a:t>
            </a:r>
          </a:p>
          <a:p>
            <a:pPr>
              <a:lnSpc>
                <a:spcPct val="90000"/>
              </a:lnSpc>
            </a:pPr>
            <a:r>
              <a:rPr lang="en-US" sz="1200" b="1" dirty="0" smtClean="0">
                <a:solidFill>
                  <a:srgbClr val="FFFF00"/>
                </a:solidFill>
              </a:rPr>
              <a:t>Experimental</a:t>
            </a:r>
            <a:r>
              <a:rPr lang="en-US" sz="1200" dirty="0" smtClean="0"/>
              <a:t>: studies that entail </a:t>
            </a:r>
            <a:r>
              <a:rPr lang="en-US" sz="1200" dirty="0" smtClean="0">
                <a:solidFill>
                  <a:schemeClr val="bg1"/>
                </a:solidFill>
              </a:rPr>
              <a:t>manipulation</a:t>
            </a:r>
            <a:r>
              <a:rPr lang="en-US" sz="1200" dirty="0" smtClean="0"/>
              <a:t> of the study factor (exposure) </a:t>
            </a:r>
            <a:r>
              <a:rPr lang="en-US" sz="1200" dirty="0" smtClean="0">
                <a:solidFill>
                  <a:schemeClr val="bg1"/>
                </a:solidFill>
              </a:rPr>
              <a:t>and randomization </a:t>
            </a:r>
            <a:r>
              <a:rPr lang="en-US" sz="1200" dirty="0" smtClean="0"/>
              <a:t>of subjects to treatment (exposure) groups</a:t>
            </a:r>
          </a:p>
          <a:p>
            <a:pPr>
              <a:lnSpc>
                <a:spcPct val="90000"/>
              </a:lnSpc>
            </a:pPr>
            <a:endParaRPr lang="en-US" sz="1200" dirty="0" smtClean="0"/>
          </a:p>
          <a:p>
            <a:pPr>
              <a:lnSpc>
                <a:spcPct val="90000"/>
              </a:lnSpc>
            </a:pPr>
            <a:r>
              <a:rPr lang="en-US" sz="1200" dirty="0" smtClean="0"/>
              <a:t>Do the Vitamin C example</a:t>
            </a:r>
            <a:r>
              <a:rPr lang="en-US" sz="1200" baseline="0" dirty="0" smtClean="0"/>
              <a:t> = James Lind, ship’s surgeon HMS </a:t>
            </a:r>
            <a:r>
              <a:rPr lang="en-US" sz="1200" baseline="0" dirty="0" err="1" smtClean="0"/>
              <a:t>Sailsbury</a:t>
            </a:r>
            <a:r>
              <a:rPr lang="en-US" sz="1200" baseline="0" dirty="0" smtClean="0"/>
              <a:t>, 12 patients at similar stage of scurvy, Lind allocated two sailors to receive one of six treatments (cider, </a:t>
            </a:r>
            <a:r>
              <a:rPr lang="en-US" sz="1200" baseline="0" dirty="0" err="1" smtClean="0"/>
              <a:t>suplhuric</a:t>
            </a:r>
            <a:r>
              <a:rPr lang="en-US" sz="1200" baseline="0" dirty="0" smtClean="0"/>
              <a:t> acid, vinegar, seawater, nutmeg and two oranges + lemon) = he assigned exposure. Lind’s study was the first trial to include control groups. He became known as ‘father of clinical trials’.</a:t>
            </a:r>
          </a:p>
          <a:p>
            <a:pPr>
              <a:lnSpc>
                <a:spcPct val="90000"/>
              </a:lnSpc>
            </a:pPr>
            <a:endParaRPr lang="en-US" sz="1200" baseline="0" dirty="0" smtClean="0"/>
          </a:p>
          <a:p>
            <a:pPr>
              <a:lnSpc>
                <a:spcPct val="90000"/>
              </a:lnSpc>
            </a:pPr>
            <a:r>
              <a:rPr lang="en-US" sz="1200" baseline="0" dirty="0" smtClean="0"/>
              <a:t>What type of study design do you not see in this diagram? (A= case series/report) Ok, where would you put it? (A = under ‘Descriptive study’)</a:t>
            </a:r>
            <a:endParaRPr lang="en-US" sz="1200" dirty="0" smtClean="0"/>
          </a:p>
        </p:txBody>
      </p:sp>
      <p:sp>
        <p:nvSpPr>
          <p:cNvPr id="4" name="Slide Number Placeholder 3"/>
          <p:cNvSpPr>
            <a:spLocks noGrp="1"/>
          </p:cNvSpPr>
          <p:nvPr>
            <p:ph type="sldNum" sz="quarter" idx="10"/>
          </p:nvPr>
        </p:nvSpPr>
        <p:spPr/>
        <p:txBody>
          <a:bodyPr/>
          <a:lstStyle/>
          <a:p>
            <a:fld id="{93921878-49A7-47C8-A5B5-721E8CF15728}" type="slidenum">
              <a:rPr lang="en-US" smtClean="0"/>
              <a:pPr/>
              <a:t>7</a:t>
            </a:fld>
            <a:endParaRPr lang="en-US"/>
          </a:p>
        </p:txBody>
      </p:sp>
    </p:spTree>
    <p:extLst>
      <p:ext uri="{BB962C8B-B14F-4D97-AF65-F5344CB8AC3E}">
        <p14:creationId xmlns:p14="http://schemas.microsoft.com/office/powerpoint/2010/main" val="2365586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reason it’s important to know about study designs is that</a:t>
            </a:r>
            <a:r>
              <a:rPr lang="en-GB" baseline="0" dirty="0" smtClean="0"/>
              <a:t> it forms an important part of mainly step 1 and step 3 of practising EBM.</a:t>
            </a:r>
          </a:p>
          <a:p>
            <a:r>
              <a:rPr lang="en-GB" baseline="0" dirty="0" smtClean="0"/>
              <a:t>Most clinical questions can be classified as being about interventions, aetiology and risk factors, diagnosis, prognosis, frequency and rate or phenomena</a:t>
            </a:r>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11</a:t>
            </a:fld>
            <a:endParaRPr lang="en-US"/>
          </a:p>
        </p:txBody>
      </p:sp>
    </p:spTree>
    <p:extLst>
      <p:ext uri="{BB962C8B-B14F-4D97-AF65-F5344CB8AC3E}">
        <p14:creationId xmlns:p14="http://schemas.microsoft.com/office/powerpoint/2010/main" val="1291359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 for RCT to answer</a:t>
            </a:r>
            <a:r>
              <a:rPr lang="en-US" baseline="0" dirty="0" smtClean="0"/>
              <a:t> </a:t>
            </a:r>
            <a:r>
              <a:rPr lang="en-US" baseline="0" dirty="0" err="1" smtClean="0"/>
              <a:t>aetiology</a:t>
            </a:r>
            <a:r>
              <a:rPr lang="en-US" baseline="0" dirty="0" smtClean="0"/>
              <a:t>/risk factor = harms (e.g. thalidomide in pregnancy). What about example where can use RCT to assess </a:t>
            </a:r>
            <a:r>
              <a:rPr lang="en-US" baseline="0" dirty="0" err="1" smtClean="0"/>
              <a:t>aetiology</a:t>
            </a:r>
            <a:r>
              <a:rPr lang="en-US" baseline="0" dirty="0" smtClean="0"/>
              <a:t>. Less severe condition/outcome e.g. stress and blood pressure?</a:t>
            </a:r>
          </a:p>
          <a:p>
            <a:endParaRPr lang="en-US" baseline="0" dirty="0" smtClean="0"/>
          </a:p>
          <a:p>
            <a:r>
              <a:rPr lang="en-GB" altLang="zh-CN" dirty="0" smtClean="0">
                <a:ea typeface="宋体" pitchFamily="2" charset="-122"/>
              </a:rPr>
              <a:t>Consecutive sampling</a:t>
            </a:r>
            <a:r>
              <a:rPr lang="en-GB" altLang="zh-CN" baseline="0" dirty="0" smtClean="0">
                <a:ea typeface="宋体" pitchFamily="2" charset="-122"/>
              </a:rPr>
              <a:t> = i</a:t>
            </a:r>
            <a:r>
              <a:rPr lang="en-GB" altLang="zh-CN" dirty="0" smtClean="0">
                <a:ea typeface="宋体" pitchFamily="2" charset="-122"/>
              </a:rPr>
              <a:t>n consecutive sampling, select every patient that meets the inclusion criteria until you get to the required sample size or the survey period is over.</a:t>
            </a:r>
            <a:r>
              <a:rPr lang="en-US" altLang="zh-CN" dirty="0" smtClean="0">
                <a:ea typeface="宋体" pitchFamily="2" charset="-122"/>
              </a:rPr>
              <a:t> Example: Include every HTN patient that meets the inclusion criteria that comes into the HTN clinic during the month of January.</a:t>
            </a:r>
          </a:p>
          <a:p>
            <a:endParaRPr lang="en-US" baseline="0" dirty="0" smtClean="0">
              <a:ea typeface="宋体" pitchFamily="2" charset="-122"/>
            </a:endParaRPr>
          </a:p>
          <a:p>
            <a:r>
              <a:rPr lang="en-US" baseline="0" dirty="0" smtClean="0">
                <a:ea typeface="宋体" pitchFamily="2" charset="-122"/>
              </a:rPr>
              <a:t>Random sampling = simple</a:t>
            </a:r>
            <a:r>
              <a:rPr lang="en-GB" altLang="zh-CN" dirty="0" smtClean="0">
                <a:ea typeface="宋体" pitchFamily="2" charset="-122"/>
              </a:rPr>
              <a:t> random sampling, generate a list of random numbers. Match numbers to a list of patients who meet study criteria until the required sample size is met. Lists of random numbers can be taken from random number tables, or can be generated by computer or other methods.</a:t>
            </a:r>
            <a:endParaRPr lang="en-US" altLang="en-US" dirty="0" smtClean="0">
              <a:cs typeface="Times New Roman" charset="0"/>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12</a:t>
            </a:fld>
            <a:endParaRPr lang="en-US"/>
          </a:p>
        </p:txBody>
      </p:sp>
    </p:spTree>
    <p:extLst>
      <p:ext uri="{BB962C8B-B14F-4D97-AF65-F5344CB8AC3E}">
        <p14:creationId xmlns:p14="http://schemas.microsoft.com/office/powerpoint/2010/main" val="342098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Here</a:t>
            </a:r>
            <a:r>
              <a:rPr lang="en-GB" baseline="0" dirty="0" smtClean="0"/>
              <a:t> we have examples of </a:t>
            </a:r>
            <a:r>
              <a:rPr lang="en-GB" dirty="0" smtClean="0"/>
              <a:t>case reports</a:t>
            </a:r>
            <a:r>
              <a:rPr lang="en-GB" baseline="0" dirty="0" smtClean="0"/>
              <a:t> of two conditions that were the reported first in LA and then in New York in the early 80’s.</a:t>
            </a:r>
          </a:p>
          <a:p>
            <a:pPr marL="228600" indent="-228600">
              <a:buAutoNum type="arabicPeriod"/>
            </a:pPr>
            <a:r>
              <a:rPr lang="en-GB" baseline="0" dirty="0" smtClean="0"/>
              <a:t>Pneumocystis pneumonia = a rare opportunistic infection usually occurring in people with very compromised immune systems (i.e. unlikely to include young adults); and,</a:t>
            </a:r>
          </a:p>
          <a:p>
            <a:pPr marL="228600" indent="-228600">
              <a:buAutoNum type="arabicPeriod"/>
            </a:pPr>
            <a:r>
              <a:rPr lang="en-GB" baseline="0" dirty="0" smtClean="0"/>
              <a:t>Kaposi’s sarcoma = a rare skin cancer</a:t>
            </a:r>
          </a:p>
          <a:p>
            <a:endParaRPr lang="en-GB" baseline="0" dirty="0" smtClean="0"/>
          </a:p>
          <a:p>
            <a:r>
              <a:rPr lang="en-GB" baseline="0" dirty="0" smtClean="0"/>
              <a:t>Any one want to guess what this turned out to be? </a:t>
            </a:r>
          </a:p>
          <a:p>
            <a:r>
              <a:rPr lang="en-GB" baseline="0" dirty="0" smtClean="0"/>
              <a:t>First signs of an outbreak of an immunodeficiency in young gay men and turned out to be AIDS. This eventually also led on to further studies that discovered HIV.</a:t>
            </a:r>
          </a:p>
          <a:p>
            <a:endParaRPr lang="en-GB" dirty="0"/>
          </a:p>
        </p:txBody>
      </p:sp>
      <p:sp>
        <p:nvSpPr>
          <p:cNvPr id="4" name="Slide Number Placeholder 3"/>
          <p:cNvSpPr>
            <a:spLocks noGrp="1"/>
          </p:cNvSpPr>
          <p:nvPr>
            <p:ph type="sldNum" sz="quarter" idx="10"/>
          </p:nvPr>
        </p:nvSpPr>
        <p:spPr/>
        <p:txBody>
          <a:bodyPr/>
          <a:lstStyle/>
          <a:p>
            <a:fld id="{93921878-49A7-47C8-A5B5-721E8CF15728}" type="slidenum">
              <a:rPr lang="en-US" smtClean="0"/>
              <a:pPr/>
              <a:t>14</a:t>
            </a:fld>
            <a:endParaRPr lang="en-US"/>
          </a:p>
        </p:txBody>
      </p:sp>
    </p:spTree>
    <p:extLst>
      <p:ext uri="{BB962C8B-B14F-4D97-AF65-F5344CB8AC3E}">
        <p14:creationId xmlns:p14="http://schemas.microsoft.com/office/powerpoint/2010/main" val="2538780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9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93921878-49A7-47C8-A5B5-721E8CF15728}" type="slidenum">
              <a:rPr lang="en-US" smtClean="0"/>
              <a:pPr/>
              <a:t>15</a:t>
            </a:fld>
            <a:endParaRPr lang="en-US"/>
          </a:p>
        </p:txBody>
      </p:sp>
    </p:spTree>
    <p:extLst>
      <p:ext uri="{BB962C8B-B14F-4D97-AF65-F5344CB8AC3E}">
        <p14:creationId xmlns:p14="http://schemas.microsoft.com/office/powerpoint/2010/main" val="2365586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710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2038" y="6009106"/>
            <a:ext cx="2016178" cy="345178"/>
          </a:xfrm>
          <a:prstGeom prst="rect">
            <a:avLst/>
          </a:prstGeom>
        </p:spPr>
        <p:txBody>
          <a:bodyPr/>
          <a:lstStyle/>
          <a:p>
            <a:fld id="{F0FB0A3B-AC44-482A-908C-21A279473C6D}" type="datetimeFigureOut">
              <a:rPr lang="en-GB" smtClean="0">
                <a:solidFill>
                  <a:prstClr val="black">
                    <a:tint val="75000"/>
                  </a:prstClr>
                </a:solidFill>
              </a:rPr>
              <a:pPr/>
              <a:t>14/12/15</a:t>
            </a:fld>
            <a:endParaRPr lang="en-GB">
              <a:solidFill>
                <a:prstClr val="black">
                  <a:tint val="75000"/>
                </a:prstClr>
              </a:solidFill>
            </a:endParaRPr>
          </a:p>
        </p:txBody>
      </p:sp>
      <p:sp>
        <p:nvSpPr>
          <p:cNvPr id="3" name="Footer Placeholder 2"/>
          <p:cNvSpPr>
            <a:spLocks noGrp="1"/>
          </p:cNvSpPr>
          <p:nvPr>
            <p:ph type="ftr" sz="quarter" idx="11"/>
          </p:nvPr>
        </p:nvSpPr>
        <p:spPr>
          <a:xfrm>
            <a:off x="2952261" y="6009106"/>
            <a:ext cx="2736242" cy="345178"/>
          </a:xfrm>
          <a:prstGeom prst="rect">
            <a:avLst/>
          </a:prstGeom>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a:xfrm>
            <a:off x="6192547" y="6009106"/>
            <a:ext cx="2016178" cy="345178"/>
          </a:xfrm>
          <a:prstGeom prst="rect">
            <a:avLst/>
          </a:prstGeom>
        </p:spPr>
        <p:txBody>
          <a:bodyPr/>
          <a:lstStyle/>
          <a:p>
            <a:fld id="{BAB34841-6DC9-488B-8B4F-F26B4E69900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6828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2038" y="504260"/>
            <a:ext cx="7776687" cy="936484"/>
          </a:xfrm>
          <a:prstGeom prst="rect">
            <a:avLst/>
          </a:prstGeom>
        </p:spPr>
        <p:txBody>
          <a:bodyPr lIns="86420" tIns="43210" rIns="86420" bIns="43210">
            <a:normAutofit/>
          </a:bodyPr>
          <a:lstStyle>
            <a:lvl1pPr>
              <a:defRPr sz="3400">
                <a:latin typeface="Calibri" panose="020F050202020403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432038" y="1512782"/>
            <a:ext cx="7776687" cy="4610382"/>
          </a:xfrm>
          <a:prstGeom prst="rect">
            <a:avLst/>
          </a:prstGeom>
        </p:spPr>
        <p:txBody>
          <a:bodyPr lIns="86420" tIns="43210" rIns="86420" bIns="43210"/>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32038" y="17289"/>
            <a:ext cx="2736242" cy="311201"/>
          </a:xfrm>
          <a:prstGeom prst="rect">
            <a:avLst/>
          </a:prstGeom>
        </p:spPr>
        <p:txBody>
          <a:bodyPr lIns="86420" tIns="43210" rIns="86420" bIns="43210"/>
          <a:lstStyle/>
          <a:p>
            <a:endParaRPr lang="en-US"/>
          </a:p>
        </p:txBody>
      </p:sp>
      <p:sp>
        <p:nvSpPr>
          <p:cNvPr id="5" name="Footer Placeholder 4"/>
          <p:cNvSpPr>
            <a:spLocks noGrp="1"/>
          </p:cNvSpPr>
          <p:nvPr>
            <p:ph type="ftr" sz="quarter" idx="11"/>
          </p:nvPr>
        </p:nvSpPr>
        <p:spPr>
          <a:xfrm>
            <a:off x="3240286" y="17289"/>
            <a:ext cx="3888343" cy="311201"/>
          </a:xfrm>
          <a:prstGeom prst="rect">
            <a:avLst/>
          </a:prstGeom>
        </p:spPr>
        <p:txBody>
          <a:bodyPr lIns="86420" tIns="43210" rIns="86420" bIns="43210"/>
          <a:lstStyle/>
          <a:p>
            <a:endParaRPr lang="en-US"/>
          </a:p>
        </p:txBody>
      </p:sp>
      <p:sp>
        <p:nvSpPr>
          <p:cNvPr id="6" name="Slide Number Placeholder 5"/>
          <p:cNvSpPr>
            <a:spLocks noGrp="1"/>
          </p:cNvSpPr>
          <p:nvPr>
            <p:ph type="sldNum" sz="quarter" idx="12"/>
          </p:nvPr>
        </p:nvSpPr>
        <p:spPr>
          <a:xfrm>
            <a:off x="7200636" y="17289"/>
            <a:ext cx="1008089" cy="311201"/>
          </a:xfrm>
          <a:prstGeom prst="rect">
            <a:avLst/>
          </a:prstGeom>
        </p:spPr>
        <p:txBody>
          <a:bodyPr lIns="86420" tIns="43210" rIns="86420" bIns="43210"/>
          <a:lstStyle/>
          <a:p>
            <a:fld id="{38AB0893-E6EC-4975-AC24-2B00B05FC9ED}" type="slidenum">
              <a:rPr lang="en-US" smtClean="0"/>
              <a:pPr/>
              <a:t>‹#›</a:t>
            </a:fld>
            <a:endParaRPr lang="en-US"/>
          </a:p>
        </p:txBody>
      </p:sp>
    </p:spTree>
    <p:extLst>
      <p:ext uri="{BB962C8B-B14F-4D97-AF65-F5344CB8AC3E}">
        <p14:creationId xmlns:p14="http://schemas.microsoft.com/office/powerpoint/2010/main" val="17030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2038" y="504260"/>
            <a:ext cx="7776687" cy="936484"/>
          </a:xfrm>
          <a:prstGeom prst="rect">
            <a:avLst/>
          </a:prstGeom>
        </p:spPr>
        <p:txBody>
          <a:bodyPr lIns="86420" tIns="43210" rIns="86420" bIns="43210"/>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32038" y="1584819"/>
            <a:ext cx="3715528" cy="604812"/>
          </a:xfrm>
          <a:prstGeom prst="rect">
            <a:avLst/>
          </a:prstGeom>
          <a:noFill/>
          <a:ln>
            <a:noFill/>
          </a:ln>
          <a:effectLst/>
        </p:spPr>
        <p:style>
          <a:lnRef idx="3">
            <a:schemeClr val="lt1"/>
          </a:lnRef>
          <a:fillRef idx="1">
            <a:schemeClr val="accent2"/>
          </a:fillRef>
          <a:effectRef idx="1">
            <a:schemeClr val="accent2"/>
          </a:effectRef>
          <a:fontRef idx="none"/>
        </p:style>
        <p:txBody>
          <a:bodyPr lIns="86420" tIns="43210" rIns="86420" bIns="43210" anchor="ctr">
            <a:normAutofit/>
          </a:bodyPr>
          <a:lstStyle>
            <a:lvl1pPr marL="0" indent="0" algn="ctr">
              <a:buNone/>
              <a:defRPr sz="1900" b="0">
                <a:solidFill>
                  <a:schemeClr val="tx2"/>
                </a:solidFill>
              </a:defRPr>
            </a:lvl1pPr>
            <a:lvl2pPr marL="432100" indent="0">
              <a:buNone/>
              <a:defRPr sz="1900" b="1"/>
            </a:lvl2pPr>
            <a:lvl3pPr marL="864199" indent="0">
              <a:buNone/>
              <a:defRPr sz="1700" b="1"/>
            </a:lvl3pPr>
            <a:lvl4pPr marL="1296299" indent="0">
              <a:buNone/>
              <a:defRPr sz="1500" b="1"/>
            </a:lvl4pPr>
            <a:lvl5pPr marL="1728399" indent="0">
              <a:buNone/>
              <a:defRPr sz="1500" b="1"/>
            </a:lvl5pPr>
            <a:lvl6pPr marL="2160499" indent="0">
              <a:buNone/>
              <a:defRPr sz="1500" b="1"/>
            </a:lvl6pPr>
            <a:lvl7pPr marL="2592598" indent="0">
              <a:buNone/>
              <a:defRPr sz="1500" b="1"/>
            </a:lvl7pPr>
            <a:lvl8pPr marL="3024698" indent="0">
              <a:buNone/>
              <a:defRPr sz="1500" b="1"/>
            </a:lvl8pPr>
            <a:lvl9pPr marL="3456798"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32038" y="2305191"/>
            <a:ext cx="3715528" cy="3735431"/>
          </a:xfrm>
          <a:prstGeom prst="rect">
            <a:avLst/>
          </a:prstGeom>
        </p:spPr>
        <p:txBody>
          <a:bodyPr lIns="86420" tIns="43210" rIns="86420" bIns="43210"/>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3197" y="1584819"/>
            <a:ext cx="3715528" cy="604812"/>
          </a:xfrm>
          <a:prstGeom prst="rect">
            <a:avLst/>
          </a:prstGeom>
          <a:noFill/>
          <a:ln>
            <a:noFill/>
          </a:ln>
          <a:effectLst/>
        </p:spPr>
        <p:style>
          <a:lnRef idx="3">
            <a:schemeClr val="lt1"/>
          </a:lnRef>
          <a:fillRef idx="1">
            <a:schemeClr val="accent2"/>
          </a:fillRef>
          <a:effectRef idx="1">
            <a:schemeClr val="accent2"/>
          </a:effectRef>
          <a:fontRef idx="none"/>
        </p:style>
        <p:txBody>
          <a:bodyPr lIns="86420" tIns="43210" rIns="86420" bIns="43210" anchor="ctr">
            <a:normAutofit/>
          </a:bodyPr>
          <a:lstStyle>
            <a:lvl1pPr marL="0" indent="0" algn="ctr">
              <a:buNone/>
              <a:defRPr lang="en-US" sz="1900" b="0" kern="1200" dirty="0" smtClean="0">
                <a:solidFill>
                  <a:schemeClr val="tx2"/>
                </a:solidFill>
                <a:latin typeface="+mn-lt"/>
                <a:ea typeface="+mn-ea"/>
                <a:cs typeface="+mn-cs"/>
              </a:defRPr>
            </a:lvl1pPr>
            <a:lvl2pPr marL="432100" indent="0">
              <a:buNone/>
              <a:defRPr sz="1900" b="1"/>
            </a:lvl2pPr>
            <a:lvl3pPr marL="864199" indent="0">
              <a:buNone/>
              <a:defRPr sz="1700" b="1"/>
            </a:lvl3pPr>
            <a:lvl4pPr marL="1296299" indent="0">
              <a:buNone/>
              <a:defRPr sz="1500" b="1"/>
            </a:lvl4pPr>
            <a:lvl5pPr marL="1728399" indent="0">
              <a:buNone/>
              <a:defRPr sz="1500" b="1"/>
            </a:lvl5pPr>
            <a:lvl6pPr marL="2160499" indent="0">
              <a:buNone/>
              <a:defRPr sz="1500" b="1"/>
            </a:lvl6pPr>
            <a:lvl7pPr marL="2592598" indent="0">
              <a:buNone/>
              <a:defRPr sz="1500" b="1"/>
            </a:lvl7pPr>
            <a:lvl8pPr marL="3024698" indent="0">
              <a:buNone/>
              <a:defRPr sz="1500" b="1"/>
            </a:lvl8pPr>
            <a:lvl9pPr marL="3456798"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493197" y="2305191"/>
            <a:ext cx="3715528" cy="3735431"/>
          </a:xfrm>
          <a:prstGeom prst="rect">
            <a:avLst/>
          </a:prstGeom>
        </p:spPr>
        <p:txBody>
          <a:bodyPr lIns="86420" tIns="43210" rIns="86420" bIns="43210"/>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32038" y="17289"/>
            <a:ext cx="2736242" cy="311201"/>
          </a:xfrm>
          <a:prstGeom prst="rect">
            <a:avLst/>
          </a:prstGeom>
        </p:spPr>
        <p:txBody>
          <a:bodyPr lIns="86420" tIns="43210" rIns="86420" bIns="43210"/>
          <a:lstStyle/>
          <a:p>
            <a:endParaRPr lang="en-US"/>
          </a:p>
        </p:txBody>
      </p:sp>
      <p:sp>
        <p:nvSpPr>
          <p:cNvPr id="8" name="Footer Placeholder 7"/>
          <p:cNvSpPr>
            <a:spLocks noGrp="1"/>
          </p:cNvSpPr>
          <p:nvPr>
            <p:ph type="ftr" sz="quarter" idx="11"/>
          </p:nvPr>
        </p:nvSpPr>
        <p:spPr>
          <a:xfrm>
            <a:off x="3240286" y="17289"/>
            <a:ext cx="3888343" cy="311201"/>
          </a:xfrm>
          <a:prstGeom prst="rect">
            <a:avLst/>
          </a:prstGeom>
        </p:spPr>
        <p:txBody>
          <a:bodyPr lIns="86420" tIns="43210" rIns="86420" bIns="43210"/>
          <a:lstStyle/>
          <a:p>
            <a:endParaRPr lang="en-US"/>
          </a:p>
        </p:txBody>
      </p:sp>
      <p:sp>
        <p:nvSpPr>
          <p:cNvPr id="9" name="Slide Number Placeholder 8"/>
          <p:cNvSpPr>
            <a:spLocks noGrp="1"/>
          </p:cNvSpPr>
          <p:nvPr>
            <p:ph type="sldNum" sz="quarter" idx="12"/>
          </p:nvPr>
        </p:nvSpPr>
        <p:spPr>
          <a:xfrm>
            <a:off x="7200636" y="17289"/>
            <a:ext cx="1008089" cy="311201"/>
          </a:xfrm>
          <a:prstGeom prst="rect">
            <a:avLst/>
          </a:prstGeom>
        </p:spPr>
        <p:txBody>
          <a:bodyPr lIns="86420" tIns="43210" rIns="86420" bIns="43210"/>
          <a:lstStyle/>
          <a:p>
            <a:fld id="{CB2B7262-61E8-4878-BCDA-CB7AFA9370EC}" type="slidenum">
              <a:rPr lang="en-US" smtClean="0"/>
              <a:pPr/>
              <a:t>‹#›</a:t>
            </a:fld>
            <a:endParaRPr lang="en-US"/>
          </a:p>
        </p:txBody>
      </p:sp>
    </p:spTree>
    <p:extLst>
      <p:ext uri="{BB962C8B-B14F-4D97-AF65-F5344CB8AC3E}">
        <p14:creationId xmlns:p14="http://schemas.microsoft.com/office/powerpoint/2010/main" val="1978406213"/>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2038" y="504260"/>
            <a:ext cx="7776687" cy="936484"/>
          </a:xfrm>
          <a:prstGeom prst="rect">
            <a:avLst/>
          </a:prstGeom>
        </p:spPr>
        <p:txBody>
          <a:bodyPr lIns="86420" tIns="43210" rIns="86420" bIns="43210"/>
          <a:lstStyle/>
          <a:p>
            <a:r>
              <a:rPr lang="en-US" smtClean="0"/>
              <a:t>Click to edit Master title style</a:t>
            </a:r>
            <a:endParaRPr lang="en-US"/>
          </a:p>
        </p:txBody>
      </p:sp>
      <p:sp>
        <p:nvSpPr>
          <p:cNvPr id="3" name="Date Placeholder 2"/>
          <p:cNvSpPr>
            <a:spLocks noGrp="1"/>
          </p:cNvSpPr>
          <p:nvPr>
            <p:ph type="dt" sz="half" idx="10"/>
          </p:nvPr>
        </p:nvSpPr>
        <p:spPr>
          <a:xfrm>
            <a:off x="432038" y="17289"/>
            <a:ext cx="2736242" cy="311201"/>
          </a:xfrm>
          <a:prstGeom prst="rect">
            <a:avLst/>
          </a:prstGeom>
        </p:spPr>
        <p:txBody>
          <a:bodyPr lIns="86420" tIns="43210" rIns="86420" bIns="43210"/>
          <a:lstStyle/>
          <a:p>
            <a:endParaRPr lang="en-US"/>
          </a:p>
        </p:txBody>
      </p:sp>
      <p:sp>
        <p:nvSpPr>
          <p:cNvPr id="4" name="Footer Placeholder 3"/>
          <p:cNvSpPr>
            <a:spLocks noGrp="1"/>
          </p:cNvSpPr>
          <p:nvPr>
            <p:ph type="ftr" sz="quarter" idx="11"/>
          </p:nvPr>
        </p:nvSpPr>
        <p:spPr>
          <a:xfrm>
            <a:off x="3240286" y="17289"/>
            <a:ext cx="3888343" cy="311201"/>
          </a:xfrm>
          <a:prstGeom prst="rect">
            <a:avLst/>
          </a:prstGeom>
        </p:spPr>
        <p:txBody>
          <a:bodyPr lIns="86420" tIns="43210" rIns="86420" bIns="43210"/>
          <a:lstStyle/>
          <a:p>
            <a:endParaRPr lang="en-US"/>
          </a:p>
        </p:txBody>
      </p:sp>
      <p:sp>
        <p:nvSpPr>
          <p:cNvPr id="5" name="Slide Number Placeholder 4"/>
          <p:cNvSpPr>
            <a:spLocks noGrp="1"/>
          </p:cNvSpPr>
          <p:nvPr>
            <p:ph type="sldNum" sz="quarter" idx="12"/>
          </p:nvPr>
        </p:nvSpPr>
        <p:spPr>
          <a:xfrm>
            <a:off x="7200636" y="17289"/>
            <a:ext cx="1008089" cy="311201"/>
          </a:xfrm>
          <a:prstGeom prst="rect">
            <a:avLst/>
          </a:prstGeom>
        </p:spPr>
        <p:txBody>
          <a:bodyPr lIns="86420" tIns="43210" rIns="86420" bIns="43210"/>
          <a:lstStyle/>
          <a:p>
            <a:fld id="{2DCBDEC7-5242-4FE5-8D84-16129F710C59}" type="slidenum">
              <a:rPr lang="en-US" smtClean="0"/>
              <a:pPr/>
              <a:t>‹#›</a:t>
            </a:fld>
            <a:endParaRPr lang="en-US"/>
          </a:p>
        </p:txBody>
      </p:sp>
    </p:spTree>
    <p:extLst>
      <p:ext uri="{BB962C8B-B14F-4D97-AF65-F5344CB8AC3E}">
        <p14:creationId xmlns:p14="http://schemas.microsoft.com/office/powerpoint/2010/main" val="392402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2038" y="504261"/>
            <a:ext cx="7776687" cy="936484"/>
          </a:xfrm>
          <a:prstGeom prst="rect">
            <a:avLst/>
          </a:prstGeom>
        </p:spPr>
        <p:txBody>
          <a:bodyPr lIns="86420" tIns="43210" rIns="86420" bIns="43210"/>
          <a:lstStyle/>
          <a:p>
            <a:r>
              <a:rPr lang="en-US" smtClean="0"/>
              <a:t>Click to edit Master title style</a:t>
            </a:r>
            <a:endParaRPr lang="en-US"/>
          </a:p>
        </p:txBody>
      </p:sp>
      <p:sp>
        <p:nvSpPr>
          <p:cNvPr id="3" name="Content Placeholder 2"/>
          <p:cNvSpPr>
            <a:spLocks noGrp="1"/>
          </p:cNvSpPr>
          <p:nvPr>
            <p:ph idx="1"/>
          </p:nvPr>
        </p:nvSpPr>
        <p:spPr>
          <a:xfrm>
            <a:off x="432038" y="1512782"/>
            <a:ext cx="7776687" cy="4610382"/>
          </a:xfrm>
          <a:prstGeom prst="rect">
            <a:avLst/>
          </a:prstGeom>
        </p:spPr>
        <p:txBody>
          <a:bodyPr lIns="86420" tIns="43210" rIns="86420" bIns="432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32038" y="17289"/>
            <a:ext cx="2736242" cy="311201"/>
          </a:xfrm>
          <a:prstGeom prst="rect">
            <a:avLst/>
          </a:prstGeom>
        </p:spPr>
        <p:txBody>
          <a:bodyPr lIns="86420" tIns="43210" rIns="86420" bIns="43210"/>
          <a:lstStyle/>
          <a:p>
            <a:endParaRPr lang="en-US"/>
          </a:p>
        </p:txBody>
      </p:sp>
      <p:sp>
        <p:nvSpPr>
          <p:cNvPr id="5" name="Footer Placeholder 4"/>
          <p:cNvSpPr>
            <a:spLocks noGrp="1"/>
          </p:cNvSpPr>
          <p:nvPr>
            <p:ph type="ftr" sz="quarter" idx="11"/>
          </p:nvPr>
        </p:nvSpPr>
        <p:spPr>
          <a:xfrm>
            <a:off x="3240286" y="17289"/>
            <a:ext cx="3888343" cy="311201"/>
          </a:xfrm>
          <a:prstGeom prst="rect">
            <a:avLst/>
          </a:prstGeom>
        </p:spPr>
        <p:txBody>
          <a:bodyPr lIns="86420" tIns="43210" rIns="86420" bIns="43210"/>
          <a:lstStyle/>
          <a:p>
            <a:endParaRPr lang="en-US"/>
          </a:p>
        </p:txBody>
      </p:sp>
      <p:sp>
        <p:nvSpPr>
          <p:cNvPr id="6" name="Slide Number Placeholder 5"/>
          <p:cNvSpPr>
            <a:spLocks noGrp="1"/>
          </p:cNvSpPr>
          <p:nvPr>
            <p:ph type="sldNum" sz="quarter" idx="12"/>
          </p:nvPr>
        </p:nvSpPr>
        <p:spPr>
          <a:xfrm>
            <a:off x="7200636" y="17289"/>
            <a:ext cx="1008089" cy="311201"/>
          </a:xfrm>
          <a:prstGeom prst="rect">
            <a:avLst/>
          </a:prstGeom>
        </p:spPr>
        <p:txBody>
          <a:bodyPr lIns="86420" tIns="43210" rIns="86420" bIns="43210"/>
          <a:lstStyle/>
          <a:p>
            <a:fld id="{38AB0893-E6EC-4975-AC24-2B00B05FC9ED}" type="slidenum">
              <a:rPr lang="en-US" smtClean="0"/>
              <a:pPr/>
              <a:t>‹#›</a:t>
            </a:fld>
            <a:endParaRPr lang="en-US"/>
          </a:p>
        </p:txBody>
      </p:sp>
    </p:spTree>
    <p:extLst>
      <p:ext uri="{BB962C8B-B14F-4D97-AF65-F5344CB8AC3E}">
        <p14:creationId xmlns:p14="http://schemas.microsoft.com/office/powerpoint/2010/main" val="230276578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2038" y="17289"/>
            <a:ext cx="2736242" cy="311201"/>
          </a:xfrm>
          <a:prstGeom prst="rect">
            <a:avLst/>
          </a:prstGeom>
        </p:spPr>
        <p:txBody>
          <a:bodyPr lIns="86420" tIns="43210" rIns="86420" bIns="43210"/>
          <a:lstStyle/>
          <a:p>
            <a:endParaRPr lang="en-US"/>
          </a:p>
        </p:txBody>
      </p:sp>
      <p:sp>
        <p:nvSpPr>
          <p:cNvPr id="3" name="Footer Placeholder 2"/>
          <p:cNvSpPr>
            <a:spLocks noGrp="1"/>
          </p:cNvSpPr>
          <p:nvPr>
            <p:ph type="ftr" sz="quarter" idx="11"/>
          </p:nvPr>
        </p:nvSpPr>
        <p:spPr>
          <a:xfrm>
            <a:off x="3240286" y="17289"/>
            <a:ext cx="3888343" cy="311201"/>
          </a:xfrm>
          <a:prstGeom prst="rect">
            <a:avLst/>
          </a:prstGeom>
        </p:spPr>
        <p:txBody>
          <a:bodyPr lIns="86420" tIns="43210" rIns="86420" bIns="43210"/>
          <a:lstStyle/>
          <a:p>
            <a:endParaRPr lang="en-US"/>
          </a:p>
        </p:txBody>
      </p:sp>
      <p:sp>
        <p:nvSpPr>
          <p:cNvPr id="4" name="Slide Number Placeholder 3"/>
          <p:cNvSpPr>
            <a:spLocks noGrp="1"/>
          </p:cNvSpPr>
          <p:nvPr>
            <p:ph type="sldNum" sz="quarter" idx="12"/>
          </p:nvPr>
        </p:nvSpPr>
        <p:spPr>
          <a:xfrm>
            <a:off x="7200636" y="17289"/>
            <a:ext cx="1008089" cy="311201"/>
          </a:xfrm>
          <a:prstGeom prst="rect">
            <a:avLst/>
          </a:prstGeom>
        </p:spPr>
        <p:txBody>
          <a:bodyPr lIns="86420" tIns="43210" rIns="86420" bIns="43210"/>
          <a:lstStyle/>
          <a:p>
            <a:fld id="{1B177ED5-AED5-403A-9D70-A35BB509EB3A}" type="slidenum">
              <a:rPr lang="en-US" smtClean="0"/>
              <a:pPr/>
              <a:t>‹#›</a:t>
            </a:fld>
            <a:endParaRPr lang="en-US"/>
          </a:p>
        </p:txBody>
      </p:sp>
    </p:spTree>
    <p:extLst>
      <p:ext uri="{BB962C8B-B14F-4D97-AF65-F5344CB8AC3E}">
        <p14:creationId xmlns:p14="http://schemas.microsoft.com/office/powerpoint/2010/main" val="1468933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2038" y="504261"/>
            <a:ext cx="7776687" cy="936484"/>
          </a:xfrm>
          <a:prstGeom prst="rect">
            <a:avLst/>
          </a:prstGeom>
        </p:spPr>
        <p:txBody>
          <a:bodyPr lIns="86420" tIns="43210" rIns="86420" bIns="43210"/>
          <a:lstStyle/>
          <a:p>
            <a:r>
              <a:rPr lang="en-US" smtClean="0"/>
              <a:t>Click to edit Master title style</a:t>
            </a:r>
            <a:endParaRPr lang="en-US"/>
          </a:p>
        </p:txBody>
      </p:sp>
      <p:sp>
        <p:nvSpPr>
          <p:cNvPr id="3" name="Content Placeholder 2"/>
          <p:cNvSpPr>
            <a:spLocks noGrp="1"/>
          </p:cNvSpPr>
          <p:nvPr>
            <p:ph sz="half" idx="1"/>
          </p:nvPr>
        </p:nvSpPr>
        <p:spPr>
          <a:xfrm>
            <a:off x="432038" y="1581937"/>
            <a:ext cx="3816337" cy="4460545"/>
          </a:xfrm>
          <a:prstGeom prst="rect">
            <a:avLst/>
          </a:prstGeom>
        </p:spPr>
        <p:txBody>
          <a:bodyPr lIns="86420" tIns="43210" rIns="86420" bIns="43210"/>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92388" y="1581937"/>
            <a:ext cx="3816337" cy="4460545"/>
          </a:xfrm>
          <a:prstGeom prst="rect">
            <a:avLst/>
          </a:prstGeom>
        </p:spPr>
        <p:txBody>
          <a:bodyPr lIns="86420" tIns="43210" rIns="86420" bIns="43210"/>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32038" y="17289"/>
            <a:ext cx="2736242" cy="311201"/>
          </a:xfrm>
          <a:prstGeom prst="rect">
            <a:avLst/>
          </a:prstGeom>
        </p:spPr>
        <p:txBody>
          <a:bodyPr lIns="86420" tIns="43210" rIns="86420" bIns="43210"/>
          <a:lstStyle/>
          <a:p>
            <a:endParaRPr lang="en-US"/>
          </a:p>
        </p:txBody>
      </p:sp>
      <p:sp>
        <p:nvSpPr>
          <p:cNvPr id="6" name="Footer Placeholder 5"/>
          <p:cNvSpPr>
            <a:spLocks noGrp="1"/>
          </p:cNvSpPr>
          <p:nvPr>
            <p:ph type="ftr" sz="quarter" idx="11"/>
          </p:nvPr>
        </p:nvSpPr>
        <p:spPr>
          <a:xfrm>
            <a:off x="3240286" y="17289"/>
            <a:ext cx="3888343" cy="311201"/>
          </a:xfrm>
          <a:prstGeom prst="rect">
            <a:avLst/>
          </a:prstGeom>
        </p:spPr>
        <p:txBody>
          <a:bodyPr lIns="86420" tIns="43210" rIns="86420" bIns="43210"/>
          <a:lstStyle/>
          <a:p>
            <a:endParaRPr lang="en-US"/>
          </a:p>
        </p:txBody>
      </p:sp>
      <p:sp>
        <p:nvSpPr>
          <p:cNvPr id="7" name="Slide Number Placeholder 6"/>
          <p:cNvSpPr>
            <a:spLocks noGrp="1"/>
          </p:cNvSpPr>
          <p:nvPr>
            <p:ph type="sldNum" sz="quarter" idx="12"/>
          </p:nvPr>
        </p:nvSpPr>
        <p:spPr>
          <a:xfrm>
            <a:off x="7200636" y="17289"/>
            <a:ext cx="1008089" cy="311201"/>
          </a:xfrm>
          <a:prstGeom prst="rect">
            <a:avLst/>
          </a:prstGeom>
        </p:spPr>
        <p:txBody>
          <a:bodyPr lIns="86420" tIns="43210" rIns="86420" bIns="43210"/>
          <a:lstStyle/>
          <a:p>
            <a:fld id="{8C2B062D-01F3-4B42-8513-AC645862A42A}" type="slidenum">
              <a:rPr lang="en-US" smtClean="0"/>
              <a:pPr/>
              <a:t>‹#›</a:t>
            </a:fld>
            <a:endParaRPr lang="en-US"/>
          </a:p>
        </p:txBody>
      </p:sp>
    </p:spTree>
    <p:extLst>
      <p:ext uri="{BB962C8B-B14F-4D97-AF65-F5344CB8AC3E}">
        <p14:creationId xmlns:p14="http://schemas.microsoft.com/office/powerpoint/2010/main" val="265682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2561" y="2233154"/>
            <a:ext cx="7344649" cy="2080075"/>
          </a:xfrm>
          <a:prstGeom prst="rect">
            <a:avLst/>
          </a:prstGeom>
        </p:spPr>
        <p:txBody>
          <a:bodyPr lIns="86420" tIns="43210" rIns="86420" bIns="43210" anchor="b">
            <a:normAutofit/>
          </a:bodyPr>
          <a:lstStyle>
            <a:lvl1pPr algn="l">
              <a:defRPr sz="45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2561" y="4374101"/>
            <a:ext cx="7344649" cy="1418232"/>
          </a:xfrm>
          <a:prstGeom prst="rect">
            <a:avLst/>
          </a:prstGeom>
        </p:spPr>
        <p:txBody>
          <a:bodyPr lIns="86420" tIns="43210" rIns="86420" bIns="43210" anchor="t">
            <a:normAutofit/>
          </a:bodyPr>
          <a:lstStyle>
            <a:lvl1pPr marL="0" indent="0">
              <a:buNone/>
              <a:defRPr sz="2300">
                <a:solidFill>
                  <a:schemeClr val="tx2"/>
                </a:solidFill>
              </a:defRPr>
            </a:lvl1pPr>
            <a:lvl2pPr marL="432100" indent="0">
              <a:buNone/>
              <a:defRPr sz="1700">
                <a:solidFill>
                  <a:schemeClr val="tx1">
                    <a:tint val="75000"/>
                  </a:schemeClr>
                </a:solidFill>
              </a:defRPr>
            </a:lvl2pPr>
            <a:lvl3pPr marL="864199" indent="0">
              <a:buNone/>
              <a:defRPr sz="1500">
                <a:solidFill>
                  <a:schemeClr val="tx1">
                    <a:tint val="75000"/>
                  </a:schemeClr>
                </a:solidFill>
              </a:defRPr>
            </a:lvl3pPr>
            <a:lvl4pPr marL="1296299" indent="0">
              <a:buNone/>
              <a:defRPr sz="1300">
                <a:solidFill>
                  <a:schemeClr val="tx1">
                    <a:tint val="75000"/>
                  </a:schemeClr>
                </a:solidFill>
              </a:defRPr>
            </a:lvl4pPr>
            <a:lvl5pPr marL="1728399" indent="0">
              <a:buNone/>
              <a:defRPr sz="1300">
                <a:solidFill>
                  <a:schemeClr val="tx1">
                    <a:tint val="75000"/>
                  </a:schemeClr>
                </a:solidFill>
              </a:defRPr>
            </a:lvl5pPr>
            <a:lvl6pPr marL="2160499" indent="0">
              <a:buNone/>
              <a:defRPr sz="1300">
                <a:solidFill>
                  <a:schemeClr val="tx1">
                    <a:tint val="75000"/>
                  </a:schemeClr>
                </a:solidFill>
              </a:defRPr>
            </a:lvl6pPr>
            <a:lvl7pPr marL="2592598" indent="0">
              <a:buNone/>
              <a:defRPr sz="1300">
                <a:solidFill>
                  <a:schemeClr val="tx1">
                    <a:tint val="75000"/>
                  </a:schemeClr>
                </a:solidFill>
              </a:defRPr>
            </a:lvl7pPr>
            <a:lvl8pPr marL="3024698" indent="0">
              <a:buNone/>
              <a:defRPr sz="1300">
                <a:solidFill>
                  <a:schemeClr val="tx1">
                    <a:tint val="75000"/>
                  </a:schemeClr>
                </a:solidFill>
              </a:defRPr>
            </a:lvl8pPr>
            <a:lvl9pPr marL="3456798"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32038" y="17289"/>
            <a:ext cx="2736242" cy="311201"/>
          </a:xfrm>
          <a:prstGeom prst="rect">
            <a:avLst/>
          </a:prstGeom>
        </p:spPr>
        <p:txBody>
          <a:bodyPr lIns="86420" tIns="43210" rIns="86420" bIns="43210"/>
          <a:lstStyle/>
          <a:p>
            <a:endParaRPr lang="en-US"/>
          </a:p>
        </p:txBody>
      </p:sp>
      <p:sp>
        <p:nvSpPr>
          <p:cNvPr id="5" name="Footer Placeholder 4"/>
          <p:cNvSpPr>
            <a:spLocks noGrp="1"/>
          </p:cNvSpPr>
          <p:nvPr>
            <p:ph type="ftr" sz="quarter" idx="11"/>
          </p:nvPr>
        </p:nvSpPr>
        <p:spPr>
          <a:xfrm>
            <a:off x="3240286" y="17289"/>
            <a:ext cx="3888343" cy="311201"/>
          </a:xfrm>
          <a:prstGeom prst="rect">
            <a:avLst/>
          </a:prstGeom>
        </p:spPr>
        <p:txBody>
          <a:bodyPr lIns="86420" tIns="43210" rIns="86420" bIns="43210"/>
          <a:lstStyle/>
          <a:p>
            <a:endParaRPr lang="en-US"/>
          </a:p>
        </p:txBody>
      </p:sp>
      <p:sp>
        <p:nvSpPr>
          <p:cNvPr id="6" name="Slide Number Placeholder 5"/>
          <p:cNvSpPr>
            <a:spLocks noGrp="1"/>
          </p:cNvSpPr>
          <p:nvPr>
            <p:ph type="sldNum" sz="quarter" idx="12"/>
          </p:nvPr>
        </p:nvSpPr>
        <p:spPr>
          <a:xfrm>
            <a:off x="7200636" y="17289"/>
            <a:ext cx="1008089" cy="311201"/>
          </a:xfrm>
          <a:prstGeom prst="rect">
            <a:avLst/>
          </a:prstGeom>
        </p:spPr>
        <p:txBody>
          <a:bodyPr lIns="86420" tIns="43210" rIns="86420" bIns="43210"/>
          <a:lstStyle/>
          <a:p>
            <a:fld id="{7B1B6567-54D7-4F70-AC4D-1C4E9769092E}" type="slidenum">
              <a:rPr lang="en-US" smtClean="0"/>
              <a:pPr/>
              <a:t>‹#›</a:t>
            </a:fld>
            <a:endParaRPr lang="en-US"/>
          </a:p>
        </p:txBody>
      </p:sp>
      <p:cxnSp>
        <p:nvCxnSpPr>
          <p:cNvPr id="7" name="Straight Connector 6"/>
          <p:cNvCxnSpPr/>
          <p:nvPr/>
        </p:nvCxnSpPr>
        <p:spPr>
          <a:xfrm>
            <a:off x="691261" y="4348167"/>
            <a:ext cx="7416655" cy="150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6918"/>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4034" y="216112"/>
            <a:ext cx="7344649" cy="1080558"/>
          </a:xfrm>
          <a:prstGeom prst="rect">
            <a:avLst/>
          </a:prstGeom>
        </p:spPr>
        <p:txBody>
          <a:bodyPr lIns="86420" tIns="43210" rIns="86420" bIns="43210"/>
          <a:lstStyle/>
          <a:p>
            <a:r>
              <a:rPr lang="en-US" smtClean="0"/>
              <a:t>Click to edit Master title style</a:t>
            </a:r>
            <a:endParaRPr lang="en-GB"/>
          </a:p>
        </p:txBody>
      </p:sp>
      <p:sp>
        <p:nvSpPr>
          <p:cNvPr id="3" name="Table Placeholder 2"/>
          <p:cNvSpPr>
            <a:spLocks noGrp="1"/>
          </p:cNvSpPr>
          <p:nvPr>
            <p:ph type="tbl" idx="1"/>
          </p:nvPr>
        </p:nvSpPr>
        <p:spPr>
          <a:xfrm>
            <a:off x="432038" y="1782921"/>
            <a:ext cx="7728682" cy="3944038"/>
          </a:xfrm>
          <a:prstGeom prst="rect">
            <a:avLst/>
          </a:prstGeom>
        </p:spPr>
        <p:txBody>
          <a:bodyPr lIns="86420" tIns="43210" rIns="86420" bIns="43210"/>
          <a:lstStyle/>
          <a:p>
            <a:pPr lvl="0"/>
            <a:endParaRPr lang="en-GB" noProof="0" smtClean="0"/>
          </a:p>
        </p:txBody>
      </p:sp>
      <p:sp>
        <p:nvSpPr>
          <p:cNvPr id="4" name="Rectangle 4"/>
          <p:cNvSpPr>
            <a:spLocks noGrp="1" noChangeArrowheads="1"/>
          </p:cNvSpPr>
          <p:nvPr>
            <p:ph type="dt" sz="half" idx="10"/>
          </p:nvPr>
        </p:nvSpPr>
        <p:spPr>
          <a:xfrm>
            <a:off x="432038" y="17289"/>
            <a:ext cx="2736242" cy="311201"/>
          </a:xfrm>
          <a:prstGeom prst="rect">
            <a:avLst/>
          </a:prstGeom>
          <a:ln/>
        </p:spPr>
        <p:txBody>
          <a:bodyPr lIns="86420" tIns="43210" rIns="86420" bIns="43210"/>
          <a:lstStyle>
            <a:lvl1pPr>
              <a:defRPr/>
            </a:lvl1pPr>
          </a:lstStyle>
          <a:p>
            <a:pPr>
              <a:defRPr/>
            </a:pPr>
            <a:endParaRPr lang="en-US"/>
          </a:p>
        </p:txBody>
      </p:sp>
      <p:sp>
        <p:nvSpPr>
          <p:cNvPr id="5" name="Rectangle 5"/>
          <p:cNvSpPr>
            <a:spLocks noGrp="1" noChangeArrowheads="1"/>
          </p:cNvSpPr>
          <p:nvPr>
            <p:ph type="ftr" sz="quarter" idx="11"/>
          </p:nvPr>
        </p:nvSpPr>
        <p:spPr>
          <a:xfrm>
            <a:off x="3240286" y="17289"/>
            <a:ext cx="3888343" cy="311201"/>
          </a:xfrm>
          <a:prstGeom prst="rect">
            <a:avLst/>
          </a:prstGeom>
          <a:ln/>
        </p:spPr>
        <p:txBody>
          <a:bodyPr lIns="86420" tIns="43210" rIns="86420" bIns="43210"/>
          <a:lstStyle>
            <a:lvl1pPr>
              <a:defRPr/>
            </a:lvl1pPr>
          </a:lstStyle>
          <a:p>
            <a:pPr>
              <a:defRPr/>
            </a:pPr>
            <a:endParaRPr lang="en-US"/>
          </a:p>
        </p:txBody>
      </p:sp>
      <p:sp>
        <p:nvSpPr>
          <p:cNvPr id="6" name="Rectangle 6"/>
          <p:cNvSpPr>
            <a:spLocks noGrp="1" noChangeArrowheads="1"/>
          </p:cNvSpPr>
          <p:nvPr>
            <p:ph type="sldNum" sz="quarter" idx="12"/>
          </p:nvPr>
        </p:nvSpPr>
        <p:spPr>
          <a:xfrm>
            <a:off x="7200636" y="17289"/>
            <a:ext cx="1008089" cy="311201"/>
          </a:xfrm>
          <a:prstGeom prst="rect">
            <a:avLst/>
          </a:prstGeom>
          <a:ln/>
        </p:spPr>
        <p:txBody>
          <a:bodyPr lIns="86420" tIns="43210" rIns="86420" bIns="43210"/>
          <a:lstStyle>
            <a:lvl1pPr>
              <a:defRPr/>
            </a:lvl1pPr>
          </a:lstStyle>
          <a:p>
            <a:pPr>
              <a:defRPr/>
            </a:pPr>
            <a:fld id="{22B4B679-4C2B-4757-95CC-5A81874547A7}" type="slidenum">
              <a:rPr lang="en-US"/>
              <a:pPr>
                <a:defRPr/>
              </a:pPr>
              <a:t>‹#›</a:t>
            </a:fld>
            <a:endParaRPr lang="en-US"/>
          </a:p>
        </p:txBody>
      </p:sp>
    </p:spTree>
    <p:extLst>
      <p:ext uri="{BB962C8B-B14F-4D97-AF65-F5344CB8AC3E}">
        <p14:creationId xmlns:p14="http://schemas.microsoft.com/office/powerpoint/2010/main" val="82105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735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905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1296671"/>
            <a:ext cx="7416655" cy="1821941"/>
          </a:xfrm>
          <a:prstGeom prst="rect">
            <a:avLst/>
          </a:prstGeom>
        </p:spPr>
        <p:txBody>
          <a:bodyPr lIns="86420" tIns="43210" rIns="86420" bIns="43210" anchor="b">
            <a:noAutofit/>
          </a:bodyPr>
          <a:lstStyle>
            <a:lvl1pPr>
              <a:defRPr sz="51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48057" y="3313712"/>
            <a:ext cx="6048534" cy="1656856"/>
          </a:xfrm>
          <a:prstGeom prst="rect">
            <a:avLst/>
          </a:prstGeom>
        </p:spPr>
        <p:txBody>
          <a:bodyPr lIns="86420" tIns="43210" rIns="86420" bIns="43210"/>
          <a:lstStyle>
            <a:lvl1pPr marL="0" indent="0" algn="l">
              <a:buNone/>
              <a:defRPr>
                <a:solidFill>
                  <a:schemeClr val="tx1">
                    <a:lumMod val="75000"/>
                    <a:lumOff val="25000"/>
                  </a:schemeClr>
                </a:solidFill>
              </a:defRPr>
            </a:lvl1pPr>
            <a:lvl2pPr marL="432100" indent="0" algn="ctr">
              <a:buNone/>
              <a:defRPr>
                <a:solidFill>
                  <a:schemeClr val="tx1">
                    <a:tint val="75000"/>
                  </a:schemeClr>
                </a:solidFill>
              </a:defRPr>
            </a:lvl2pPr>
            <a:lvl3pPr marL="864199" indent="0" algn="ctr">
              <a:buNone/>
              <a:defRPr>
                <a:solidFill>
                  <a:schemeClr val="tx1">
                    <a:tint val="75000"/>
                  </a:schemeClr>
                </a:solidFill>
              </a:defRPr>
            </a:lvl3pPr>
            <a:lvl4pPr marL="1296299" indent="0" algn="ctr">
              <a:buNone/>
              <a:defRPr>
                <a:solidFill>
                  <a:schemeClr val="tx1">
                    <a:tint val="75000"/>
                  </a:schemeClr>
                </a:solidFill>
              </a:defRPr>
            </a:lvl4pPr>
            <a:lvl5pPr marL="1728399" indent="0" algn="ctr">
              <a:buNone/>
              <a:defRPr>
                <a:solidFill>
                  <a:schemeClr val="tx1">
                    <a:tint val="75000"/>
                  </a:schemeClr>
                </a:solidFill>
              </a:defRPr>
            </a:lvl5pPr>
            <a:lvl6pPr marL="2160499" indent="0" algn="ctr">
              <a:buNone/>
              <a:defRPr>
                <a:solidFill>
                  <a:schemeClr val="tx1">
                    <a:tint val="75000"/>
                  </a:schemeClr>
                </a:solidFill>
              </a:defRPr>
            </a:lvl6pPr>
            <a:lvl7pPr marL="2592598" indent="0" algn="ctr">
              <a:buNone/>
              <a:defRPr>
                <a:solidFill>
                  <a:schemeClr val="tx1">
                    <a:tint val="75000"/>
                  </a:schemeClr>
                </a:solidFill>
              </a:defRPr>
            </a:lvl7pPr>
            <a:lvl8pPr marL="3024698" indent="0" algn="ctr">
              <a:buNone/>
              <a:defRPr>
                <a:solidFill>
                  <a:schemeClr val="tx1">
                    <a:tint val="75000"/>
                  </a:schemeClr>
                </a:solidFill>
              </a:defRPr>
            </a:lvl8pPr>
            <a:lvl9pPr marL="345679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32038" y="17289"/>
            <a:ext cx="2736242" cy="311201"/>
          </a:xfrm>
          <a:prstGeom prst="rect">
            <a:avLst/>
          </a:prstGeom>
        </p:spPr>
        <p:txBody>
          <a:bodyPr lIns="86420" tIns="43210" rIns="86420" bIns="43210"/>
          <a:lstStyle/>
          <a:p>
            <a:fld id="{C8A432C8-69A7-458B-9684-2BFA64B31948}" type="datetime2">
              <a:rPr lang="en-US" smtClean="0"/>
              <a:t>Monday, 14 December 15</a:t>
            </a:fld>
            <a:endParaRPr lang="en-US"/>
          </a:p>
        </p:txBody>
      </p:sp>
      <p:sp>
        <p:nvSpPr>
          <p:cNvPr id="5" name="Footer Placeholder 4"/>
          <p:cNvSpPr>
            <a:spLocks noGrp="1"/>
          </p:cNvSpPr>
          <p:nvPr>
            <p:ph type="ftr" sz="quarter" idx="11"/>
          </p:nvPr>
        </p:nvSpPr>
        <p:spPr>
          <a:xfrm>
            <a:off x="3240286" y="17289"/>
            <a:ext cx="3888343" cy="311201"/>
          </a:xfrm>
          <a:prstGeom prst="rect">
            <a:avLst/>
          </a:prstGeom>
        </p:spPr>
        <p:txBody>
          <a:bodyPr lIns="86420" tIns="43210" rIns="86420" bIns="43210"/>
          <a:lstStyle/>
          <a:p>
            <a:pPr algn="r"/>
            <a:endParaRPr lang="en-US" dirty="0"/>
          </a:p>
        </p:txBody>
      </p:sp>
      <p:sp>
        <p:nvSpPr>
          <p:cNvPr id="6" name="Slide Number Placeholder 5"/>
          <p:cNvSpPr>
            <a:spLocks noGrp="1"/>
          </p:cNvSpPr>
          <p:nvPr>
            <p:ph type="sldNum" sz="quarter" idx="12"/>
          </p:nvPr>
        </p:nvSpPr>
        <p:spPr>
          <a:xfrm>
            <a:off x="7200636" y="17289"/>
            <a:ext cx="1008089" cy="311201"/>
          </a:xfrm>
          <a:prstGeom prst="rect">
            <a:avLst/>
          </a:prstGeom>
        </p:spPr>
        <p:txBody>
          <a:bodyPr lIns="86420" tIns="43210" rIns="86420" bIns="43210"/>
          <a:lstStyle/>
          <a:p>
            <a:fld id="{0CFEC368-1D7A-4F81-ABF6-AE0E36BAF64C}" type="slidenum">
              <a:rPr lang="en-US" smtClean="0"/>
              <a:pPr/>
              <a:t>‹#›</a:t>
            </a:fld>
            <a:endParaRPr lang="en-US"/>
          </a:p>
        </p:txBody>
      </p:sp>
    </p:spTree>
    <p:extLst>
      <p:ext uri="{BB962C8B-B14F-4D97-AF65-F5344CB8AC3E}">
        <p14:creationId xmlns:p14="http://schemas.microsoft.com/office/powerpoint/2010/main" val="3342753869"/>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9"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theme" Target="../theme/theme3.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1" y="815070"/>
            <a:ext cx="8640763" cy="5668279"/>
          </a:xfrm>
          <a:prstGeom prst="rect">
            <a:avLst/>
          </a:prstGeom>
          <a:solidFill>
            <a:srgbClr val="002147"/>
          </a:solidFill>
          <a:ln>
            <a:noFill/>
          </a:ln>
          <a:effectLst>
            <a:outerShdw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pic>
        <p:nvPicPr>
          <p:cNvPr id="1026" name="Picture 2" descr="PC_Oxford_CMYK"/>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69280" y="86725"/>
            <a:ext cx="2781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Oxford_CEBM"/>
          <p:cNvPicPr>
            <a:picLocks noChangeAspect="1" noChangeArrowheads="1"/>
          </p:cNvPicPr>
          <p:nvPr userDrawn="1"/>
        </p:nvPicPr>
        <p:blipFill>
          <a:blip r:embed="rId9">
            <a:extLst>
              <a:ext uri="{28A0092B-C50C-407E-A947-70E740481C1C}">
                <a14:useLocalDpi xmlns:a14="http://schemas.microsoft.com/office/drawing/2010/main" val="0"/>
              </a:ext>
            </a:extLst>
          </a:blip>
          <a:srcRect r="53198"/>
          <a:stretch>
            <a:fillRect/>
          </a:stretch>
        </p:blipFill>
        <p:spPr bwMode="auto">
          <a:xfrm>
            <a:off x="4867983" y="103316"/>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94261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67" r:id="rId4"/>
    <p:sldLayoutId id="2147483668" r:id="rId5"/>
    <p:sldLayoutId id="2147483669" r:id="rId6"/>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userDrawn="1"/>
        </p:nvSpPr>
        <p:spPr bwMode="auto">
          <a:xfrm>
            <a:off x="-1" y="815070"/>
            <a:ext cx="8640763" cy="5668279"/>
          </a:xfrm>
          <a:prstGeom prst="rect">
            <a:avLst/>
          </a:prstGeom>
          <a:solidFill>
            <a:srgbClr val="002147"/>
          </a:solidFill>
          <a:ln>
            <a:noFill/>
          </a:ln>
          <a:effectLst>
            <a:outerShdw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pic>
        <p:nvPicPr>
          <p:cNvPr id="2050" name="Picture 2" descr="PC_Oxford_CMYK"/>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76900" y="68580"/>
            <a:ext cx="2781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Oxford_CEBM"/>
          <p:cNvPicPr>
            <a:picLocks noChangeAspect="1" noChangeArrowheads="1"/>
          </p:cNvPicPr>
          <p:nvPr userDrawn="1"/>
        </p:nvPicPr>
        <p:blipFill>
          <a:blip r:embed="rId4">
            <a:extLst>
              <a:ext uri="{28A0092B-C50C-407E-A947-70E740481C1C}">
                <a14:useLocalDpi xmlns:a14="http://schemas.microsoft.com/office/drawing/2010/main" val="0"/>
              </a:ext>
            </a:extLst>
          </a:blip>
          <a:srcRect r="53198"/>
          <a:stretch>
            <a:fillRect/>
          </a:stretch>
        </p:blipFill>
        <p:spPr bwMode="auto">
          <a:xfrm>
            <a:off x="4930140" y="81409"/>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086005"/>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1" y="0"/>
            <a:ext cx="8640763" cy="6483349"/>
          </a:xfrm>
          <a:prstGeom prst="rect">
            <a:avLst/>
          </a:prstGeom>
          <a:solidFill>
            <a:schemeClr val="bg1">
              <a:lumMod val="85000"/>
            </a:schemeClr>
          </a:solidFill>
          <a:ln>
            <a:noFill/>
          </a:ln>
          <a:effectLst>
            <a:outerShdw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403834857"/>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72" r:id="rId3"/>
    <p:sldLayoutId id="2147483673" r:id="rId4"/>
    <p:sldLayoutId id="2147483674" r:id="rId5"/>
    <p:sldLayoutId id="2147483675" r:id="rId6"/>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uk/url?sa=i&amp;rct=j&amp;q=attention+span+level&amp;source=images&amp;cd=&amp;cad=rja&amp;docid=k0CCz71hDjKj3M&amp;tbnid=MalSEqs8fIW1AM:&amp;ved=0CAUQjRw&amp;url=http://www.monash.edu.au/lls/llonline/download-tab.php?tutorial=speaking&amp;ei=afFIUf6iIebM0QWMloDgAg&amp;bvm=bv.44011176,d.d2k&amp;psig=AFQjCNHfvebly0IyVmhh6dRVSK1o7AwcDQ&amp;ust=1363821272507561" TargetMode="External"/><Relationship Id="rId4" Type="http://schemas.openxmlformats.org/officeDocument/2006/relationships/image" Target="../media/image3.jpeg"/><Relationship Id="rId5" Type="http://schemas.microsoft.com/office/2007/relationships/hdphoto" Target="../media/hdphoto1.wdp"/><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chart" Target="../charts/chart1.xml"/><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png"/><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eg"/><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11.xml"/><Relationship Id="rId2" Type="http://schemas.openxmlformats.org/officeDocument/2006/relationships/image" Target="../media/image48.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7.png"/><Relationship Id="rId3" Type="http://schemas.openxmlformats.org/officeDocument/2006/relationships/image" Target="../media/image6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6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png"/><Relationship Id="rId3" Type="http://schemas.openxmlformats.org/officeDocument/2006/relationships/hyperlink" Target="https://www.youtube.com/watch?v=4oZAIUGFTOk"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10.xml"/><Relationship Id="rId2" Type="http://schemas.openxmlformats.org/officeDocument/2006/relationships/notesSlide" Target="../notesSlides/notesSlide46.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10.xml"/><Relationship Id="rId2" Type="http://schemas.openxmlformats.org/officeDocument/2006/relationships/image" Target="../media/image7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8.png"/><Relationship Id="rId3" Type="http://schemas.openxmlformats.org/officeDocument/2006/relationships/image" Target="../media/image7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16062" y="1181100"/>
            <a:ext cx="7540967" cy="2354467"/>
          </a:xfrm>
          <a:prstGeom prst="rect">
            <a:avLst/>
          </a:prstGeom>
        </p:spPr>
        <p:txBody>
          <a:bodyPr>
            <a:normAutofit fontScale="90000" lnSpcReduction="10000"/>
          </a:bodyPr>
          <a:lstStyle>
            <a:lvl1pPr algn="ctr" defTabSz="432100" rtl="0" eaLnBrk="1" latinLnBrk="0" hangingPunct="1">
              <a:spcBef>
                <a:spcPct val="0"/>
              </a:spcBef>
              <a:buNone/>
              <a:defRPr sz="4200" kern="1200">
                <a:solidFill>
                  <a:schemeClr val="tx1"/>
                </a:solidFill>
                <a:latin typeface="+mj-lt"/>
                <a:ea typeface="+mj-ea"/>
                <a:cs typeface="+mj-cs"/>
              </a:defRPr>
            </a:lvl1pPr>
          </a:lstStyle>
          <a:p>
            <a:r>
              <a:rPr lang="en-GB" sz="4400" dirty="0" smtClean="0">
                <a:solidFill>
                  <a:schemeClr val="bg1"/>
                </a:solidFill>
              </a:rPr>
              <a:t>Practice of </a:t>
            </a:r>
          </a:p>
          <a:p>
            <a:r>
              <a:rPr lang="en-GB" sz="4400" dirty="0" smtClean="0">
                <a:solidFill>
                  <a:schemeClr val="bg1"/>
                </a:solidFill>
              </a:rPr>
              <a:t>Evidence-Based Medicine</a:t>
            </a:r>
            <a:r>
              <a:rPr lang="en-GB" sz="1800" dirty="0" smtClean="0">
                <a:solidFill>
                  <a:schemeClr val="bg1"/>
                </a:solidFill>
              </a:rPr>
              <a:t/>
            </a:r>
            <a:br>
              <a:rPr lang="en-GB" sz="1800" dirty="0" smtClean="0">
                <a:solidFill>
                  <a:schemeClr val="bg1"/>
                </a:solidFill>
              </a:rPr>
            </a:br>
            <a:r>
              <a:rPr lang="en-GB" sz="4400" dirty="0" smtClean="0">
                <a:solidFill>
                  <a:schemeClr val="bg1"/>
                </a:solidFill>
              </a:rPr>
              <a:t> </a:t>
            </a:r>
            <a:r>
              <a:rPr lang="en-GB" dirty="0" smtClean="0">
                <a:solidFill>
                  <a:schemeClr val="bg1"/>
                </a:solidFill>
              </a:rPr>
              <a:t/>
            </a:r>
            <a:br>
              <a:rPr lang="en-GB" dirty="0" smtClean="0">
                <a:solidFill>
                  <a:schemeClr val="bg1"/>
                </a:solidFill>
              </a:rPr>
            </a:br>
            <a:r>
              <a:rPr lang="en-GB" sz="4400" dirty="0" smtClean="0">
                <a:solidFill>
                  <a:srgbClr val="FFFFFF"/>
                </a:solidFill>
              </a:rPr>
              <a:t>Study designs – which one is best?</a:t>
            </a:r>
            <a:endParaRPr lang="en-US" sz="4400" dirty="0">
              <a:solidFill>
                <a:srgbClr val="FFFFFF"/>
              </a:solidFill>
            </a:endParaRPr>
          </a:p>
        </p:txBody>
      </p:sp>
      <p:sp>
        <p:nvSpPr>
          <p:cNvPr id="3" name="Rectangle 3"/>
          <p:cNvSpPr txBox="1">
            <a:spLocks noChangeArrowheads="1"/>
          </p:cNvSpPr>
          <p:nvPr/>
        </p:nvSpPr>
        <p:spPr>
          <a:xfrm>
            <a:off x="847025" y="3904421"/>
            <a:ext cx="6786829" cy="1932499"/>
          </a:xfrm>
          <a:prstGeom prst="rect">
            <a:avLst/>
          </a:prstGeom>
        </p:spPr>
        <p:txBody>
          <a:bodyPr>
            <a:normAutofit fontScale="92500" lnSpcReduction="10000"/>
          </a:bodyPr>
          <a:lst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a:lstStyle>
          <a:p>
            <a:pPr marL="0" indent="0">
              <a:buNone/>
            </a:pPr>
            <a:r>
              <a:rPr lang="en-GB" sz="2800" dirty="0" smtClean="0">
                <a:solidFill>
                  <a:schemeClr val="bg1"/>
                </a:solidFill>
              </a:rPr>
              <a:t>David Nunan, PhD</a:t>
            </a:r>
            <a:endParaRPr lang="en-GB" sz="1050" dirty="0" smtClean="0">
              <a:solidFill>
                <a:schemeClr val="bg1"/>
              </a:solidFill>
            </a:endParaRPr>
          </a:p>
          <a:p>
            <a:pPr marL="0" indent="0">
              <a:buNone/>
            </a:pPr>
            <a:r>
              <a:rPr lang="en-GB" sz="1500" dirty="0" smtClean="0">
                <a:solidFill>
                  <a:schemeClr val="bg1"/>
                </a:solidFill>
              </a:rPr>
              <a:t>Departmental Lecturer &amp; Senior Researcher</a:t>
            </a:r>
          </a:p>
          <a:p>
            <a:pPr marL="0" indent="0">
              <a:buNone/>
            </a:pPr>
            <a:r>
              <a:rPr lang="en-GB" sz="1500" dirty="0" smtClean="0">
                <a:solidFill>
                  <a:schemeClr val="bg1"/>
                </a:solidFill>
              </a:rPr>
              <a:t>Department of Primary Care Health Sciences and Tutor Centre for Evidence-Based Medicine</a:t>
            </a:r>
          </a:p>
          <a:p>
            <a:pPr marL="0" indent="0">
              <a:buNone/>
            </a:pPr>
            <a:r>
              <a:rPr lang="en-GB" sz="1500" dirty="0" smtClean="0">
                <a:solidFill>
                  <a:schemeClr val="bg1"/>
                </a:solidFill>
              </a:rPr>
              <a:t>University of Oxford</a:t>
            </a:r>
          </a:p>
          <a:p>
            <a:endParaRPr lang="en-GB" sz="1500" dirty="0" smtClean="0">
              <a:solidFill>
                <a:schemeClr val="bg1"/>
              </a:solidFill>
            </a:endParaRPr>
          </a:p>
          <a:p>
            <a:pPr marL="0" indent="0">
              <a:buNone/>
            </a:pPr>
            <a:r>
              <a:rPr lang="en-GB" sz="1900" dirty="0" smtClean="0">
                <a:solidFill>
                  <a:schemeClr val="bg1"/>
                </a:solidFill>
              </a:rPr>
              <a:t>December 2015</a:t>
            </a:r>
          </a:p>
        </p:txBody>
      </p:sp>
    </p:spTree>
    <p:extLst>
      <p:ext uri="{BB962C8B-B14F-4D97-AF65-F5344CB8AC3E}">
        <p14:creationId xmlns:p14="http://schemas.microsoft.com/office/powerpoint/2010/main" val="35593845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332" y="138154"/>
            <a:ext cx="5507051" cy="698649"/>
          </a:xfrm>
        </p:spPr>
        <p:txBody>
          <a:bodyPr>
            <a:normAutofit/>
          </a:bodyPr>
          <a:lstStyle/>
          <a:p>
            <a:r>
              <a:rPr lang="en-GB" dirty="0">
                <a:solidFill>
                  <a:srgbClr val="632423"/>
                </a:solidFill>
              </a:rPr>
              <a:t> </a:t>
            </a:r>
            <a:r>
              <a:rPr lang="en-GB" dirty="0" smtClean="0">
                <a:solidFill>
                  <a:srgbClr val="632423"/>
                </a:solidFill>
              </a:rPr>
              <a:t>  1 Table = Levels of evidence</a:t>
            </a:r>
            <a:endParaRPr lang="en-GB" dirty="0">
              <a:solidFill>
                <a:srgbClr val="632423"/>
              </a:solidFill>
            </a:endParaRPr>
          </a:p>
        </p:txBody>
      </p:sp>
      <p:pic>
        <p:nvPicPr>
          <p:cNvPr id="8" name="Picture 7" descr="Screen Shot 2015-07-01 at 09.47.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9923"/>
            <a:ext cx="8640763" cy="4982867"/>
          </a:xfrm>
          <a:prstGeom prst="rect">
            <a:avLst/>
          </a:prstGeom>
        </p:spPr>
      </p:pic>
    </p:spTree>
    <p:extLst>
      <p:ext uri="{BB962C8B-B14F-4D97-AF65-F5344CB8AC3E}">
        <p14:creationId xmlns:p14="http://schemas.microsoft.com/office/powerpoint/2010/main" val="2753250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467" y="979304"/>
            <a:ext cx="3470299" cy="16584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86420" tIns="43210" rIns="86420" bIns="43210" rtlCol="0">
            <a:spAutoFit/>
          </a:bodyPr>
          <a:lstStyle/>
          <a:p>
            <a:r>
              <a:rPr lang="en-GB" b="1" u="sng" dirty="0"/>
              <a:t>Clinical questions:</a:t>
            </a:r>
            <a:r>
              <a:rPr lang="en-GB" b="1" dirty="0"/>
              <a:t> </a:t>
            </a:r>
          </a:p>
          <a:p>
            <a:r>
              <a:rPr lang="en-GB" dirty="0"/>
              <a:t>Interventions</a:t>
            </a:r>
          </a:p>
          <a:p>
            <a:r>
              <a:rPr lang="en-GB" dirty="0"/>
              <a:t>Aetiology and risk factors</a:t>
            </a:r>
          </a:p>
          <a:p>
            <a:r>
              <a:rPr lang="en-GB" dirty="0"/>
              <a:t>Diagnosis</a:t>
            </a:r>
          </a:p>
          <a:p>
            <a:r>
              <a:rPr lang="en-GB" dirty="0"/>
              <a:t>Prognosis</a:t>
            </a:r>
          </a:p>
          <a:p>
            <a:r>
              <a:rPr lang="en-GB" dirty="0"/>
              <a:t>Frequency and rate</a:t>
            </a:r>
          </a:p>
        </p:txBody>
      </p:sp>
      <p:grpSp>
        <p:nvGrpSpPr>
          <p:cNvPr id="39" name="Group 1177"/>
          <p:cNvGrpSpPr/>
          <p:nvPr/>
        </p:nvGrpSpPr>
        <p:grpSpPr>
          <a:xfrm>
            <a:off x="645948" y="3883922"/>
            <a:ext cx="1769174" cy="1808427"/>
            <a:chOff x="0" y="0"/>
            <a:chExt cx="1872209" cy="1912929"/>
          </a:xfrm>
        </p:grpSpPr>
        <p:sp>
          <p:nvSpPr>
            <p:cNvPr id="40" name="Shape 1175"/>
            <p:cNvSpPr/>
            <p:nvPr/>
          </p:nvSpPr>
          <p:spPr>
            <a:xfrm>
              <a:off x="0" y="0"/>
              <a:ext cx="1872209" cy="1912929"/>
            </a:xfrm>
            <a:prstGeom prst="roundRect">
              <a:avLst>
                <a:gd name="adj" fmla="val 16667"/>
              </a:avLst>
            </a:prstGeom>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numCol="1" anchor="ctr">
              <a:noAutofit/>
            </a:bodyPr>
            <a:lstStyle/>
            <a:p>
              <a:pPr algn="ctr" defTabSz="856465">
                <a:defRPr>
                  <a:solidFill>
                    <a:srgbClr val="FFFFFF"/>
                  </a:solidFill>
                </a:defRPr>
              </a:pPr>
              <a:endParaRPr kern="0">
                <a:solidFill>
                  <a:srgbClr val="FFFFFF"/>
                </a:solidFill>
                <a:ea typeface="Calibri"/>
                <a:cs typeface="Calibri"/>
                <a:sym typeface="Calibri"/>
              </a:endParaRPr>
            </a:p>
          </p:txBody>
        </p:sp>
        <p:sp>
          <p:nvSpPr>
            <p:cNvPr id="41" name="Shape 1176"/>
            <p:cNvSpPr/>
            <p:nvPr/>
          </p:nvSpPr>
          <p:spPr>
            <a:xfrm>
              <a:off x="91394" y="168198"/>
              <a:ext cx="1689420" cy="1576533"/>
            </a:xfrm>
            <a:prstGeom prst="rect">
              <a:avLst/>
            </a:prstGeom>
            <a:ln>
              <a:noFill/>
            </a:ln>
            <a:extLst>
              <a:ext uri="{C572A759-6A51-4108-AA02-DFA0A04FC94B}">
                <ma14:wrappingTextBoxFlag xmlns:ma14="http://schemas.microsoft.com/office/mac/drawingml/2011/main" val="1"/>
              </a:ext>
            </a:extLst>
          </p:spPr>
          <p:style>
            <a:lnRef idx="2">
              <a:schemeClr val="accent6">
                <a:shade val="50000"/>
              </a:schemeClr>
            </a:lnRef>
            <a:fillRef idx="1">
              <a:schemeClr val="accent6"/>
            </a:fillRef>
            <a:effectRef idx="0">
              <a:schemeClr val="accent6"/>
            </a:effectRef>
            <a:fontRef idx="minor">
              <a:schemeClr val="lt1"/>
            </a:fontRef>
          </p:style>
          <p:txBody>
            <a:bodyPr wrap="square" lIns="45315" tIns="45315" rIns="45315" bIns="45315" numCol="1" anchor="ctr">
              <a:spAutoFit/>
            </a:bodyPr>
            <a:lstStyle/>
            <a:p>
              <a:pPr algn="ctr" defTabSz="856465"/>
              <a:r>
                <a:rPr sz="3000" b="1" kern="0" dirty="0">
                  <a:solidFill>
                    <a:srgbClr val="FFFF00"/>
                  </a:solidFill>
                  <a:ea typeface="Calibri"/>
                  <a:cs typeface="Calibri"/>
                  <a:sym typeface="Calibri"/>
                </a:rPr>
                <a:t>Ask</a:t>
              </a:r>
              <a:r>
                <a:rPr sz="3000" b="1" kern="0" dirty="0">
                  <a:solidFill>
                    <a:srgbClr val="FFFFFF"/>
                  </a:solidFill>
                  <a:ea typeface="Calibri"/>
                  <a:cs typeface="Calibri"/>
                  <a:sym typeface="Calibri"/>
                </a:rPr>
                <a:t> a clinical question</a:t>
              </a:r>
            </a:p>
          </p:txBody>
        </p:sp>
      </p:grpSp>
      <p:grpSp>
        <p:nvGrpSpPr>
          <p:cNvPr id="42" name="Group 1180"/>
          <p:cNvGrpSpPr/>
          <p:nvPr/>
        </p:nvGrpSpPr>
        <p:grpSpPr>
          <a:xfrm>
            <a:off x="2441934" y="3309751"/>
            <a:ext cx="1809030" cy="2382600"/>
            <a:chOff x="0" y="0"/>
            <a:chExt cx="1914386" cy="2520281"/>
          </a:xfrm>
        </p:grpSpPr>
        <p:sp>
          <p:nvSpPr>
            <p:cNvPr id="43" name="Shape 1178"/>
            <p:cNvSpPr/>
            <p:nvPr/>
          </p:nvSpPr>
          <p:spPr>
            <a:xfrm>
              <a:off x="0" y="0"/>
              <a:ext cx="1914386" cy="2520281"/>
            </a:xfrm>
            <a:prstGeom prst="roundRect">
              <a:avLst>
                <a:gd name="adj" fmla="val 16667"/>
              </a:avLst>
            </a:prstGeom>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numCol="1" anchor="ctr">
              <a:noAutofit/>
            </a:bodyPr>
            <a:lstStyle/>
            <a:p>
              <a:pPr algn="ctr" defTabSz="856465">
                <a:defRPr>
                  <a:solidFill>
                    <a:srgbClr val="FFFFFF"/>
                  </a:solidFill>
                </a:defRPr>
              </a:pPr>
              <a:endParaRPr kern="0">
                <a:solidFill>
                  <a:srgbClr val="FFFFFF"/>
                </a:solidFill>
                <a:ea typeface="Calibri"/>
                <a:cs typeface="Calibri"/>
                <a:sym typeface="Calibri"/>
              </a:endParaRPr>
            </a:p>
          </p:txBody>
        </p:sp>
        <p:sp>
          <p:nvSpPr>
            <p:cNvPr id="44" name="Shape 1179"/>
            <p:cNvSpPr/>
            <p:nvPr/>
          </p:nvSpPr>
          <p:spPr>
            <a:xfrm>
              <a:off x="93452" y="471874"/>
              <a:ext cx="1727481" cy="1576533"/>
            </a:xfrm>
            <a:prstGeom prst="rect">
              <a:avLst/>
            </a:prstGeom>
            <a:ln>
              <a:noFill/>
            </a:ln>
            <a:extLst>
              <a:ext uri="{C572A759-6A51-4108-AA02-DFA0A04FC94B}">
                <ma14:wrappingTextBoxFlag xmlns:ma14="http://schemas.microsoft.com/office/mac/drawingml/2011/main" val="1"/>
              </a:ext>
            </a:extLst>
          </p:spPr>
          <p:style>
            <a:lnRef idx="2">
              <a:schemeClr val="accent5">
                <a:shade val="50000"/>
              </a:schemeClr>
            </a:lnRef>
            <a:fillRef idx="1">
              <a:schemeClr val="accent5"/>
            </a:fillRef>
            <a:effectRef idx="0">
              <a:schemeClr val="accent5"/>
            </a:effectRef>
            <a:fontRef idx="minor">
              <a:schemeClr val="lt1"/>
            </a:fontRef>
          </p:style>
          <p:txBody>
            <a:bodyPr wrap="square" lIns="45315" tIns="45315" rIns="45315" bIns="45315" numCol="1" anchor="ctr">
              <a:spAutoFit/>
            </a:bodyPr>
            <a:lstStyle/>
            <a:p>
              <a:pPr algn="ctr" defTabSz="856465"/>
              <a:r>
                <a:rPr sz="3000" b="1" kern="0" dirty="0">
                  <a:solidFill>
                    <a:srgbClr val="FFFF00"/>
                  </a:solidFill>
                  <a:ea typeface="Calibri"/>
                  <a:cs typeface="Calibri"/>
                  <a:sym typeface="Calibri"/>
                </a:rPr>
                <a:t>Acquire</a:t>
              </a:r>
              <a:r>
                <a:rPr sz="3000" b="1" kern="0" dirty="0">
                  <a:solidFill>
                    <a:srgbClr val="FFFFFF"/>
                  </a:solidFill>
                  <a:ea typeface="Calibri"/>
                  <a:cs typeface="Calibri"/>
                  <a:sym typeface="Calibri"/>
                </a:rPr>
                <a:t> the best evidence</a:t>
              </a:r>
            </a:p>
          </p:txBody>
        </p:sp>
      </p:grpSp>
      <p:grpSp>
        <p:nvGrpSpPr>
          <p:cNvPr id="45" name="Group 1183"/>
          <p:cNvGrpSpPr/>
          <p:nvPr/>
        </p:nvGrpSpPr>
        <p:grpSpPr>
          <a:xfrm>
            <a:off x="4279049" y="2765154"/>
            <a:ext cx="1837219" cy="2927194"/>
            <a:chOff x="0" y="0"/>
            <a:chExt cx="1944217" cy="3096344"/>
          </a:xfrm>
        </p:grpSpPr>
        <p:sp>
          <p:nvSpPr>
            <p:cNvPr id="46" name="Shape 1181"/>
            <p:cNvSpPr/>
            <p:nvPr/>
          </p:nvSpPr>
          <p:spPr>
            <a:xfrm>
              <a:off x="0" y="0"/>
              <a:ext cx="1944217" cy="3096344"/>
            </a:xfrm>
            <a:prstGeom prst="roundRect">
              <a:avLst>
                <a:gd name="adj" fmla="val 16667"/>
              </a:avLst>
            </a:prstGeom>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numCol="1" anchor="ctr">
              <a:noAutofit/>
            </a:bodyPr>
            <a:lstStyle/>
            <a:p>
              <a:pPr algn="ctr" defTabSz="856465">
                <a:defRPr>
                  <a:solidFill>
                    <a:srgbClr val="FFFFFF"/>
                  </a:solidFill>
                </a:defRPr>
              </a:pPr>
              <a:endParaRPr kern="0">
                <a:solidFill>
                  <a:srgbClr val="FFFFFF"/>
                </a:solidFill>
                <a:ea typeface="Calibri"/>
                <a:cs typeface="Calibri"/>
                <a:sym typeface="Calibri"/>
              </a:endParaRPr>
            </a:p>
          </p:txBody>
        </p:sp>
        <p:sp>
          <p:nvSpPr>
            <p:cNvPr id="47" name="Shape 1182"/>
            <p:cNvSpPr/>
            <p:nvPr/>
          </p:nvSpPr>
          <p:spPr>
            <a:xfrm>
              <a:off x="94909" y="759906"/>
              <a:ext cx="1754398" cy="1576533"/>
            </a:xfrm>
            <a:prstGeom prst="rect">
              <a:avLst/>
            </a:prstGeom>
            <a:ln>
              <a:noFill/>
            </a:ln>
            <a:extLst>
              <a:ext uri="{C572A759-6A51-4108-AA02-DFA0A04FC94B}">
                <ma14:wrappingTextBoxFlag xmlns:ma14="http://schemas.microsoft.com/office/mac/drawingml/2011/main" val="1"/>
              </a:ext>
            </a:extLst>
          </p:spPr>
          <p:style>
            <a:lnRef idx="2">
              <a:schemeClr val="accent6">
                <a:shade val="50000"/>
              </a:schemeClr>
            </a:lnRef>
            <a:fillRef idx="1">
              <a:schemeClr val="accent6"/>
            </a:fillRef>
            <a:effectRef idx="0">
              <a:schemeClr val="accent6"/>
            </a:effectRef>
            <a:fontRef idx="minor">
              <a:schemeClr val="lt1"/>
            </a:fontRef>
          </p:style>
          <p:txBody>
            <a:bodyPr wrap="square" lIns="45315" tIns="45315" rIns="45315" bIns="45315" numCol="1" anchor="ctr">
              <a:spAutoFit/>
            </a:bodyPr>
            <a:lstStyle/>
            <a:p>
              <a:pPr algn="ctr" defTabSz="856465"/>
              <a:r>
                <a:rPr sz="3000" b="1" kern="0">
                  <a:solidFill>
                    <a:srgbClr val="FFFF00"/>
                  </a:solidFill>
                  <a:ea typeface="Calibri"/>
                  <a:cs typeface="Calibri"/>
                  <a:sym typeface="Calibri"/>
                </a:rPr>
                <a:t>Appraise</a:t>
              </a:r>
              <a:r>
                <a:rPr sz="3000" b="1" kern="0">
                  <a:solidFill>
                    <a:srgbClr val="FFFFFF"/>
                  </a:solidFill>
                  <a:ea typeface="Calibri"/>
                  <a:cs typeface="Calibri"/>
                  <a:sym typeface="Calibri"/>
                </a:rPr>
                <a:t> the evidence</a:t>
              </a:r>
            </a:p>
          </p:txBody>
        </p:sp>
      </p:grpSp>
      <p:grpSp>
        <p:nvGrpSpPr>
          <p:cNvPr id="48" name="Group 1186"/>
          <p:cNvGrpSpPr/>
          <p:nvPr/>
        </p:nvGrpSpPr>
        <p:grpSpPr>
          <a:xfrm>
            <a:off x="6184309" y="2145488"/>
            <a:ext cx="1878555" cy="3546859"/>
            <a:chOff x="0" y="0"/>
            <a:chExt cx="1987961" cy="3751819"/>
          </a:xfrm>
        </p:grpSpPr>
        <p:sp>
          <p:nvSpPr>
            <p:cNvPr id="49" name="Shape 1184"/>
            <p:cNvSpPr/>
            <p:nvPr/>
          </p:nvSpPr>
          <p:spPr>
            <a:xfrm>
              <a:off x="0" y="0"/>
              <a:ext cx="1987962" cy="3751820"/>
            </a:xfrm>
            <a:prstGeom prst="roundRect">
              <a:avLst>
                <a:gd name="adj" fmla="val 16667"/>
              </a:avLst>
            </a:prstGeom>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numCol="1" anchor="ctr">
              <a:noAutofit/>
            </a:bodyPr>
            <a:lstStyle/>
            <a:p>
              <a:pPr algn="ctr" defTabSz="856465">
                <a:defRPr>
                  <a:solidFill>
                    <a:srgbClr val="FFFFFF"/>
                  </a:solidFill>
                </a:defRPr>
              </a:pPr>
              <a:endParaRPr kern="0">
                <a:solidFill>
                  <a:srgbClr val="FFFFFF"/>
                </a:solidFill>
                <a:ea typeface="Calibri"/>
                <a:cs typeface="Calibri"/>
                <a:sym typeface="Calibri"/>
              </a:endParaRPr>
            </a:p>
          </p:txBody>
        </p:sp>
        <p:sp>
          <p:nvSpPr>
            <p:cNvPr id="50" name="Shape 1185"/>
            <p:cNvSpPr/>
            <p:nvPr/>
          </p:nvSpPr>
          <p:spPr>
            <a:xfrm>
              <a:off x="97043" y="1335293"/>
              <a:ext cx="1793875" cy="1081233"/>
            </a:xfrm>
            <a:prstGeom prst="rect">
              <a:avLst/>
            </a:prstGeom>
            <a:ln>
              <a:noFill/>
            </a:ln>
            <a:extLst>
              <a:ext uri="{C572A759-6A51-4108-AA02-DFA0A04FC94B}">
                <ma14:wrappingTextBoxFlag xmlns:ma14="http://schemas.microsoft.com/office/mac/drawingml/2011/main" val="1"/>
              </a:ext>
            </a:extLst>
          </p:spPr>
          <p:style>
            <a:lnRef idx="2">
              <a:schemeClr val="accent5">
                <a:shade val="50000"/>
              </a:schemeClr>
            </a:lnRef>
            <a:fillRef idx="1">
              <a:schemeClr val="accent5"/>
            </a:fillRef>
            <a:effectRef idx="0">
              <a:schemeClr val="accent5"/>
            </a:effectRef>
            <a:fontRef idx="minor">
              <a:schemeClr val="lt1"/>
            </a:fontRef>
          </p:style>
          <p:txBody>
            <a:bodyPr wrap="square" lIns="45315" tIns="45315" rIns="45315" bIns="45315" numCol="1" anchor="ctr">
              <a:spAutoFit/>
            </a:bodyPr>
            <a:lstStyle/>
            <a:p>
              <a:pPr algn="ctr" defTabSz="856465"/>
              <a:r>
                <a:rPr sz="3000" b="1" kern="0" dirty="0">
                  <a:solidFill>
                    <a:srgbClr val="FFFF00"/>
                  </a:solidFill>
                  <a:ea typeface="Calibri"/>
                  <a:cs typeface="Calibri"/>
                  <a:sym typeface="Calibri"/>
                </a:rPr>
                <a:t>Apply</a:t>
              </a:r>
              <a:r>
                <a:rPr sz="3000" b="1" kern="0" dirty="0">
                  <a:solidFill>
                    <a:srgbClr val="FFFFFF"/>
                  </a:solidFill>
                  <a:ea typeface="Calibri"/>
                  <a:cs typeface="Calibri"/>
                  <a:sym typeface="Calibri"/>
                </a:rPr>
                <a:t> the evidence</a:t>
              </a:r>
            </a:p>
          </p:txBody>
        </p:sp>
      </p:grpSp>
      <p:sp>
        <p:nvSpPr>
          <p:cNvPr id="51" name="Shape 1187"/>
          <p:cNvSpPr/>
          <p:nvPr/>
        </p:nvSpPr>
        <p:spPr>
          <a:xfrm>
            <a:off x="986281" y="3309751"/>
            <a:ext cx="654991" cy="349818"/>
          </a:xfrm>
          <a:prstGeom prst="rect">
            <a:avLst/>
          </a:prstGeom>
          <a:ln w="12700">
            <a:miter lim="400000"/>
          </a:ln>
          <a:extLst>
            <a:ext uri="{C572A759-6A51-4108-AA02-DFA0A04FC94B}">
              <ma14:wrappingTextBoxFlag xmlns:ma14="http://schemas.microsoft.com/office/mac/drawingml/2011/main" val="1"/>
            </a:ext>
          </a:extLst>
        </p:spPr>
        <p:txBody>
          <a:bodyPr wrap="none" lIns="42827" tIns="42827" rIns="42827" bIns="42827">
            <a:spAutoFit/>
          </a:bodyPr>
          <a:lstStyle>
            <a:lvl1pPr>
              <a:defRPr b="1"/>
            </a:lvl1pPr>
          </a:lstStyle>
          <a:p>
            <a:pPr defTabSz="856465">
              <a:defRPr b="0"/>
            </a:pPr>
            <a:r>
              <a:rPr b="0" kern="0">
                <a:solidFill>
                  <a:sysClr val="windowText" lastClr="000000"/>
                </a:solidFill>
                <a:ea typeface="Calibri"/>
                <a:cs typeface="Calibri"/>
                <a:sym typeface="Calibri"/>
              </a:rPr>
              <a:t>Step 1</a:t>
            </a:r>
          </a:p>
        </p:txBody>
      </p:sp>
      <p:sp>
        <p:nvSpPr>
          <p:cNvPr id="52" name="Shape 1188"/>
          <p:cNvSpPr/>
          <p:nvPr/>
        </p:nvSpPr>
        <p:spPr>
          <a:xfrm>
            <a:off x="2978019" y="2771488"/>
            <a:ext cx="654992" cy="349818"/>
          </a:xfrm>
          <a:prstGeom prst="rect">
            <a:avLst/>
          </a:prstGeom>
          <a:ln w="12700">
            <a:miter lim="400000"/>
          </a:ln>
          <a:extLst>
            <a:ext uri="{C572A759-6A51-4108-AA02-DFA0A04FC94B}">
              <ma14:wrappingTextBoxFlag xmlns:ma14="http://schemas.microsoft.com/office/mac/drawingml/2011/main" val="1"/>
            </a:ext>
          </a:extLst>
        </p:spPr>
        <p:txBody>
          <a:bodyPr wrap="none" lIns="42827" tIns="42827" rIns="42827" bIns="42827">
            <a:spAutoFit/>
          </a:bodyPr>
          <a:lstStyle>
            <a:lvl1pPr>
              <a:defRPr b="1"/>
            </a:lvl1pPr>
          </a:lstStyle>
          <a:p>
            <a:pPr defTabSz="856465">
              <a:defRPr b="0"/>
            </a:pPr>
            <a:r>
              <a:rPr b="0" kern="0">
                <a:solidFill>
                  <a:sysClr val="windowText" lastClr="000000"/>
                </a:solidFill>
                <a:ea typeface="Calibri"/>
                <a:cs typeface="Calibri"/>
                <a:sym typeface="Calibri"/>
              </a:rPr>
              <a:t>Step 2</a:t>
            </a:r>
          </a:p>
        </p:txBody>
      </p:sp>
      <p:sp>
        <p:nvSpPr>
          <p:cNvPr id="53" name="Shape 1189"/>
          <p:cNvSpPr/>
          <p:nvPr/>
        </p:nvSpPr>
        <p:spPr>
          <a:xfrm>
            <a:off x="6755260" y="1607898"/>
            <a:ext cx="654992" cy="349818"/>
          </a:xfrm>
          <a:prstGeom prst="rect">
            <a:avLst/>
          </a:prstGeom>
          <a:ln w="12700">
            <a:miter lim="400000"/>
          </a:ln>
          <a:extLst>
            <a:ext uri="{C572A759-6A51-4108-AA02-DFA0A04FC94B}">
              <ma14:wrappingTextBoxFlag xmlns:ma14="http://schemas.microsoft.com/office/mac/drawingml/2011/main" val="1"/>
            </a:ext>
          </a:extLst>
        </p:spPr>
        <p:txBody>
          <a:bodyPr wrap="none" lIns="42827" tIns="42827" rIns="42827" bIns="42827">
            <a:spAutoFit/>
          </a:bodyPr>
          <a:lstStyle>
            <a:lvl1pPr>
              <a:defRPr b="1"/>
            </a:lvl1pPr>
          </a:lstStyle>
          <a:p>
            <a:pPr defTabSz="856465">
              <a:defRPr b="0"/>
            </a:pPr>
            <a:r>
              <a:rPr b="0" kern="0" dirty="0">
                <a:solidFill>
                  <a:sysClr val="windowText" lastClr="000000"/>
                </a:solidFill>
                <a:ea typeface="Calibri"/>
                <a:cs typeface="Calibri"/>
                <a:sym typeface="Calibri"/>
              </a:rPr>
              <a:t>Step 4</a:t>
            </a:r>
          </a:p>
        </p:txBody>
      </p:sp>
      <p:sp>
        <p:nvSpPr>
          <p:cNvPr id="54" name="Shape 1190"/>
          <p:cNvSpPr/>
          <p:nvPr/>
        </p:nvSpPr>
        <p:spPr>
          <a:xfrm>
            <a:off x="4829330" y="2288640"/>
            <a:ext cx="654992" cy="349818"/>
          </a:xfrm>
          <a:prstGeom prst="rect">
            <a:avLst/>
          </a:prstGeom>
          <a:ln w="12700">
            <a:miter lim="400000"/>
          </a:ln>
          <a:extLst>
            <a:ext uri="{C572A759-6A51-4108-AA02-DFA0A04FC94B}">
              <ma14:wrappingTextBoxFlag xmlns:ma14="http://schemas.microsoft.com/office/mac/drawingml/2011/main" val="1"/>
            </a:ext>
          </a:extLst>
        </p:spPr>
        <p:txBody>
          <a:bodyPr wrap="none" lIns="42827" tIns="42827" rIns="42827" bIns="42827">
            <a:spAutoFit/>
          </a:bodyPr>
          <a:lstStyle>
            <a:lvl1pPr>
              <a:defRPr b="1"/>
            </a:lvl1pPr>
          </a:lstStyle>
          <a:p>
            <a:pPr defTabSz="856465">
              <a:defRPr b="0"/>
            </a:pPr>
            <a:r>
              <a:rPr b="0" kern="0">
                <a:solidFill>
                  <a:sysClr val="windowText" lastClr="000000"/>
                </a:solidFill>
                <a:ea typeface="Calibri"/>
                <a:cs typeface="Calibri"/>
                <a:sym typeface="Calibri"/>
              </a:rPr>
              <a:t>Step 3</a:t>
            </a:r>
          </a:p>
        </p:txBody>
      </p:sp>
      <p:grpSp>
        <p:nvGrpSpPr>
          <p:cNvPr id="55" name="Group 54"/>
          <p:cNvGrpSpPr/>
          <p:nvPr/>
        </p:nvGrpSpPr>
        <p:grpSpPr>
          <a:xfrm>
            <a:off x="132412" y="3596334"/>
            <a:ext cx="8435909" cy="2710977"/>
            <a:chOff x="140124" y="3804152"/>
            <a:chExt cx="8927215" cy="2867634"/>
          </a:xfrm>
        </p:grpSpPr>
        <p:sp>
          <p:nvSpPr>
            <p:cNvPr id="56" name="Rectangle 55"/>
            <p:cNvSpPr/>
            <p:nvPr/>
          </p:nvSpPr>
          <p:spPr>
            <a:xfrm>
              <a:off x="8560764" y="3804152"/>
              <a:ext cx="437957" cy="37439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defTabSz="856465" latinLnBrk="1" hangingPunct="0"/>
              <a:endParaRPr lang="en-GB" kern="0">
                <a:solidFill>
                  <a:srgbClr val="000000"/>
                </a:solidFill>
                <a:ea typeface="Calibri"/>
                <a:cs typeface="Calibri"/>
                <a:sym typeface="Calibri"/>
              </a:endParaRPr>
            </a:p>
          </p:txBody>
        </p:sp>
        <p:sp>
          <p:nvSpPr>
            <p:cNvPr id="57" name="Rectangle 56"/>
            <p:cNvSpPr/>
            <p:nvPr/>
          </p:nvSpPr>
          <p:spPr>
            <a:xfrm rot="5400000">
              <a:off x="7482722" y="5081105"/>
              <a:ext cx="2794680" cy="37455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defTabSz="856465" latinLnBrk="1" hangingPunct="0"/>
              <a:endParaRPr lang="en-GB" kern="0">
                <a:solidFill>
                  <a:srgbClr val="000000"/>
                </a:solidFill>
                <a:ea typeface="Calibri"/>
                <a:cs typeface="Calibri"/>
                <a:sym typeface="Calibri"/>
              </a:endParaRPr>
            </a:p>
          </p:txBody>
        </p:sp>
        <p:sp>
          <p:nvSpPr>
            <p:cNvPr id="58" name="Rectangle 57"/>
            <p:cNvSpPr/>
            <p:nvPr/>
          </p:nvSpPr>
          <p:spPr>
            <a:xfrm>
              <a:off x="273465" y="6297392"/>
              <a:ext cx="8487938" cy="37439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algn="ctr" defTabSz="856465" latinLnBrk="1" hangingPunct="0"/>
              <a:r>
                <a:rPr lang="en-GB" kern="0" dirty="0">
                  <a:solidFill>
                    <a:srgbClr val="000000"/>
                  </a:solidFill>
                  <a:ea typeface="Calibri"/>
                  <a:cs typeface="Calibri"/>
                  <a:sym typeface="Calibri"/>
                </a:rPr>
                <a:t>Step </a:t>
              </a:r>
              <a:r>
                <a:rPr lang="en-GB" kern="0" dirty="0" smtClean="0">
                  <a:solidFill>
                    <a:srgbClr val="000000"/>
                  </a:solidFill>
                  <a:ea typeface="Calibri"/>
                  <a:cs typeface="Calibri"/>
                  <a:sym typeface="Calibri"/>
                </a:rPr>
                <a:t>5 </a:t>
              </a:r>
              <a:r>
                <a:rPr lang="en-GB" b="1" kern="0" dirty="0" smtClean="0">
                  <a:solidFill>
                    <a:srgbClr val="FFFF00"/>
                  </a:solidFill>
                  <a:ea typeface="Calibri"/>
                  <a:cs typeface="Calibri"/>
                  <a:sym typeface="Calibri"/>
                </a:rPr>
                <a:t>Assess</a:t>
              </a:r>
              <a:r>
                <a:rPr lang="en-GB" b="1" kern="0" dirty="0" smtClean="0">
                  <a:solidFill>
                    <a:srgbClr val="FFFFFF"/>
                  </a:solidFill>
                  <a:ea typeface="Calibri"/>
                  <a:cs typeface="Calibri"/>
                  <a:sym typeface="Calibri"/>
                </a:rPr>
                <a:t> the impact and performance</a:t>
              </a:r>
              <a:endParaRPr lang="en-GB" b="1" kern="0" dirty="0">
                <a:solidFill>
                  <a:srgbClr val="FFFFFF"/>
                </a:solidFill>
                <a:ea typeface="Calibri"/>
                <a:cs typeface="Calibri"/>
                <a:sym typeface="Calibri"/>
              </a:endParaRPr>
            </a:p>
          </p:txBody>
        </p:sp>
        <p:sp>
          <p:nvSpPr>
            <p:cNvPr id="59" name="Rectangle 58"/>
            <p:cNvSpPr/>
            <p:nvPr/>
          </p:nvSpPr>
          <p:spPr>
            <a:xfrm>
              <a:off x="208741" y="4877627"/>
              <a:ext cx="437957" cy="37439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defTabSz="856465" latinLnBrk="1" hangingPunct="0"/>
              <a:endParaRPr lang="en-GB" kern="0">
                <a:solidFill>
                  <a:srgbClr val="000000"/>
                </a:solidFill>
                <a:ea typeface="Calibri"/>
                <a:cs typeface="Calibri"/>
                <a:sym typeface="Calibri"/>
              </a:endParaRPr>
            </a:p>
          </p:txBody>
        </p:sp>
        <p:sp>
          <p:nvSpPr>
            <p:cNvPr id="60" name="Rectangle 59"/>
            <p:cNvSpPr/>
            <p:nvPr/>
          </p:nvSpPr>
          <p:spPr>
            <a:xfrm rot="5400000">
              <a:off x="-474814" y="5679761"/>
              <a:ext cx="1604429" cy="37455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defTabSz="856465" latinLnBrk="1" hangingPunct="0"/>
              <a:endParaRPr lang="en-GB" kern="0">
                <a:solidFill>
                  <a:srgbClr val="000000"/>
                </a:solidFill>
                <a:ea typeface="Calibri"/>
                <a:cs typeface="Calibri"/>
                <a:sym typeface="Calibri"/>
              </a:endParaRPr>
            </a:p>
          </p:txBody>
        </p:sp>
      </p:grpSp>
      <p:sp>
        <p:nvSpPr>
          <p:cNvPr id="61" name="Title 1"/>
          <p:cNvSpPr txBox="1">
            <a:spLocks/>
          </p:cNvSpPr>
          <p:nvPr/>
        </p:nvSpPr>
        <p:spPr>
          <a:xfrm>
            <a:off x="81305" y="62885"/>
            <a:ext cx="5037543" cy="675442"/>
          </a:xfrm>
          <a:prstGeom prst="rect">
            <a:avLst/>
          </a:prstGeom>
        </p:spPr>
        <p:txBody>
          <a:bodyPr lIns="86420" tIns="43210" rIns="86420" bIns="43210">
            <a:normAutofit/>
          </a:bodyPr>
          <a:lstStyle>
            <a:lvl1pPr algn="ctr" defTabSz="432100" rtl="0" eaLnBrk="1" latinLnBrk="0" hangingPunct="1">
              <a:spcBef>
                <a:spcPct val="0"/>
              </a:spcBef>
              <a:buNone/>
              <a:defRPr sz="3400" kern="1200">
                <a:solidFill>
                  <a:schemeClr val="tx1"/>
                </a:solidFill>
                <a:latin typeface="Calibri" panose="020F0502020204030204" pitchFamily="34" charset="0"/>
                <a:ea typeface="+mj-ea"/>
                <a:cs typeface="+mj-cs"/>
              </a:defRPr>
            </a:lvl1pPr>
          </a:lstStyle>
          <a:p>
            <a:pPr algn="l"/>
            <a:r>
              <a:rPr lang="en-GB" sz="3200" b="1" dirty="0" smtClean="0">
                <a:solidFill>
                  <a:srgbClr val="800000"/>
                </a:solidFill>
              </a:rPr>
              <a:t>Practising EBM – the 5 A’s</a:t>
            </a:r>
            <a:endParaRPr lang="en-GB" sz="3200" b="1" dirty="0">
              <a:solidFill>
                <a:srgbClr val="800000"/>
              </a:solidFill>
            </a:endParaRPr>
          </a:p>
        </p:txBody>
      </p:sp>
    </p:spTree>
    <p:extLst>
      <p:ext uri="{BB962C8B-B14F-4D97-AF65-F5344CB8AC3E}">
        <p14:creationId xmlns:p14="http://schemas.microsoft.com/office/powerpoint/2010/main" val="20052972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39" y="269550"/>
            <a:ext cx="6315326" cy="562498"/>
          </a:xfrm>
        </p:spPr>
        <p:txBody>
          <a:bodyPr>
            <a:normAutofit/>
          </a:bodyPr>
          <a:lstStyle/>
          <a:p>
            <a:pPr algn="l"/>
            <a:r>
              <a:rPr lang="en-GB" sz="2400" dirty="0" smtClean="0">
                <a:solidFill>
                  <a:srgbClr val="800000"/>
                </a:solidFill>
              </a:rPr>
              <a:t>What study designs should you be looking for? </a:t>
            </a:r>
            <a:endParaRPr lang="en-GB" sz="2400" dirty="0">
              <a:solidFill>
                <a:srgbClr val="8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6701655"/>
              </p:ext>
            </p:extLst>
          </p:nvPr>
        </p:nvGraphicFramePr>
        <p:xfrm>
          <a:off x="373768" y="1199449"/>
          <a:ext cx="7834959" cy="4696423"/>
        </p:xfrm>
        <a:graphic>
          <a:graphicData uri="http://schemas.openxmlformats.org/drawingml/2006/table">
            <a:tbl>
              <a:tblPr firstRow="1" bandRow="1">
                <a:tableStyleId>{5C22544A-7EE6-4342-B048-85BDC9FD1C3A}</a:tableStyleId>
              </a:tblPr>
              <a:tblGrid>
                <a:gridCol w="2611653"/>
                <a:gridCol w="2611653"/>
                <a:gridCol w="2611653"/>
              </a:tblGrid>
              <a:tr h="412977">
                <a:tc>
                  <a:txBody>
                    <a:bodyPr/>
                    <a:lstStyle/>
                    <a:p>
                      <a:r>
                        <a:rPr lang="en-GB" sz="1600" dirty="0" smtClean="0"/>
                        <a:t>Question</a:t>
                      </a:r>
                      <a:endParaRPr lang="en-GB" sz="1600" dirty="0"/>
                    </a:p>
                  </a:txBody>
                  <a:tcPr marL="86408" marR="86408" marT="43222" marB="43222"/>
                </a:tc>
                <a:tc>
                  <a:txBody>
                    <a:bodyPr/>
                    <a:lstStyle/>
                    <a:p>
                      <a:r>
                        <a:rPr lang="en-GB" sz="1600" dirty="0" smtClean="0"/>
                        <a:t>Question type</a:t>
                      </a:r>
                      <a:endParaRPr lang="en-GB" sz="1600" dirty="0"/>
                    </a:p>
                  </a:txBody>
                  <a:tcPr marL="86408" marR="86408" marT="43222" marB="43222"/>
                </a:tc>
                <a:tc>
                  <a:txBody>
                    <a:bodyPr/>
                    <a:lstStyle/>
                    <a:p>
                      <a:r>
                        <a:rPr lang="en-GB" sz="1600" dirty="0" smtClean="0"/>
                        <a:t>Best study</a:t>
                      </a:r>
                      <a:r>
                        <a:rPr lang="en-GB" sz="1600" baseline="0" dirty="0" smtClean="0"/>
                        <a:t> design</a:t>
                      </a:r>
                      <a:endParaRPr lang="en-GB" sz="1600" dirty="0"/>
                    </a:p>
                  </a:txBody>
                  <a:tcPr marL="86408" marR="86408" marT="43222" marB="43222"/>
                </a:tc>
              </a:tr>
              <a:tr h="1018301">
                <a:tc>
                  <a:txBody>
                    <a:bodyPr/>
                    <a:lstStyle/>
                    <a:p>
                      <a:r>
                        <a:rPr lang="en-GB" sz="1600" dirty="0" smtClean="0"/>
                        <a:t>What should I do about this condition</a:t>
                      </a:r>
                      <a:r>
                        <a:rPr lang="en-GB" sz="1600" baseline="0" dirty="0" smtClean="0"/>
                        <a:t> or problem?</a:t>
                      </a:r>
                      <a:endParaRPr lang="en-GB" sz="1600" dirty="0"/>
                    </a:p>
                  </a:txBody>
                  <a:tcPr marL="86408" marR="86408" marT="43222" marB="43222"/>
                </a:tc>
                <a:tc>
                  <a:txBody>
                    <a:bodyPr/>
                    <a:lstStyle/>
                    <a:p>
                      <a:r>
                        <a:rPr lang="en-GB" sz="1600" dirty="0" smtClean="0"/>
                        <a:t>INTERVENTION</a:t>
                      </a:r>
                      <a:endParaRPr lang="en-GB" sz="1600" dirty="0"/>
                    </a:p>
                  </a:txBody>
                  <a:tcPr marL="86408" marR="86408" marT="43222" marB="43222"/>
                </a:tc>
                <a:tc>
                  <a:txBody>
                    <a:bodyPr/>
                    <a:lstStyle/>
                    <a:p>
                      <a:r>
                        <a:rPr lang="en-GB" sz="1600" dirty="0" smtClean="0"/>
                        <a:t>RANDOMISED</a:t>
                      </a:r>
                      <a:r>
                        <a:rPr lang="en-GB" sz="1600" baseline="0" dirty="0" smtClean="0"/>
                        <a:t> CONTROLLED TRIAL (RCT) &gt; cohort</a:t>
                      </a:r>
                      <a:endParaRPr lang="en-GB" sz="1600" dirty="0"/>
                    </a:p>
                  </a:txBody>
                  <a:tcPr marL="86408" marR="86408" marT="43222" marB="43222"/>
                </a:tc>
              </a:tr>
              <a:tr h="712810">
                <a:tc>
                  <a:txBody>
                    <a:bodyPr/>
                    <a:lstStyle/>
                    <a:p>
                      <a:r>
                        <a:rPr lang="en-GB" sz="1600" dirty="0" smtClean="0"/>
                        <a:t>What</a:t>
                      </a:r>
                      <a:r>
                        <a:rPr lang="en-GB" sz="1600" baseline="0" dirty="0" smtClean="0"/>
                        <a:t> causes the problem?</a:t>
                      </a:r>
                      <a:endParaRPr lang="en-GB" sz="1600" dirty="0"/>
                    </a:p>
                  </a:txBody>
                  <a:tcPr marL="86408" marR="86408" marT="43222" marB="43222"/>
                </a:tc>
                <a:tc>
                  <a:txBody>
                    <a:bodyPr/>
                    <a:lstStyle/>
                    <a:p>
                      <a:r>
                        <a:rPr lang="en-GB" sz="1600" dirty="0" smtClean="0"/>
                        <a:t>AETIOLOGY</a:t>
                      </a:r>
                      <a:r>
                        <a:rPr lang="en-GB" sz="1600" baseline="0" dirty="0" smtClean="0"/>
                        <a:t> AND RISK FACTORS</a:t>
                      </a:r>
                      <a:endParaRPr lang="en-GB" sz="1600" dirty="0"/>
                    </a:p>
                  </a:txBody>
                  <a:tcPr marL="86408" marR="86408" marT="43222" marB="43222"/>
                </a:tc>
                <a:tc>
                  <a:txBody>
                    <a:bodyPr/>
                    <a:lstStyle/>
                    <a:p>
                      <a:r>
                        <a:rPr lang="en-GB" sz="1600" dirty="0" smtClean="0"/>
                        <a:t>RCT</a:t>
                      </a:r>
                      <a:r>
                        <a:rPr lang="en-GB" sz="1600" baseline="0" dirty="0" smtClean="0"/>
                        <a:t> (?) &gt; cohort &gt; case control</a:t>
                      </a:r>
                    </a:p>
                  </a:txBody>
                  <a:tcPr marL="86408" marR="86408" marT="43222" marB="43222"/>
                </a:tc>
              </a:tr>
              <a:tr h="1018301">
                <a:tc>
                  <a:txBody>
                    <a:bodyPr/>
                    <a:lstStyle/>
                    <a:p>
                      <a:r>
                        <a:rPr lang="en-GB" sz="1600" dirty="0" smtClean="0"/>
                        <a:t>Does this</a:t>
                      </a:r>
                      <a:r>
                        <a:rPr lang="en-GB" sz="1600" baseline="0" dirty="0" smtClean="0"/>
                        <a:t> person have the condition or problem?</a:t>
                      </a:r>
                      <a:endParaRPr lang="en-GB" sz="1600" dirty="0"/>
                    </a:p>
                  </a:txBody>
                  <a:tcPr marL="86408" marR="86408" marT="43222" marB="43222"/>
                </a:tc>
                <a:tc>
                  <a:txBody>
                    <a:bodyPr/>
                    <a:lstStyle/>
                    <a:p>
                      <a:r>
                        <a:rPr lang="en-GB" sz="1600" dirty="0" smtClean="0"/>
                        <a:t>DIAGNOSIS</a:t>
                      </a:r>
                      <a:endParaRPr lang="en-GB" sz="1600" dirty="0"/>
                    </a:p>
                  </a:txBody>
                  <a:tcPr marL="86408" marR="86408" marT="43222" marB="43222"/>
                </a:tc>
                <a:tc>
                  <a:txBody>
                    <a:bodyPr/>
                    <a:lstStyle/>
                    <a:p>
                      <a:r>
                        <a:rPr lang="en-GB" sz="1600" dirty="0" smtClean="0"/>
                        <a:t>CROSS-SECTIONAL (random</a:t>
                      </a:r>
                      <a:r>
                        <a:rPr lang="en-GB" sz="1600" baseline="0" dirty="0" smtClean="0"/>
                        <a:t> or consecutive sample)</a:t>
                      </a:r>
                      <a:endParaRPr lang="en-GB" sz="1600" dirty="0"/>
                    </a:p>
                  </a:txBody>
                  <a:tcPr marL="86408" marR="86408" marT="43222" marB="43222"/>
                </a:tc>
              </a:tr>
              <a:tr h="712810">
                <a:tc>
                  <a:txBody>
                    <a:bodyPr/>
                    <a:lstStyle/>
                    <a:p>
                      <a:r>
                        <a:rPr lang="en-GB" sz="1600" dirty="0" smtClean="0"/>
                        <a:t>What</a:t>
                      </a:r>
                      <a:r>
                        <a:rPr lang="en-GB" sz="1600" baseline="0" dirty="0" smtClean="0"/>
                        <a:t> will happen with this problem? </a:t>
                      </a:r>
                      <a:endParaRPr lang="en-GB" sz="1600" dirty="0"/>
                    </a:p>
                  </a:txBody>
                  <a:tcPr marL="86408" marR="86408" marT="43222" marB="43222"/>
                </a:tc>
                <a:tc>
                  <a:txBody>
                    <a:bodyPr/>
                    <a:lstStyle/>
                    <a:p>
                      <a:r>
                        <a:rPr lang="en-GB" sz="1600" dirty="0" smtClean="0"/>
                        <a:t>PROGNOSIS (PREDICTION)</a:t>
                      </a:r>
                      <a:endParaRPr lang="en-GB" sz="1600" dirty="0"/>
                    </a:p>
                  </a:txBody>
                  <a:tcPr marL="86408" marR="86408" marT="43222" marB="43222"/>
                </a:tc>
                <a:tc>
                  <a:txBody>
                    <a:bodyPr/>
                    <a:lstStyle/>
                    <a:p>
                      <a:r>
                        <a:rPr lang="en-GB" sz="1600" dirty="0" smtClean="0"/>
                        <a:t>COHORT</a:t>
                      </a:r>
                      <a:r>
                        <a:rPr lang="en-GB" sz="1600" baseline="0" dirty="0" smtClean="0"/>
                        <a:t> (survival) &gt; case control &gt; case series</a:t>
                      </a:r>
                      <a:endParaRPr lang="en-GB" sz="1600" dirty="0"/>
                    </a:p>
                  </a:txBody>
                  <a:tcPr marL="86408" marR="86408" marT="43222" marB="43222"/>
                </a:tc>
              </a:tr>
              <a:tr h="821224">
                <a:tc>
                  <a:txBody>
                    <a:bodyPr/>
                    <a:lstStyle/>
                    <a:p>
                      <a:r>
                        <a:rPr lang="en-GB" sz="1600" dirty="0" smtClean="0"/>
                        <a:t>How common is the problem?</a:t>
                      </a:r>
                      <a:endParaRPr lang="en-GB" sz="1600" dirty="0"/>
                    </a:p>
                  </a:txBody>
                  <a:tcPr marL="86408" marR="86408" marT="43222" marB="43222"/>
                </a:tc>
                <a:tc>
                  <a:txBody>
                    <a:bodyPr/>
                    <a:lstStyle/>
                    <a:p>
                      <a:r>
                        <a:rPr lang="en-GB" sz="1600" dirty="0" smtClean="0"/>
                        <a:t>FREQUENCY</a:t>
                      </a:r>
                      <a:r>
                        <a:rPr lang="en-GB" sz="1600" baseline="0" dirty="0" smtClean="0"/>
                        <a:t> AND RATE</a:t>
                      </a:r>
                      <a:endParaRPr lang="en-GB" sz="1600" dirty="0"/>
                    </a:p>
                  </a:txBody>
                  <a:tcPr marL="86408" marR="86408" marT="43222" marB="43222"/>
                </a:tc>
                <a:tc>
                  <a:txBody>
                    <a:bodyPr/>
                    <a:lstStyle/>
                    <a:p>
                      <a:r>
                        <a:rPr lang="en-GB" sz="1600" baseline="0" dirty="0" smtClean="0"/>
                        <a:t>CROSS SECTIONAL (prevalence)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COHORT</a:t>
                      </a:r>
                      <a:r>
                        <a:rPr lang="en-GB" sz="1600" baseline="0" dirty="0" smtClean="0"/>
                        <a:t> (incidence)</a:t>
                      </a:r>
                    </a:p>
                  </a:txBody>
                  <a:tcPr marL="86408" marR="86408" marT="43222" marB="43222"/>
                </a:tc>
              </a:tr>
            </a:tbl>
          </a:graphicData>
        </a:graphic>
      </p:graphicFrame>
      <p:sp>
        <p:nvSpPr>
          <p:cNvPr id="3" name="Rectangle 2"/>
          <p:cNvSpPr/>
          <p:nvPr/>
        </p:nvSpPr>
        <p:spPr>
          <a:xfrm>
            <a:off x="3019593" y="1636711"/>
            <a:ext cx="2539845" cy="917123"/>
          </a:xfrm>
          <a:prstGeom prst="rect">
            <a:avLst/>
          </a:prstGeom>
          <a:solidFill>
            <a:srgbClr val="C9D0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019593" y="3369385"/>
            <a:ext cx="2539845" cy="917123"/>
          </a:xfrm>
          <a:prstGeom prst="rect">
            <a:avLst/>
          </a:prstGeom>
          <a:solidFill>
            <a:srgbClr val="C9D0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019593" y="5144386"/>
            <a:ext cx="2539845" cy="723266"/>
          </a:xfrm>
          <a:prstGeom prst="rect">
            <a:avLst/>
          </a:prstGeom>
          <a:solidFill>
            <a:srgbClr val="C9D0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626552" y="1636711"/>
            <a:ext cx="2539845" cy="917123"/>
          </a:xfrm>
          <a:prstGeom prst="rect">
            <a:avLst/>
          </a:prstGeom>
          <a:solidFill>
            <a:srgbClr val="C9D0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626552" y="3369385"/>
            <a:ext cx="2539845" cy="917123"/>
          </a:xfrm>
          <a:prstGeom prst="rect">
            <a:avLst/>
          </a:prstGeom>
          <a:solidFill>
            <a:srgbClr val="C9D0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626552" y="5144386"/>
            <a:ext cx="2539845" cy="723266"/>
          </a:xfrm>
          <a:prstGeom prst="rect">
            <a:avLst/>
          </a:prstGeom>
          <a:solidFill>
            <a:srgbClr val="C9D0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019593" y="2666708"/>
            <a:ext cx="2539845" cy="632127"/>
          </a:xfrm>
          <a:prstGeom prst="rect">
            <a:avLst/>
          </a:prstGeom>
          <a:solidFill>
            <a:srgbClr val="ECEF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19593" y="4413498"/>
            <a:ext cx="2539845" cy="632127"/>
          </a:xfrm>
          <a:prstGeom prst="rect">
            <a:avLst/>
          </a:prstGeom>
          <a:solidFill>
            <a:srgbClr val="ECEF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654772" y="2666714"/>
            <a:ext cx="2539845" cy="632127"/>
          </a:xfrm>
          <a:prstGeom prst="rect">
            <a:avLst/>
          </a:prstGeom>
          <a:solidFill>
            <a:srgbClr val="ECEF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626552" y="4413498"/>
            <a:ext cx="2539845" cy="632127"/>
          </a:xfrm>
          <a:prstGeom prst="rect">
            <a:avLst/>
          </a:prstGeom>
          <a:solidFill>
            <a:srgbClr val="ECEF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9551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09 at 22.15.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04" y="1679786"/>
            <a:ext cx="7734300" cy="3556000"/>
          </a:xfrm>
          <a:prstGeom prst="rect">
            <a:avLst/>
          </a:prstGeom>
        </p:spPr>
      </p:pic>
    </p:spTree>
    <p:extLst>
      <p:ext uri="{BB962C8B-B14F-4D97-AF65-F5344CB8AC3E}">
        <p14:creationId xmlns:p14="http://schemas.microsoft.com/office/powerpoint/2010/main" val="5720224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6293" y="4601456"/>
            <a:ext cx="7757137" cy="1655772"/>
          </a:xfrm>
          <a:prstGeom prst="rect">
            <a:avLst/>
          </a:prstGeom>
        </p:spPr>
      </p:pic>
      <p:grpSp>
        <p:nvGrpSpPr>
          <p:cNvPr id="2" name="Group 1"/>
          <p:cNvGrpSpPr/>
          <p:nvPr/>
        </p:nvGrpSpPr>
        <p:grpSpPr>
          <a:xfrm>
            <a:off x="282051" y="825152"/>
            <a:ext cx="4965902" cy="3249058"/>
            <a:chOff x="1420969" y="3140968"/>
            <a:chExt cx="5489985" cy="3528392"/>
          </a:xfrm>
        </p:grpSpPr>
        <p:pic>
          <p:nvPicPr>
            <p:cNvPr id="4" name="Picture 3"/>
            <p:cNvPicPr>
              <a:picLocks noChangeAspect="1"/>
            </p:cNvPicPr>
            <p:nvPr/>
          </p:nvPicPr>
          <p:blipFill>
            <a:blip r:embed="rId4"/>
            <a:stretch>
              <a:fillRect/>
            </a:stretch>
          </p:blipFill>
          <p:spPr>
            <a:xfrm>
              <a:off x="1420969" y="3140968"/>
              <a:ext cx="5489985" cy="2844811"/>
            </a:xfrm>
            <a:prstGeom prst="rect">
              <a:avLst/>
            </a:prstGeom>
          </p:spPr>
        </p:pic>
        <p:pic>
          <p:nvPicPr>
            <p:cNvPr id="5" name="Picture 4"/>
            <p:cNvPicPr>
              <a:picLocks noChangeAspect="1"/>
            </p:cNvPicPr>
            <p:nvPr/>
          </p:nvPicPr>
          <p:blipFill>
            <a:blip r:embed="rId5"/>
            <a:stretch>
              <a:fillRect/>
            </a:stretch>
          </p:blipFill>
          <p:spPr>
            <a:xfrm>
              <a:off x="2411760" y="6284044"/>
              <a:ext cx="3508404" cy="385316"/>
            </a:xfrm>
            <a:prstGeom prst="rect">
              <a:avLst/>
            </a:prstGeom>
          </p:spPr>
        </p:pic>
      </p:grpSp>
      <p:sp>
        <p:nvSpPr>
          <p:cNvPr id="6" name="Rectangle 5"/>
          <p:cNvSpPr/>
          <p:nvPr/>
        </p:nvSpPr>
        <p:spPr>
          <a:xfrm>
            <a:off x="52549" y="115944"/>
            <a:ext cx="3286076" cy="552829"/>
          </a:xfrm>
          <a:prstGeom prst="rect">
            <a:avLst/>
          </a:prstGeom>
        </p:spPr>
        <p:txBody>
          <a:bodyPr wrap="square" lIns="86420" tIns="43210" rIns="86420" bIns="43210">
            <a:spAutoFit/>
          </a:bodyPr>
          <a:lstStyle/>
          <a:p>
            <a:r>
              <a:rPr lang="en-GB" sz="3000" dirty="0" smtClean="0">
                <a:solidFill>
                  <a:srgbClr val="800000"/>
                </a:solidFill>
                <a:latin typeface="Calibri" panose="020F0502020204030204" pitchFamily="34" charset="0"/>
              </a:rPr>
              <a:t>Case reports/series</a:t>
            </a:r>
            <a:endParaRPr lang="en-GB" sz="3000" dirty="0">
              <a:solidFill>
                <a:srgbClr val="800000"/>
              </a:solidFill>
              <a:latin typeface="Calibri" panose="020F0502020204030204" pitchFamily="34" charset="0"/>
            </a:endParaRPr>
          </a:p>
        </p:txBody>
      </p:sp>
      <p:pic>
        <p:nvPicPr>
          <p:cNvPr id="7" name="Picture 6" descr="Screen Shot 2015-10-09 at 22.32.3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863" y="3285428"/>
            <a:ext cx="7962900" cy="2971800"/>
          </a:xfrm>
          <a:prstGeom prst="rect">
            <a:avLst/>
          </a:prstGeom>
        </p:spPr>
      </p:pic>
    </p:spTree>
    <p:extLst>
      <p:ext uri="{BB962C8B-B14F-4D97-AF65-F5344CB8AC3E}">
        <p14:creationId xmlns:p14="http://schemas.microsoft.com/office/powerpoint/2010/main" val="30318669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785" t="15857" r="52020" b="44787"/>
          <a:stretch/>
        </p:blipFill>
        <p:spPr bwMode="auto">
          <a:xfrm>
            <a:off x="300503" y="304749"/>
            <a:ext cx="3982910" cy="374152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2709794" y="2686441"/>
            <a:ext cx="1573619" cy="1359830"/>
          </a:xfrm>
          <a:prstGeom prst="ellipse">
            <a:avLst/>
          </a:prstGeom>
          <a:no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 name="TextBox 3"/>
          <p:cNvSpPr txBox="1"/>
          <p:nvPr/>
        </p:nvSpPr>
        <p:spPr>
          <a:xfrm>
            <a:off x="5278553" y="592963"/>
            <a:ext cx="257042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600" dirty="0" smtClean="0"/>
              <a:t>Case Report</a:t>
            </a:r>
            <a:endParaRPr lang="en-US" sz="3600" dirty="0"/>
          </a:p>
        </p:txBody>
      </p:sp>
      <p:sp>
        <p:nvSpPr>
          <p:cNvPr id="7" name="TextBox 6"/>
          <p:cNvSpPr txBox="1"/>
          <p:nvPr/>
        </p:nvSpPr>
        <p:spPr>
          <a:xfrm>
            <a:off x="5278553" y="1762844"/>
            <a:ext cx="2570426"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3600" dirty="0" smtClean="0"/>
              <a:t>Case Series</a:t>
            </a:r>
            <a:endParaRPr lang="en-US" sz="3600" dirty="0"/>
          </a:p>
        </p:txBody>
      </p:sp>
      <p:sp>
        <p:nvSpPr>
          <p:cNvPr id="8" name="TextBox 7"/>
          <p:cNvSpPr txBox="1"/>
          <p:nvPr/>
        </p:nvSpPr>
        <p:spPr>
          <a:xfrm>
            <a:off x="4865449" y="2953041"/>
            <a:ext cx="3396635"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3600" dirty="0" smtClean="0"/>
              <a:t>Survey</a:t>
            </a:r>
          </a:p>
          <a:p>
            <a:pPr algn="ctr"/>
            <a:r>
              <a:rPr lang="en-US" sz="3600" dirty="0" smtClean="0"/>
              <a:t>(Cross-sectional)</a:t>
            </a:r>
            <a:endParaRPr lang="en-US" sz="3600" dirty="0"/>
          </a:p>
        </p:txBody>
      </p:sp>
      <p:sp>
        <p:nvSpPr>
          <p:cNvPr id="9" name="TextBox 8"/>
          <p:cNvSpPr txBox="1"/>
          <p:nvPr/>
        </p:nvSpPr>
        <p:spPr>
          <a:xfrm>
            <a:off x="4865449" y="4715401"/>
            <a:ext cx="3396635"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600" dirty="0" smtClean="0"/>
              <a:t>Qualitative</a:t>
            </a:r>
            <a:endParaRPr lang="en-US" sz="3600" dirty="0"/>
          </a:p>
        </p:txBody>
      </p:sp>
    </p:spTree>
    <p:extLst>
      <p:ext uri="{BB962C8B-B14F-4D97-AF65-F5344CB8AC3E}">
        <p14:creationId xmlns:p14="http://schemas.microsoft.com/office/powerpoint/2010/main" val="1824691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rotWithShape="1">
          <a:blip r:embed="rId3" cstate="print"/>
          <a:srcRect l="31127" t="15960" r="2707" b="43192"/>
          <a:stretch/>
        </p:blipFill>
        <p:spPr bwMode="auto">
          <a:xfrm>
            <a:off x="2" y="0"/>
            <a:ext cx="5443368" cy="2431273"/>
          </a:xfrm>
          <a:prstGeom prst="rect">
            <a:avLst/>
          </a:prstGeom>
          <a:noFill/>
          <a:ln w="9525">
            <a:noFill/>
            <a:miter lim="800000"/>
            <a:headEnd/>
            <a:tailEnd/>
          </a:ln>
        </p:spPr>
      </p:pic>
      <p:pic>
        <p:nvPicPr>
          <p:cNvPr id="91139" name="Picture 3"/>
          <p:cNvPicPr>
            <a:picLocks noChangeAspect="1" noChangeArrowheads="1"/>
          </p:cNvPicPr>
          <p:nvPr/>
        </p:nvPicPr>
        <p:blipFill>
          <a:blip r:embed="rId4" cstate="print"/>
          <a:srcRect l="14111" t="19676" r="6054" b="12601"/>
          <a:stretch>
            <a:fillRect/>
          </a:stretch>
        </p:blipFill>
        <p:spPr bwMode="auto">
          <a:xfrm>
            <a:off x="1282562" y="1958480"/>
            <a:ext cx="7358201" cy="4524870"/>
          </a:xfrm>
          <a:prstGeom prst="rect">
            <a:avLst/>
          </a:prstGeom>
          <a:noFill/>
          <a:ln w="38100">
            <a:solidFill>
              <a:schemeClr val="tx1"/>
            </a:solidFill>
            <a:miter lim="800000"/>
            <a:headEnd/>
            <a:tailEnd/>
          </a:ln>
        </p:spPr>
      </p:pic>
      <p:sp>
        <p:nvSpPr>
          <p:cNvPr id="6" name="TextBox 5"/>
          <p:cNvSpPr txBox="1"/>
          <p:nvPr/>
        </p:nvSpPr>
        <p:spPr>
          <a:xfrm>
            <a:off x="1417320" y="3571525"/>
            <a:ext cx="6846768" cy="456596"/>
          </a:xfrm>
          <a:prstGeom prst="rect">
            <a:avLst/>
          </a:prstGeom>
          <a:solidFill>
            <a:schemeClr val="accent1">
              <a:alpha val="22000"/>
            </a:schemeClr>
          </a:solidFill>
          <a:ln w="12700">
            <a:solidFill>
              <a:schemeClr val="tx1"/>
            </a:solidFill>
          </a:ln>
        </p:spPr>
        <p:txBody>
          <a:bodyPr wrap="square" lIns="86420" tIns="43210" rIns="86420" bIns="43210" rtlCol="0">
            <a:spAutoFit/>
          </a:bodyPr>
          <a:lstStyle/>
          <a:p>
            <a:pPr algn="ctr"/>
            <a:r>
              <a:rPr lang="en-GB" sz="2400" dirty="0" smtClean="0">
                <a:solidFill>
                  <a:srgbClr val="C00000"/>
                </a:solidFill>
              </a:rPr>
              <a:t>34%</a:t>
            </a:r>
            <a:endParaRPr lang="en-GB" sz="2400" dirty="0">
              <a:solidFill>
                <a:srgbClr val="C00000"/>
              </a:solidFill>
            </a:endParaRPr>
          </a:p>
        </p:txBody>
      </p:sp>
      <p:sp>
        <p:nvSpPr>
          <p:cNvPr id="9" name="TextBox 8"/>
          <p:cNvSpPr txBox="1"/>
          <p:nvPr/>
        </p:nvSpPr>
        <p:spPr>
          <a:xfrm>
            <a:off x="1417320" y="4549139"/>
            <a:ext cx="6862008" cy="302708"/>
          </a:xfrm>
          <a:prstGeom prst="rect">
            <a:avLst/>
          </a:prstGeom>
          <a:solidFill>
            <a:schemeClr val="accent1">
              <a:alpha val="22000"/>
            </a:schemeClr>
          </a:solidFill>
          <a:ln w="12700">
            <a:solidFill>
              <a:schemeClr val="tx1"/>
            </a:solidFill>
          </a:ln>
        </p:spPr>
        <p:txBody>
          <a:bodyPr wrap="square" lIns="86420" tIns="43210" rIns="86420" bIns="43210" rtlCol="0">
            <a:spAutoFit/>
          </a:bodyPr>
          <a:lstStyle>
            <a:defPPr>
              <a:defRPr lang="en-US"/>
            </a:defPPr>
            <a:lvl1pPr algn="ctr">
              <a:defRPr sz="4800">
                <a:solidFill>
                  <a:srgbClr val="C00000"/>
                </a:solidFill>
              </a:defRPr>
            </a:lvl1pPr>
          </a:lstStyle>
          <a:p>
            <a:r>
              <a:rPr lang="en-GB" sz="1400" b="1" dirty="0" smtClean="0"/>
              <a:t>17%</a:t>
            </a:r>
            <a:endParaRPr lang="en-GB" sz="1400" b="1" dirty="0"/>
          </a:p>
        </p:txBody>
      </p:sp>
    </p:spTree>
    <p:extLst>
      <p:ext uri="{BB962C8B-B14F-4D97-AF65-F5344CB8AC3E}">
        <p14:creationId xmlns:p14="http://schemas.microsoft.com/office/powerpoint/2010/main" val="1906902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641" t="18572" r="24908" b="62857"/>
          <a:stretch/>
        </p:blipFill>
        <p:spPr bwMode="auto">
          <a:xfrm>
            <a:off x="152400" y="409546"/>
            <a:ext cx="4284345" cy="1763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dnunan\AppData\Local\Temp\bcr-2014-208012.sho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9037" y="1627796"/>
            <a:ext cx="6534150" cy="154076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nunan\AppData\Local\Temp\bcr-2014-208012.sho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285" y="2620887"/>
            <a:ext cx="3787139" cy="1661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2896" y="4449215"/>
            <a:ext cx="5477959" cy="10772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solidFill>
                  <a:schemeClr val="tx1"/>
                </a:solidFill>
                <a:latin typeface="Helvetica Neue"/>
                <a:cs typeface="Helvetica Neue"/>
              </a:rPr>
              <a:t>“</a:t>
            </a:r>
            <a:r>
              <a:rPr lang="en-US" dirty="0" smtClean="0">
                <a:solidFill>
                  <a:schemeClr val="tx1"/>
                </a:solidFill>
                <a:latin typeface="Helvetica Neue"/>
                <a:cs typeface="Helvetica Neue"/>
              </a:rPr>
              <a:t>…at elite level, there are no cases in cutting sports within the literature to guide these decisions </a:t>
            </a:r>
            <a:r>
              <a:rPr lang="en-US" sz="3200" dirty="0" smtClean="0">
                <a:solidFill>
                  <a:schemeClr val="tx1"/>
                </a:solidFill>
                <a:latin typeface="Helvetica Neue"/>
                <a:cs typeface="Helvetica Neue"/>
              </a:rPr>
              <a:t>”</a:t>
            </a:r>
            <a:endParaRPr lang="en-US" dirty="0">
              <a:solidFill>
                <a:schemeClr val="tx1"/>
              </a:solidFill>
              <a:latin typeface="Helvetica Neue"/>
              <a:cs typeface="Helvetica Neue"/>
            </a:endParaRPr>
          </a:p>
        </p:txBody>
      </p:sp>
      <p:sp>
        <p:nvSpPr>
          <p:cNvPr id="8" name="TextBox 7"/>
          <p:cNvSpPr txBox="1"/>
          <p:nvPr/>
        </p:nvSpPr>
        <p:spPr>
          <a:xfrm>
            <a:off x="2844151" y="5153462"/>
            <a:ext cx="5477959" cy="10772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solidFill>
                  <a:schemeClr val="tx1"/>
                </a:solidFill>
                <a:latin typeface="Helvetica Neue"/>
                <a:cs typeface="Helvetica Neue"/>
              </a:rPr>
              <a:t>“</a:t>
            </a:r>
            <a:r>
              <a:rPr lang="en-US" dirty="0">
                <a:solidFill>
                  <a:schemeClr val="tx1"/>
                </a:solidFill>
                <a:latin typeface="Helvetica Neue"/>
                <a:cs typeface="Helvetica Neue"/>
              </a:rPr>
              <a:t> </a:t>
            </a:r>
            <a:r>
              <a:rPr lang="en-US" dirty="0" smtClean="0">
                <a:solidFill>
                  <a:schemeClr val="tx1"/>
                </a:solidFill>
                <a:latin typeface="Helvetica Neue"/>
                <a:cs typeface="Helvetica Neue"/>
              </a:rPr>
              <a:t> This case challenges current dogma and provides a starting point for much needed debate…</a:t>
            </a:r>
            <a:r>
              <a:rPr lang="en-US" sz="3200" dirty="0" smtClean="0">
                <a:solidFill>
                  <a:schemeClr val="tx1"/>
                </a:solidFill>
                <a:latin typeface="Helvetica Neue"/>
                <a:cs typeface="Helvetica Neue"/>
              </a:rPr>
              <a:t>”</a:t>
            </a:r>
            <a:endParaRPr lang="en-US" dirty="0">
              <a:solidFill>
                <a:schemeClr val="tx1"/>
              </a:solidFill>
              <a:latin typeface="Helvetica Neue"/>
              <a:cs typeface="Helvetica Neue"/>
            </a:endParaRPr>
          </a:p>
        </p:txBody>
      </p:sp>
    </p:spTree>
    <p:extLst>
      <p:ext uri="{BB962C8B-B14F-4D97-AF65-F5344CB8AC3E}">
        <p14:creationId xmlns:p14="http://schemas.microsoft.com/office/powerpoint/2010/main" val="1731529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nunan\AppData\Local\Temp\CAREchecklist-English.pd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4" y="719709"/>
            <a:ext cx="7038753" cy="54800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548" y="115944"/>
            <a:ext cx="4849061" cy="518151"/>
          </a:xfrm>
          <a:prstGeom prst="rect">
            <a:avLst/>
          </a:prstGeom>
        </p:spPr>
        <p:txBody>
          <a:bodyPr wrap="square" lIns="86420" tIns="43210" rIns="86420" bIns="43210">
            <a:spAutoFit/>
          </a:bodyPr>
          <a:lstStyle/>
          <a:p>
            <a:r>
              <a:rPr lang="en-GB" sz="2800" dirty="0" smtClean="0">
                <a:solidFill>
                  <a:srgbClr val="800000"/>
                </a:solidFill>
                <a:latin typeface="Calibri" panose="020F0502020204030204" pitchFamily="34" charset="0"/>
              </a:rPr>
              <a:t>Reporting standards</a:t>
            </a:r>
            <a:endParaRPr lang="en-GB" sz="2800" dirty="0">
              <a:solidFill>
                <a:srgbClr val="800000"/>
              </a:solidFill>
              <a:latin typeface="Calibri" panose="020F0502020204030204" pitchFamily="34" charset="0"/>
            </a:endParaRPr>
          </a:p>
        </p:txBody>
      </p:sp>
    </p:spTree>
    <p:extLst>
      <p:ext uri="{BB962C8B-B14F-4D97-AF65-F5344CB8AC3E}">
        <p14:creationId xmlns:p14="http://schemas.microsoft.com/office/powerpoint/2010/main" val="7517317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8380" y="148437"/>
            <a:ext cx="2707080" cy="517930"/>
          </a:xfrm>
          <a:prstGeom prst="rect">
            <a:avLst/>
          </a:prstGeom>
        </p:spPr>
        <p:txBody>
          <a:bodyPr lIns="86420" tIns="43210" rIns="86420" bIns="43210">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2800" dirty="0" smtClean="0">
                <a:solidFill>
                  <a:srgbClr val="800000"/>
                </a:solidFill>
                <a:latin typeface="Calibri" panose="020F0502020204030204" pitchFamily="34" charset="0"/>
                <a:ea typeface="+mn-ea"/>
                <a:cs typeface="+mn-cs"/>
              </a:rPr>
              <a:t>Case </a:t>
            </a:r>
            <a:r>
              <a:rPr lang="en-US" sz="2800" dirty="0">
                <a:solidFill>
                  <a:srgbClr val="800000"/>
                </a:solidFill>
                <a:latin typeface="Calibri" panose="020F0502020204030204" pitchFamily="34" charset="0"/>
                <a:ea typeface="+mn-ea"/>
                <a:cs typeface="+mn-cs"/>
              </a:rPr>
              <a:t>reports/series</a:t>
            </a:r>
          </a:p>
        </p:txBody>
      </p:sp>
      <p:sp>
        <p:nvSpPr>
          <p:cNvPr id="5" name="Rectangle 4"/>
          <p:cNvSpPr/>
          <p:nvPr/>
        </p:nvSpPr>
        <p:spPr>
          <a:xfrm>
            <a:off x="519528" y="1159051"/>
            <a:ext cx="7432137" cy="4519246"/>
          </a:xfrm>
          <a:prstGeom prst="rect">
            <a:avLst/>
          </a:prstGeom>
        </p:spPr>
        <p:txBody>
          <a:bodyPr wrap="square" lIns="86420" tIns="43210" rIns="86420" bIns="43210">
            <a:spAutoFit/>
          </a:bodyPr>
          <a:lstStyle/>
          <a:p>
            <a:r>
              <a:rPr lang="en-GB" sz="2400" b="1" dirty="0" smtClean="0">
                <a:latin typeface="Calibri" panose="020F0502020204030204" pitchFamily="34" charset="0"/>
              </a:rPr>
              <a:t>Advantages</a:t>
            </a:r>
            <a:endParaRPr lang="en-GB" sz="2400" b="1" dirty="0">
              <a:latin typeface="Calibri" panose="020F0502020204030204" pitchFamily="34" charset="0"/>
            </a:endParaRPr>
          </a:p>
          <a:p>
            <a:pPr marL="324075" indent="-324075">
              <a:buFont typeface="Arial" panose="020B0604020202020204" pitchFamily="34" charset="0"/>
              <a:buChar char="•"/>
            </a:pPr>
            <a:r>
              <a:rPr lang="en-GB" sz="2400" dirty="0" smtClean="0">
                <a:solidFill>
                  <a:srgbClr val="000000"/>
                </a:solidFill>
                <a:latin typeface="Calibri" panose="020F0502020204030204" pitchFamily="34" charset="0"/>
                <a:cs typeface="Calibri" panose="020F0502020204030204" pitchFamily="34" charset="0"/>
              </a:rPr>
              <a:t>Can help identify new disease/trends</a:t>
            </a:r>
          </a:p>
          <a:p>
            <a:pPr marL="324075" indent="-324075">
              <a:buFont typeface="Arial" panose="020B0604020202020204" pitchFamily="34" charset="0"/>
              <a:buChar char="•"/>
            </a:pPr>
            <a:r>
              <a:rPr lang="en-GB" sz="2400" dirty="0" smtClean="0">
                <a:solidFill>
                  <a:srgbClr val="000000"/>
                </a:solidFill>
                <a:latin typeface="Calibri" panose="020F0502020204030204" pitchFamily="34" charset="0"/>
                <a:cs typeface="Calibri" panose="020F0502020204030204" pitchFamily="34" charset="0"/>
              </a:rPr>
              <a:t>Can have </a:t>
            </a:r>
            <a:r>
              <a:rPr lang="en-GB" sz="2400" dirty="0">
                <a:solidFill>
                  <a:srgbClr val="000000"/>
                </a:solidFill>
                <a:latin typeface="Calibri" panose="020F0502020204030204" pitchFamily="34" charset="0"/>
                <a:cs typeface="Calibri" panose="020F0502020204030204" pitchFamily="34" charset="0"/>
              </a:rPr>
              <a:t>significant influence on subsequent literature and possibly on clinical </a:t>
            </a:r>
            <a:r>
              <a:rPr lang="en-GB" sz="2400" dirty="0" smtClean="0">
                <a:solidFill>
                  <a:srgbClr val="000000"/>
                </a:solidFill>
                <a:latin typeface="Calibri" panose="020F0502020204030204" pitchFamily="34" charset="0"/>
                <a:cs typeface="Calibri" panose="020F0502020204030204" pitchFamily="34" charset="0"/>
              </a:rPr>
              <a:t>practice</a:t>
            </a:r>
            <a:endParaRPr lang="en-GB" sz="2400" dirty="0">
              <a:solidFill>
                <a:srgbClr val="000000"/>
              </a:solidFill>
              <a:latin typeface="Calibri" panose="020F0502020204030204" pitchFamily="34" charset="0"/>
              <a:cs typeface="Calibri" panose="020F0502020204030204" pitchFamily="34" charset="0"/>
            </a:endParaRPr>
          </a:p>
          <a:p>
            <a:pPr marL="324075" indent="-324075">
              <a:buFont typeface="Arial" panose="020B0604020202020204" pitchFamily="34" charset="0"/>
              <a:buChar char="•"/>
            </a:pPr>
            <a:endParaRPr lang="en-GB" sz="2400" b="1" dirty="0" smtClean="0">
              <a:solidFill>
                <a:srgbClr val="000000"/>
              </a:solidFill>
              <a:latin typeface="Calibri" panose="020F0502020204030204" pitchFamily="34" charset="0"/>
              <a:cs typeface="Calibri" panose="020F0502020204030204" pitchFamily="34" charset="0"/>
            </a:endParaRPr>
          </a:p>
          <a:p>
            <a:r>
              <a:rPr lang="en-GB" sz="2400" b="1" dirty="0" smtClean="0">
                <a:latin typeface="Calibri" panose="020F0502020204030204" pitchFamily="34" charset="0"/>
              </a:rPr>
              <a:t>Disadvantages</a:t>
            </a:r>
            <a:endParaRPr lang="en-GB" sz="2400" b="1" dirty="0">
              <a:latin typeface="Calibri" panose="020F0502020204030204" pitchFamily="34" charset="0"/>
            </a:endParaRPr>
          </a:p>
          <a:p>
            <a:pPr marL="324075" indent="-324075">
              <a:buFont typeface="Arial" panose="020B0604020202020204" pitchFamily="34" charset="0"/>
              <a:buChar char="•"/>
            </a:pPr>
            <a:r>
              <a:rPr lang="en-GB" sz="2400" dirty="0" smtClean="0">
                <a:latin typeface="Calibri" panose="020F0502020204030204" pitchFamily="34" charset="0"/>
              </a:rPr>
              <a:t>Generally short term</a:t>
            </a:r>
          </a:p>
          <a:p>
            <a:pPr marL="324075" indent="-324075">
              <a:buFont typeface="Arial" panose="020B0604020202020204" pitchFamily="34" charset="0"/>
              <a:buChar char="•"/>
            </a:pPr>
            <a:r>
              <a:rPr lang="en-GB" sz="2400" dirty="0" smtClean="0">
                <a:latin typeface="Calibri" panose="020F0502020204030204" pitchFamily="34" charset="0"/>
              </a:rPr>
              <a:t>Investigator selection bias</a:t>
            </a:r>
          </a:p>
          <a:p>
            <a:pPr marL="324075" indent="-324075">
              <a:buFont typeface="Arial" panose="020B0604020202020204" pitchFamily="34" charset="0"/>
              <a:buChar char="•"/>
            </a:pPr>
            <a:r>
              <a:rPr lang="en-GB" sz="2400" dirty="0" smtClean="0">
                <a:latin typeface="Calibri" panose="020F0502020204030204" pitchFamily="34" charset="0"/>
              </a:rPr>
              <a:t>Generally no controls</a:t>
            </a:r>
          </a:p>
          <a:p>
            <a:endParaRPr lang="en-GB" sz="2400" dirty="0">
              <a:latin typeface="Calibri" panose="020F0502020204030204" pitchFamily="34" charset="0"/>
            </a:endParaRPr>
          </a:p>
          <a:p>
            <a:r>
              <a:rPr lang="en-GB" sz="2400" b="1" dirty="0" smtClean="0">
                <a:latin typeface="Calibri" panose="020F0502020204030204" pitchFamily="34" charset="0"/>
              </a:rPr>
              <a:t>Design pitfalls to look out for</a:t>
            </a:r>
            <a:endParaRPr lang="en-GB" sz="2400" b="1" dirty="0">
              <a:latin typeface="Calibri" panose="020F0502020204030204" pitchFamily="34" charset="0"/>
            </a:endParaRPr>
          </a:p>
          <a:p>
            <a:pPr marL="324075" indent="-324075">
              <a:buFont typeface="Arial" panose="020B0604020202020204" pitchFamily="34" charset="0"/>
              <a:buChar char="•"/>
            </a:pPr>
            <a:r>
              <a:rPr lang="en-GB" sz="2400" dirty="0" smtClean="0">
                <a:latin typeface="Calibri" panose="020F0502020204030204" pitchFamily="34" charset="0"/>
              </a:rPr>
              <a:t>Use CARE checklist to identify reporting of key elements</a:t>
            </a:r>
          </a:p>
        </p:txBody>
      </p:sp>
    </p:spTree>
    <p:extLst>
      <p:ext uri="{BB962C8B-B14F-4D97-AF65-F5344CB8AC3E}">
        <p14:creationId xmlns:p14="http://schemas.microsoft.com/office/powerpoint/2010/main" val="33506153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onash.edu.au/lls/llonline/assets/images/speaking-preparing1-1.jpg">
            <a:hlinkClick r:id="rId3"/>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8597" t="1" b="18845"/>
          <a:stretch/>
        </p:blipFill>
        <p:spPr bwMode="auto">
          <a:xfrm>
            <a:off x="944175" y="2901316"/>
            <a:ext cx="4438800" cy="304603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4527921" y="3853234"/>
            <a:ext cx="4060643" cy="2246450"/>
            <a:chOff x="4527921" y="3853234"/>
            <a:chExt cx="4060643" cy="2246450"/>
          </a:xfrm>
        </p:grpSpPr>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2199" y="3853234"/>
              <a:ext cx="3126365" cy="224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ight Arrow 18"/>
            <p:cNvSpPr/>
            <p:nvPr/>
          </p:nvSpPr>
          <p:spPr>
            <a:xfrm rot="9295247" flipV="1">
              <a:off x="4527921" y="4858859"/>
              <a:ext cx="965581" cy="301492"/>
            </a:xfrm>
            <a:prstGeom prst="rightArrow">
              <a:avLst/>
            </a:prstGeom>
            <a:solidFill>
              <a:schemeClr val="accent6">
                <a:lumMod val="20000"/>
                <a:lumOff val="80000"/>
                <a:alpha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grpSp>
        <p:nvGrpSpPr>
          <p:cNvPr id="13" name="Group 12"/>
          <p:cNvGrpSpPr/>
          <p:nvPr/>
        </p:nvGrpSpPr>
        <p:grpSpPr>
          <a:xfrm>
            <a:off x="3476015" y="1009776"/>
            <a:ext cx="2659052" cy="3783079"/>
            <a:chOff x="3279462" y="932245"/>
            <a:chExt cx="2659052" cy="3783079"/>
          </a:xfrm>
        </p:grpSpPr>
        <p:sp>
          <p:nvSpPr>
            <p:cNvPr id="18" name="Right Arrow 17"/>
            <p:cNvSpPr/>
            <p:nvPr/>
          </p:nvSpPr>
          <p:spPr>
            <a:xfrm rot="7425867">
              <a:off x="2312561" y="3496535"/>
              <a:ext cx="2185690" cy="251887"/>
            </a:xfrm>
            <a:prstGeom prst="rightArrow">
              <a:avLst/>
            </a:prstGeom>
            <a:solidFill>
              <a:schemeClr val="accent6">
                <a:lumMod val="20000"/>
                <a:lumOff val="80000"/>
                <a:alpha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030"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447"/>
            <a:stretch/>
          </p:blipFill>
          <p:spPr bwMode="auto">
            <a:xfrm>
              <a:off x="4110037" y="932245"/>
              <a:ext cx="1828477" cy="239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TextBox 13"/>
          <p:cNvSpPr txBox="1"/>
          <p:nvPr/>
        </p:nvSpPr>
        <p:spPr>
          <a:xfrm rot="16200000">
            <a:off x="-149480" y="4226170"/>
            <a:ext cx="1775623" cy="349006"/>
          </a:xfrm>
          <a:prstGeom prst="rect">
            <a:avLst/>
          </a:prstGeom>
          <a:noFill/>
        </p:spPr>
        <p:txBody>
          <a:bodyPr wrap="square" lIns="86420" tIns="43210" rIns="86420" bIns="43210" rtlCol="0">
            <a:spAutoFit/>
          </a:bodyPr>
          <a:lstStyle/>
          <a:p>
            <a:r>
              <a:rPr lang="en-GB" dirty="0" smtClean="0"/>
              <a:t>Attentiveness (%)</a:t>
            </a:r>
            <a:endParaRPr lang="en-GB" dirty="0"/>
          </a:p>
        </p:txBody>
      </p:sp>
      <p:sp>
        <p:nvSpPr>
          <p:cNvPr id="21" name="TextBox 20"/>
          <p:cNvSpPr txBox="1"/>
          <p:nvPr/>
        </p:nvSpPr>
        <p:spPr>
          <a:xfrm>
            <a:off x="2808441" y="6022825"/>
            <a:ext cx="1253904" cy="349156"/>
          </a:xfrm>
          <a:prstGeom prst="rect">
            <a:avLst/>
          </a:prstGeom>
          <a:noFill/>
        </p:spPr>
        <p:txBody>
          <a:bodyPr wrap="square" lIns="86420" tIns="43210" rIns="86420" bIns="43210" rtlCol="0">
            <a:spAutoFit/>
          </a:bodyPr>
          <a:lstStyle/>
          <a:p>
            <a:r>
              <a:rPr lang="en-GB" dirty="0" smtClean="0"/>
              <a:t>Time (min)</a:t>
            </a:r>
            <a:endParaRPr lang="en-GB" dirty="0"/>
          </a:p>
        </p:txBody>
      </p:sp>
      <p:grpSp>
        <p:nvGrpSpPr>
          <p:cNvPr id="5" name="Group 4"/>
          <p:cNvGrpSpPr/>
          <p:nvPr/>
        </p:nvGrpSpPr>
        <p:grpSpPr>
          <a:xfrm>
            <a:off x="924290" y="932245"/>
            <a:ext cx="1169241" cy="2298282"/>
            <a:chOff x="924290" y="932245"/>
            <a:chExt cx="1169241" cy="2298282"/>
          </a:xfrm>
        </p:grpSpPr>
        <p:sp>
          <p:nvSpPr>
            <p:cNvPr id="3" name="Right Arrow 2"/>
            <p:cNvSpPr/>
            <p:nvPr/>
          </p:nvSpPr>
          <p:spPr>
            <a:xfrm rot="5400000">
              <a:off x="1145919" y="2808884"/>
              <a:ext cx="619762" cy="223524"/>
            </a:xfrm>
            <a:prstGeom prst="rightArrow">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924290" y="932245"/>
              <a:ext cx="1169241" cy="14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08936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413" y="1225209"/>
            <a:ext cx="5815991" cy="4449234"/>
          </a:xfrm>
          <a:prstGeom prst="rect">
            <a:avLst/>
          </a:prstGeom>
        </p:spPr>
      </p:pic>
    </p:spTree>
    <p:extLst>
      <p:ext uri="{BB962C8B-B14F-4D97-AF65-F5344CB8AC3E}">
        <p14:creationId xmlns:p14="http://schemas.microsoft.com/office/powerpoint/2010/main" val="16992169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6419" t="28715" r="25922" b="46499"/>
          <a:stretch/>
        </p:blipFill>
        <p:spPr>
          <a:xfrm>
            <a:off x="1351705" y="1749587"/>
            <a:ext cx="5602092" cy="1639501"/>
          </a:xfrm>
          <a:prstGeom prst="rect">
            <a:avLst/>
          </a:prstGeom>
        </p:spPr>
      </p:pic>
      <p:pic>
        <p:nvPicPr>
          <p:cNvPr id="4" name="Picture 3"/>
          <p:cNvPicPr>
            <a:picLocks noChangeAspect="1"/>
          </p:cNvPicPr>
          <p:nvPr/>
        </p:nvPicPr>
        <p:blipFill rotWithShape="1">
          <a:blip r:embed="rId4"/>
          <a:srcRect l="5507" t="26900" r="5113" b="51400"/>
          <a:stretch/>
        </p:blipFill>
        <p:spPr>
          <a:xfrm>
            <a:off x="2638410" y="818450"/>
            <a:ext cx="5919921" cy="808795"/>
          </a:xfrm>
          <a:prstGeom prst="rect">
            <a:avLst/>
          </a:prstGeom>
        </p:spPr>
      </p:pic>
      <p:pic>
        <p:nvPicPr>
          <p:cNvPr id="5" name="Picture 4"/>
          <p:cNvPicPr>
            <a:picLocks noChangeAspect="1"/>
          </p:cNvPicPr>
          <p:nvPr/>
        </p:nvPicPr>
        <p:blipFill rotWithShape="1">
          <a:blip r:embed="rId4"/>
          <a:srcRect l="388" t="8700" r="81893" b="82200"/>
          <a:stretch/>
        </p:blipFill>
        <p:spPr>
          <a:xfrm>
            <a:off x="200393" y="876374"/>
            <a:ext cx="2381577" cy="688306"/>
          </a:xfrm>
          <a:prstGeom prst="rect">
            <a:avLst/>
          </a:prstGeom>
        </p:spPr>
      </p:pic>
      <p:pic>
        <p:nvPicPr>
          <p:cNvPr id="2" name="Picture 1"/>
          <p:cNvPicPr>
            <a:picLocks noChangeAspect="1"/>
          </p:cNvPicPr>
          <p:nvPr/>
        </p:nvPicPr>
        <p:blipFill rotWithShape="1">
          <a:blip r:embed="rId5"/>
          <a:srcRect l="46062" t="12901" r="9051" b="61899"/>
          <a:stretch/>
        </p:blipFill>
        <p:spPr>
          <a:xfrm>
            <a:off x="975496" y="3887860"/>
            <a:ext cx="7385753" cy="2333343"/>
          </a:xfrm>
          <a:prstGeom prst="rect">
            <a:avLst/>
          </a:prstGeom>
        </p:spPr>
      </p:pic>
      <p:sp>
        <p:nvSpPr>
          <p:cNvPr id="7" name="Title 1"/>
          <p:cNvSpPr txBox="1">
            <a:spLocks/>
          </p:cNvSpPr>
          <p:nvPr/>
        </p:nvSpPr>
        <p:spPr>
          <a:xfrm>
            <a:off x="63798" y="100686"/>
            <a:ext cx="4412512" cy="563741"/>
          </a:xfrm>
          <a:prstGeom prst="rect">
            <a:avLst/>
          </a:prstGeom>
        </p:spPr>
        <p:txBody>
          <a:bodyPr>
            <a:noAutofit/>
          </a:bodyPr>
          <a:lstStyle>
            <a:lvl1pPr algn="ctr" defTabSz="432100" rtl="0" eaLnBrk="1" latinLnBrk="0" hangingPunct="1">
              <a:spcBef>
                <a:spcPct val="0"/>
              </a:spcBef>
              <a:buNone/>
              <a:defRPr sz="4200" kern="1200">
                <a:solidFill>
                  <a:schemeClr val="tx1"/>
                </a:solidFill>
                <a:latin typeface="+mj-lt"/>
                <a:ea typeface="+mj-ea"/>
                <a:cs typeface="+mj-cs"/>
              </a:defRPr>
            </a:lvl1pPr>
          </a:lstStyle>
          <a:p>
            <a:pPr algn="l"/>
            <a:r>
              <a:rPr lang="en-US" sz="3200" spc="-100" dirty="0" smtClean="0">
                <a:solidFill>
                  <a:srgbClr val="800000"/>
                </a:solidFill>
                <a:ea typeface="+mn-ea"/>
                <a:cs typeface="+mn-cs"/>
              </a:rPr>
              <a:t>What’s the study design?</a:t>
            </a:r>
            <a:endParaRPr lang="en-US" sz="3200" spc="-100" dirty="0">
              <a:solidFill>
                <a:srgbClr val="800000"/>
              </a:solidFill>
              <a:ea typeface="+mn-ea"/>
              <a:cs typeface="+mn-cs"/>
            </a:endParaRPr>
          </a:p>
        </p:txBody>
      </p:sp>
    </p:spTree>
    <p:extLst>
      <p:ext uri="{BB962C8B-B14F-4D97-AF65-F5344CB8AC3E}">
        <p14:creationId xmlns:p14="http://schemas.microsoft.com/office/powerpoint/2010/main" val="37159013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785" t="15857" r="52020" b="44787"/>
          <a:stretch/>
        </p:blipFill>
        <p:spPr bwMode="auto">
          <a:xfrm>
            <a:off x="300503" y="304749"/>
            <a:ext cx="3982910" cy="374152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2709794" y="2686441"/>
            <a:ext cx="1573619" cy="1359830"/>
          </a:xfrm>
          <a:prstGeom prst="ellipse">
            <a:avLst/>
          </a:prstGeom>
          <a:no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 name="TextBox 3"/>
          <p:cNvSpPr txBox="1"/>
          <p:nvPr/>
        </p:nvSpPr>
        <p:spPr>
          <a:xfrm>
            <a:off x="5278553" y="592963"/>
            <a:ext cx="2570426" cy="646331"/>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600" dirty="0" smtClean="0">
                <a:solidFill>
                  <a:srgbClr val="ECEFF8"/>
                </a:solidFill>
              </a:rPr>
              <a:t>Case Report</a:t>
            </a:r>
            <a:endParaRPr lang="en-US" sz="3600" dirty="0">
              <a:solidFill>
                <a:srgbClr val="ECEFF8"/>
              </a:solidFill>
            </a:endParaRPr>
          </a:p>
        </p:txBody>
      </p:sp>
      <p:sp>
        <p:nvSpPr>
          <p:cNvPr id="7" name="TextBox 6"/>
          <p:cNvSpPr txBox="1"/>
          <p:nvPr/>
        </p:nvSpPr>
        <p:spPr>
          <a:xfrm>
            <a:off x="5278553" y="1762844"/>
            <a:ext cx="2570426" cy="646331"/>
          </a:xfrm>
          <a:prstGeom prst="rect">
            <a:avLst/>
          </a:prstGeom>
          <a:solidFill>
            <a:schemeClr val="accent3">
              <a:alpha val="21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3600" dirty="0" smtClean="0">
                <a:solidFill>
                  <a:srgbClr val="ECEFF8"/>
                </a:solidFill>
              </a:rPr>
              <a:t>Case Series</a:t>
            </a:r>
            <a:endParaRPr lang="en-US" sz="3600" dirty="0">
              <a:solidFill>
                <a:srgbClr val="ECEFF8"/>
              </a:solidFill>
            </a:endParaRPr>
          </a:p>
        </p:txBody>
      </p:sp>
      <p:sp>
        <p:nvSpPr>
          <p:cNvPr id="8" name="TextBox 7"/>
          <p:cNvSpPr txBox="1"/>
          <p:nvPr/>
        </p:nvSpPr>
        <p:spPr>
          <a:xfrm>
            <a:off x="4865449" y="2953041"/>
            <a:ext cx="3396635"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3600" dirty="0" smtClean="0">
                <a:solidFill>
                  <a:schemeClr val="tx1"/>
                </a:solidFill>
              </a:rPr>
              <a:t>Survey</a:t>
            </a:r>
          </a:p>
          <a:p>
            <a:pPr algn="ctr"/>
            <a:r>
              <a:rPr lang="en-US" sz="3600" dirty="0" smtClean="0">
                <a:solidFill>
                  <a:schemeClr val="tx1"/>
                </a:solidFill>
              </a:rPr>
              <a:t>(Cross-sectional)</a:t>
            </a:r>
            <a:endParaRPr lang="en-US" sz="3600" dirty="0">
              <a:solidFill>
                <a:schemeClr val="tx1"/>
              </a:solidFill>
            </a:endParaRPr>
          </a:p>
        </p:txBody>
      </p:sp>
      <p:sp>
        <p:nvSpPr>
          <p:cNvPr id="9" name="TextBox 8"/>
          <p:cNvSpPr txBox="1"/>
          <p:nvPr/>
        </p:nvSpPr>
        <p:spPr>
          <a:xfrm>
            <a:off x="4865449" y="4715401"/>
            <a:ext cx="3396635" cy="646331"/>
          </a:xfrm>
          <a:prstGeom prst="rect">
            <a:avLst/>
          </a:prstGeom>
          <a:solidFill>
            <a:schemeClr val="accent6">
              <a:alpha val="13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600" dirty="0" smtClean="0"/>
              <a:t>Qualitative</a:t>
            </a:r>
            <a:endParaRPr lang="en-US" sz="3600" dirty="0"/>
          </a:p>
        </p:txBody>
      </p:sp>
    </p:spTree>
    <p:extLst>
      <p:ext uri="{BB962C8B-B14F-4D97-AF65-F5344CB8AC3E}">
        <p14:creationId xmlns:p14="http://schemas.microsoft.com/office/powerpoint/2010/main" val="5972995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2"/>
          <p:cNvSpPr txBox="1">
            <a:spLocks noChangeArrowheads="1"/>
          </p:cNvSpPr>
          <p:nvPr/>
        </p:nvSpPr>
        <p:spPr bwMode="auto">
          <a:xfrm>
            <a:off x="0" y="99757"/>
            <a:ext cx="5400477" cy="518151"/>
          </a:xfrm>
          <a:prstGeom prst="rect">
            <a:avLst/>
          </a:prstGeom>
          <a:noFill/>
          <a:ln w="9525">
            <a:noFill/>
            <a:miter lim="800000"/>
            <a:headEnd/>
            <a:tailEnd/>
          </a:ln>
        </p:spPr>
        <p:txBody>
          <a:bodyPr wrap="square" lIns="86420" tIns="43210" rIns="86420" bIns="43210">
            <a:spAutoFit/>
          </a:bodyPr>
          <a:lstStyle/>
          <a:p>
            <a:pPr>
              <a:spcBef>
                <a:spcPct val="50000"/>
              </a:spcBef>
            </a:pPr>
            <a:r>
              <a:rPr lang="de-DE" sz="2800" spc="-100" dirty="0">
                <a:solidFill>
                  <a:srgbClr val="800000"/>
                </a:solidFill>
                <a:latin typeface="+mj-lt"/>
              </a:rPr>
              <a:t>Bias in cross-sectional </a:t>
            </a:r>
            <a:r>
              <a:rPr lang="de-DE" sz="2800" spc="-100" dirty="0" smtClean="0">
                <a:solidFill>
                  <a:srgbClr val="800000"/>
                </a:solidFill>
                <a:latin typeface="+mj-lt"/>
              </a:rPr>
              <a:t>studies - 1</a:t>
            </a:r>
            <a:endParaRPr lang="de-DE" sz="2800" spc="-100" dirty="0">
              <a:solidFill>
                <a:srgbClr val="800000"/>
              </a:solidFill>
              <a:latin typeface="+mj-lt"/>
            </a:endParaRPr>
          </a:p>
        </p:txBody>
      </p:sp>
      <p:sp>
        <p:nvSpPr>
          <p:cNvPr id="4" name="Content Placeholder 3"/>
          <p:cNvSpPr>
            <a:spLocks noGrp="1"/>
          </p:cNvSpPr>
          <p:nvPr>
            <p:ph idx="1"/>
          </p:nvPr>
        </p:nvSpPr>
        <p:spPr>
          <a:xfrm>
            <a:off x="441813" y="1296670"/>
            <a:ext cx="7776687" cy="4804123"/>
          </a:xfrm>
        </p:spPr>
        <p:txBody>
          <a:bodyPr>
            <a:normAutofit/>
          </a:bodyPr>
          <a:lstStyle/>
          <a:p>
            <a:pPr marL="0" indent="0">
              <a:buNone/>
            </a:pPr>
            <a:endParaRPr lang="en-GB" sz="2600" dirty="0"/>
          </a:p>
          <a:p>
            <a:pPr marL="0" indent="0">
              <a:buNone/>
            </a:pPr>
            <a:endParaRPr lang="en-GB" sz="2600" dirty="0"/>
          </a:p>
        </p:txBody>
      </p:sp>
      <p:pic>
        <p:nvPicPr>
          <p:cNvPr id="5" name="Picture 4"/>
          <p:cNvPicPr>
            <a:picLocks noChangeAspect="1"/>
          </p:cNvPicPr>
          <p:nvPr/>
        </p:nvPicPr>
        <p:blipFill>
          <a:blip r:embed="rId3"/>
          <a:stretch>
            <a:fillRect/>
          </a:stretch>
        </p:blipFill>
        <p:spPr>
          <a:xfrm>
            <a:off x="2612441" y="1945666"/>
            <a:ext cx="3436242" cy="2598272"/>
          </a:xfrm>
          <a:prstGeom prst="rect">
            <a:avLst/>
          </a:prstGeom>
        </p:spPr>
      </p:pic>
      <p:sp>
        <p:nvSpPr>
          <p:cNvPr id="7" name="TextBox 6"/>
          <p:cNvSpPr txBox="1"/>
          <p:nvPr/>
        </p:nvSpPr>
        <p:spPr>
          <a:xfrm>
            <a:off x="1370602" y="945261"/>
            <a:ext cx="5919921" cy="702817"/>
          </a:xfrm>
          <a:prstGeom prst="rect">
            <a:avLst/>
          </a:prstGeom>
          <a:noFill/>
        </p:spPr>
        <p:txBody>
          <a:bodyPr wrap="square" lIns="86420" tIns="43210" rIns="86420" bIns="43210" rtlCol="0">
            <a:spAutoFit/>
          </a:bodyPr>
          <a:lstStyle/>
          <a:p>
            <a:pPr algn="ctr"/>
            <a:r>
              <a:rPr lang="en-GB" sz="2000" dirty="0" smtClean="0"/>
              <a:t>Risk of </a:t>
            </a:r>
            <a:r>
              <a:rPr lang="en-GB" sz="2000" dirty="0" err="1" smtClean="0"/>
              <a:t>ASthma</a:t>
            </a:r>
            <a:r>
              <a:rPr lang="en-GB" sz="2000" dirty="0" smtClean="0"/>
              <a:t> in Poultry breeders</a:t>
            </a:r>
          </a:p>
          <a:p>
            <a:pPr algn="ctr"/>
            <a:r>
              <a:rPr lang="en-GB" sz="2000" dirty="0" smtClean="0"/>
              <a:t>The </a:t>
            </a:r>
            <a:r>
              <a:rPr lang="en-GB" sz="2000" u="sng" dirty="0" smtClean="0"/>
              <a:t>RASP</a:t>
            </a:r>
            <a:r>
              <a:rPr lang="en-GB" sz="2000" dirty="0" smtClean="0"/>
              <a:t> cross sectional survey</a:t>
            </a:r>
            <a:endParaRPr lang="en-GB" sz="2000" dirty="0"/>
          </a:p>
        </p:txBody>
      </p:sp>
      <p:sp>
        <p:nvSpPr>
          <p:cNvPr id="15" name="TextBox 14"/>
          <p:cNvSpPr txBox="1"/>
          <p:nvPr/>
        </p:nvSpPr>
        <p:spPr>
          <a:xfrm>
            <a:off x="627306" y="4935184"/>
            <a:ext cx="7370849" cy="518151"/>
          </a:xfrm>
          <a:prstGeom prst="rect">
            <a:avLst/>
          </a:prstGeom>
          <a:noFill/>
        </p:spPr>
        <p:txBody>
          <a:bodyPr wrap="square" lIns="86420" tIns="43210" rIns="86420" bIns="43210" rtlCol="0">
            <a:spAutoFit/>
          </a:bodyPr>
          <a:lstStyle/>
          <a:p>
            <a:pPr algn="ctr"/>
            <a:r>
              <a:rPr lang="en-GB" sz="2800" dirty="0" smtClean="0">
                <a:solidFill>
                  <a:srgbClr val="000090"/>
                </a:solidFill>
              </a:rPr>
              <a:t>How might risk be underestimated?</a:t>
            </a:r>
          </a:p>
        </p:txBody>
      </p:sp>
      <p:sp>
        <p:nvSpPr>
          <p:cNvPr id="2" name="TextBox 1"/>
          <p:cNvSpPr txBox="1"/>
          <p:nvPr/>
        </p:nvSpPr>
        <p:spPr>
          <a:xfrm rot="20849310">
            <a:off x="1591216" y="2814835"/>
            <a:ext cx="5462155" cy="769441"/>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gn="dist"/>
            <a:r>
              <a:rPr lang="en-US" sz="4400" dirty="0" smtClean="0"/>
              <a:t>Non-response bias</a:t>
            </a:r>
            <a:endParaRPr lang="en-US" sz="4400" dirty="0"/>
          </a:p>
        </p:txBody>
      </p:sp>
    </p:spTree>
    <p:extLst>
      <p:ext uri="{BB962C8B-B14F-4D97-AF65-F5344CB8AC3E}">
        <p14:creationId xmlns:p14="http://schemas.microsoft.com/office/powerpoint/2010/main" val="31473583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75" y="4524323"/>
            <a:ext cx="5715785" cy="1701856"/>
          </a:xfrm>
        </p:spPr>
        <p:txBody>
          <a:bodyPr anchor="t">
            <a:normAutofit fontScale="90000"/>
          </a:bodyPr>
          <a:lstStyle/>
          <a:p>
            <a:pPr algn="l"/>
            <a:r>
              <a:rPr lang="en-GB" sz="2300" dirty="0"/>
              <a:t>1.   What’s the question? (1 min)</a:t>
            </a:r>
            <a:br>
              <a:rPr lang="en-GB" sz="2300" dirty="0"/>
            </a:br>
            <a:r>
              <a:rPr lang="en-GB" sz="2300" dirty="0"/>
              <a:t>2.   What study design would  you choose? (1 min)</a:t>
            </a:r>
            <a:br>
              <a:rPr lang="en-GB" sz="2300" dirty="0"/>
            </a:br>
            <a:r>
              <a:rPr lang="en-GB" sz="2300" dirty="0"/>
              <a:t/>
            </a:r>
            <a:br>
              <a:rPr lang="en-GB" sz="2300" dirty="0"/>
            </a:br>
            <a:r>
              <a:rPr lang="en-GB" sz="2300" dirty="0"/>
              <a:t>Compare with your neighbour (1 min)</a:t>
            </a:r>
          </a:p>
        </p:txBody>
      </p:sp>
      <p:graphicFrame>
        <p:nvGraphicFramePr>
          <p:cNvPr id="6" name="Table 5"/>
          <p:cNvGraphicFramePr>
            <a:graphicFrameLocks noGrp="1"/>
          </p:cNvGraphicFramePr>
          <p:nvPr>
            <p:extLst>
              <p:ext uri="{D42A27DB-BD31-4B8C-83A1-F6EECF244321}">
                <p14:modId xmlns:p14="http://schemas.microsoft.com/office/powerpoint/2010/main" val="1035188122"/>
              </p:ext>
            </p:extLst>
          </p:nvPr>
        </p:nvGraphicFramePr>
        <p:xfrm>
          <a:off x="522575" y="1048257"/>
          <a:ext cx="7525306" cy="3130116"/>
        </p:xfrm>
        <a:graphic>
          <a:graphicData uri="http://schemas.openxmlformats.org/drawingml/2006/table">
            <a:tbl>
              <a:tblPr/>
              <a:tblGrid>
                <a:gridCol w="954630"/>
                <a:gridCol w="6570676"/>
              </a:tblGrid>
              <a:tr h="783189">
                <a:tc>
                  <a:txBody>
                    <a:bodyPr/>
                    <a:lstStyle/>
                    <a:p>
                      <a:pPr algn="ctr"/>
                      <a:r>
                        <a:rPr lang="en-GB" sz="4500" dirty="0" smtClean="0">
                          <a:solidFill>
                            <a:srgbClr val="0070C0"/>
                          </a:solidFill>
                        </a:rPr>
                        <a:t>P</a:t>
                      </a:r>
                      <a:endParaRPr lang="en-GB" sz="4500" dirty="0">
                        <a:solidFill>
                          <a:srgbClr val="0070C0"/>
                        </a:solidFill>
                      </a:endParaRPr>
                    </a:p>
                  </a:txBody>
                  <a:tcPr marL="86408" marR="86408" marT="43222" marB="43222">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300" dirty="0" smtClean="0"/>
                        <a:t>Patients with</a:t>
                      </a:r>
                      <a:r>
                        <a:rPr lang="en-GB" sz="2300" baseline="0" dirty="0" smtClean="0"/>
                        <a:t> symptoms of peptic ulcer</a:t>
                      </a:r>
                      <a:endParaRPr lang="en-GB" sz="2300" dirty="0" smtClean="0"/>
                    </a:p>
                  </a:txBody>
                  <a:tcPr marL="86408" marR="86408" marT="43222" marB="43222" anchor="ct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tr>
              <a:tr h="780549">
                <a:tc>
                  <a:txBody>
                    <a:bodyPr/>
                    <a:lstStyle/>
                    <a:p>
                      <a:pPr algn="ctr"/>
                      <a:r>
                        <a:rPr lang="en-GB" sz="4500" dirty="0" smtClean="0">
                          <a:solidFill>
                            <a:srgbClr val="0070C0"/>
                          </a:solidFill>
                        </a:rPr>
                        <a:t>I/E</a:t>
                      </a:r>
                      <a:endParaRPr lang="en-GB" sz="4500" dirty="0">
                        <a:solidFill>
                          <a:srgbClr val="0070C0"/>
                        </a:solidFill>
                      </a:endParaRPr>
                    </a:p>
                  </a:txBody>
                  <a:tcPr marL="86408" marR="86408" marT="43222" marB="43222">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GB" sz="2300" dirty="0" smtClean="0"/>
                        <a:t>Milk (2%)</a:t>
                      </a:r>
                      <a:endParaRPr lang="en-GB" sz="2300" dirty="0"/>
                    </a:p>
                  </a:txBody>
                  <a:tcPr marL="86408" marR="86408" marT="43222" marB="43222"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189">
                <a:tc>
                  <a:txBody>
                    <a:bodyPr/>
                    <a:lstStyle/>
                    <a:p>
                      <a:pPr algn="ctr"/>
                      <a:r>
                        <a:rPr lang="en-GB" sz="4500" dirty="0" smtClean="0">
                          <a:solidFill>
                            <a:srgbClr val="0070C0"/>
                          </a:solidFill>
                        </a:rPr>
                        <a:t>C</a:t>
                      </a:r>
                      <a:endParaRPr lang="en-GB" sz="4500" dirty="0">
                        <a:solidFill>
                          <a:srgbClr val="0070C0"/>
                        </a:solidFill>
                      </a:endParaRPr>
                    </a:p>
                  </a:txBody>
                  <a:tcPr marL="86408" marR="86408" marT="43222" marB="43222">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GB" sz="2300" strike="sngStrike" dirty="0" smtClean="0"/>
                        <a:t>Mil</a:t>
                      </a:r>
                      <a:r>
                        <a:rPr lang="en-GB" sz="2300" strike="sngStrike" baseline="0" dirty="0" smtClean="0"/>
                        <a:t>k (2%)</a:t>
                      </a:r>
                      <a:endParaRPr lang="en-GB" sz="2300" strike="sngStrike" dirty="0"/>
                    </a:p>
                  </a:txBody>
                  <a:tcPr marL="86408" marR="86408" marT="43222" marB="43222"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189">
                <a:tc>
                  <a:txBody>
                    <a:bodyPr/>
                    <a:lstStyle/>
                    <a:p>
                      <a:pPr algn="ctr"/>
                      <a:r>
                        <a:rPr lang="en-GB" sz="4500" dirty="0" smtClean="0">
                          <a:solidFill>
                            <a:srgbClr val="0070C0"/>
                          </a:solidFill>
                        </a:rPr>
                        <a:t>O</a:t>
                      </a:r>
                      <a:endParaRPr lang="en-GB" sz="4500" dirty="0">
                        <a:solidFill>
                          <a:srgbClr val="0070C0"/>
                        </a:solidFill>
                      </a:endParaRPr>
                    </a:p>
                  </a:txBody>
                  <a:tcPr marL="86408" marR="86408" marT="43222" marB="43222">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r>
                        <a:rPr lang="en-GB" sz="2300" dirty="0" smtClean="0"/>
                        <a:t>Peptic ulcer symptoms</a:t>
                      </a:r>
                      <a:endParaRPr lang="en-GB" sz="2300" dirty="0"/>
                    </a:p>
                  </a:txBody>
                  <a:tcPr marL="86408" marR="86408" marT="43222" marB="43222"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tcPr>
                </a:tc>
              </a:tr>
            </a:tbl>
          </a:graphicData>
        </a:graphic>
      </p:graphicFrame>
    </p:spTree>
    <p:extLst>
      <p:ext uri="{BB962C8B-B14F-4D97-AF65-F5344CB8AC3E}">
        <p14:creationId xmlns:p14="http://schemas.microsoft.com/office/powerpoint/2010/main" val="290522015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1080095" y="2449266"/>
            <a:ext cx="2016178" cy="288149"/>
          </a:xfrm>
          <a:prstGeom prst="rect">
            <a:avLst/>
          </a:prstGeom>
          <a:solidFill>
            <a:schemeClr val="bg1"/>
          </a:solidFill>
          <a:ln w="9525">
            <a:noFill/>
            <a:miter lim="800000"/>
            <a:headEnd/>
            <a:tailEnd/>
          </a:ln>
        </p:spPr>
        <p:txBody>
          <a:bodyPr wrap="none" lIns="86420" tIns="43210" rIns="86420" bIns="43210" anchor="ctr"/>
          <a:lstStyle/>
          <a:p>
            <a:endParaRPr lang="en-GB"/>
          </a:p>
        </p:txBody>
      </p:sp>
      <p:sp>
        <p:nvSpPr>
          <p:cNvPr id="18437" name="Rectangle 5"/>
          <p:cNvSpPr>
            <a:spLocks noChangeArrowheads="1"/>
          </p:cNvSpPr>
          <p:nvPr/>
        </p:nvSpPr>
        <p:spPr bwMode="auto">
          <a:xfrm>
            <a:off x="2304203" y="3313712"/>
            <a:ext cx="1944172" cy="216112"/>
          </a:xfrm>
          <a:prstGeom prst="rect">
            <a:avLst/>
          </a:prstGeom>
          <a:solidFill>
            <a:schemeClr val="bg1"/>
          </a:solidFill>
          <a:ln w="9525">
            <a:noFill/>
            <a:miter lim="800000"/>
            <a:headEnd/>
            <a:tailEnd/>
          </a:ln>
        </p:spPr>
        <p:txBody>
          <a:bodyPr wrap="none" lIns="86420" tIns="43210" rIns="86420" bIns="43210" anchor="ctr"/>
          <a:lstStyle/>
          <a:p>
            <a:endParaRPr lang="en-GB"/>
          </a:p>
        </p:txBody>
      </p:sp>
      <p:sp>
        <p:nvSpPr>
          <p:cNvPr id="18438" name="Rectangle 6"/>
          <p:cNvSpPr>
            <a:spLocks noChangeArrowheads="1"/>
          </p:cNvSpPr>
          <p:nvPr/>
        </p:nvSpPr>
        <p:spPr bwMode="auto">
          <a:xfrm>
            <a:off x="2448216" y="3457787"/>
            <a:ext cx="144013" cy="144074"/>
          </a:xfrm>
          <a:prstGeom prst="rect">
            <a:avLst/>
          </a:prstGeom>
          <a:solidFill>
            <a:schemeClr val="bg1"/>
          </a:solidFill>
          <a:ln w="9525">
            <a:noFill/>
            <a:miter lim="800000"/>
            <a:headEnd/>
            <a:tailEnd/>
          </a:ln>
        </p:spPr>
        <p:txBody>
          <a:bodyPr wrap="none" lIns="86420" tIns="43210" rIns="86420" bIns="43210" anchor="ctr"/>
          <a:lstStyle/>
          <a:p>
            <a:endParaRPr lang="en-GB"/>
          </a:p>
        </p:txBody>
      </p:sp>
      <p:sp>
        <p:nvSpPr>
          <p:cNvPr id="18442" name="Rectangle 11"/>
          <p:cNvSpPr>
            <a:spLocks noChangeArrowheads="1"/>
          </p:cNvSpPr>
          <p:nvPr/>
        </p:nvSpPr>
        <p:spPr bwMode="auto">
          <a:xfrm>
            <a:off x="5688502" y="2665377"/>
            <a:ext cx="72006" cy="144074"/>
          </a:xfrm>
          <a:prstGeom prst="rect">
            <a:avLst/>
          </a:prstGeom>
          <a:solidFill>
            <a:schemeClr val="bg1"/>
          </a:solidFill>
          <a:ln w="9525">
            <a:noFill/>
            <a:miter lim="800000"/>
            <a:headEnd/>
            <a:tailEnd/>
          </a:ln>
        </p:spPr>
        <p:txBody>
          <a:bodyPr wrap="none" lIns="86420" tIns="43210" rIns="86420" bIns="43210" anchor="ctr"/>
          <a:lstStyle/>
          <a:p>
            <a:endParaRPr lang="en-GB"/>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963" t="28191" r="23445" b="27143"/>
          <a:stretch/>
        </p:blipFill>
        <p:spPr bwMode="auto">
          <a:xfrm>
            <a:off x="1080095" y="1346196"/>
            <a:ext cx="6669589" cy="4223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273013" y="2711010"/>
            <a:ext cx="2476671" cy="2858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6420" tIns="43210" rIns="86420" bIns="43210" rtlCol="0" anchor="ctr"/>
          <a:lstStyle/>
          <a:p>
            <a:pPr algn="ctr"/>
            <a:endParaRPr lang="en-GB"/>
          </a:p>
        </p:txBody>
      </p:sp>
    </p:spTree>
    <p:extLst>
      <p:ext uri="{BB962C8B-B14F-4D97-AF65-F5344CB8AC3E}">
        <p14:creationId xmlns:p14="http://schemas.microsoft.com/office/powerpoint/2010/main" val="1556894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1080095" y="2449266"/>
            <a:ext cx="2016178" cy="288149"/>
          </a:xfrm>
          <a:prstGeom prst="rect">
            <a:avLst/>
          </a:prstGeom>
          <a:solidFill>
            <a:schemeClr val="bg1"/>
          </a:solidFill>
          <a:ln w="9525">
            <a:noFill/>
            <a:miter lim="800000"/>
            <a:headEnd/>
            <a:tailEnd/>
          </a:ln>
        </p:spPr>
        <p:txBody>
          <a:bodyPr wrap="none" lIns="86420" tIns="43210" rIns="86420" bIns="43210" anchor="ctr"/>
          <a:lstStyle/>
          <a:p>
            <a:endParaRPr lang="en-GB"/>
          </a:p>
        </p:txBody>
      </p:sp>
      <p:sp>
        <p:nvSpPr>
          <p:cNvPr id="18438" name="Rectangle 6"/>
          <p:cNvSpPr>
            <a:spLocks noChangeArrowheads="1"/>
          </p:cNvSpPr>
          <p:nvPr/>
        </p:nvSpPr>
        <p:spPr bwMode="auto">
          <a:xfrm>
            <a:off x="2448216" y="3457787"/>
            <a:ext cx="144013" cy="144074"/>
          </a:xfrm>
          <a:prstGeom prst="rect">
            <a:avLst/>
          </a:prstGeom>
          <a:solidFill>
            <a:schemeClr val="bg1"/>
          </a:solidFill>
          <a:ln w="9525">
            <a:noFill/>
            <a:miter lim="800000"/>
            <a:headEnd/>
            <a:tailEnd/>
          </a:ln>
        </p:spPr>
        <p:txBody>
          <a:bodyPr wrap="none" lIns="86420" tIns="43210" rIns="86420" bIns="43210" anchor="ctr"/>
          <a:lstStyle/>
          <a:p>
            <a:endParaRPr lang="en-GB"/>
          </a:p>
        </p:txBody>
      </p:sp>
      <p:sp>
        <p:nvSpPr>
          <p:cNvPr id="18443" name="Text Box 12"/>
          <p:cNvSpPr txBox="1">
            <a:spLocks noChangeArrowheads="1"/>
          </p:cNvSpPr>
          <p:nvPr/>
        </p:nvSpPr>
        <p:spPr bwMode="auto">
          <a:xfrm>
            <a:off x="-1" y="89153"/>
            <a:ext cx="5400477" cy="518151"/>
          </a:xfrm>
          <a:prstGeom prst="rect">
            <a:avLst/>
          </a:prstGeom>
          <a:noFill/>
          <a:ln w="9525">
            <a:noFill/>
            <a:miter lim="800000"/>
            <a:headEnd/>
            <a:tailEnd/>
          </a:ln>
        </p:spPr>
        <p:txBody>
          <a:bodyPr wrap="square" lIns="86420" tIns="43210" rIns="86420" bIns="43210">
            <a:spAutoFit/>
          </a:bodyPr>
          <a:lstStyle/>
          <a:p>
            <a:pPr>
              <a:spcBef>
                <a:spcPct val="50000"/>
              </a:spcBef>
            </a:pPr>
            <a:r>
              <a:rPr lang="de-DE" sz="2800" spc="-100" dirty="0">
                <a:solidFill>
                  <a:srgbClr val="800000"/>
                </a:solidFill>
                <a:latin typeface="+mj-lt"/>
              </a:rPr>
              <a:t>Bias in cross-sectional </a:t>
            </a:r>
            <a:r>
              <a:rPr lang="de-DE" sz="2800" spc="-100" dirty="0" smtClean="0">
                <a:solidFill>
                  <a:srgbClr val="800000"/>
                </a:solidFill>
                <a:latin typeface="+mj-lt"/>
              </a:rPr>
              <a:t>studies - 2</a:t>
            </a:r>
            <a:endParaRPr lang="de-DE" sz="3000" dirty="0">
              <a:solidFill>
                <a:srgbClr val="800000"/>
              </a:solidFill>
              <a:latin typeface="Arial" charset="0"/>
            </a:endParaRPr>
          </a:p>
        </p:txBody>
      </p:sp>
      <p:sp>
        <p:nvSpPr>
          <p:cNvPr id="7" name="TextBox 6"/>
          <p:cNvSpPr txBox="1"/>
          <p:nvPr/>
        </p:nvSpPr>
        <p:spPr>
          <a:xfrm>
            <a:off x="3482070" y="1003461"/>
            <a:ext cx="5090116" cy="702817"/>
          </a:xfrm>
          <a:prstGeom prst="rect">
            <a:avLst/>
          </a:prstGeom>
          <a:noFill/>
        </p:spPr>
        <p:txBody>
          <a:bodyPr wrap="square" lIns="86420" tIns="43210" rIns="86420" bIns="43210" rtlCol="0">
            <a:spAutoFit/>
          </a:bodyPr>
          <a:lstStyle/>
          <a:p>
            <a:pPr algn="ctr"/>
            <a:r>
              <a:rPr lang="en-GB" sz="2000" dirty="0" smtClean="0"/>
              <a:t>Peptic Ulcers and </a:t>
            </a:r>
            <a:r>
              <a:rPr lang="en-GB" sz="2000" dirty="0" err="1" smtClean="0"/>
              <a:t>milK</a:t>
            </a:r>
            <a:r>
              <a:rPr lang="en-GB" sz="2000" dirty="0" smtClean="0"/>
              <a:t> </a:t>
            </a:r>
            <a:r>
              <a:rPr lang="en-GB" sz="2000" dirty="0" err="1" smtClean="0"/>
              <a:t>ingEstion</a:t>
            </a:r>
            <a:endParaRPr lang="en-GB" sz="2000" dirty="0" smtClean="0"/>
          </a:p>
          <a:p>
            <a:pPr algn="ctr"/>
            <a:r>
              <a:rPr lang="en-GB" sz="2000" dirty="0" smtClean="0"/>
              <a:t>The </a:t>
            </a:r>
            <a:r>
              <a:rPr lang="en-GB" sz="2000" u="sng" dirty="0" smtClean="0"/>
              <a:t>PUKE</a:t>
            </a:r>
            <a:r>
              <a:rPr lang="en-GB" sz="2000" dirty="0" smtClean="0"/>
              <a:t> cross sectional study</a:t>
            </a:r>
            <a:endParaRPr lang="en-GB" sz="2000" dirty="0"/>
          </a:p>
        </p:txBody>
      </p:sp>
      <p:pic>
        <p:nvPicPr>
          <p:cNvPr id="2052" name="Picture 4" descr="http://milknotjails.files.wordpress.com/2012/02/mil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25" y="1202120"/>
            <a:ext cx="3168280" cy="30705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Chart 12"/>
          <p:cNvGraphicFramePr>
            <a:graphicFrameLocks/>
          </p:cNvGraphicFramePr>
          <p:nvPr>
            <p:extLst>
              <p:ext uri="{D42A27DB-BD31-4B8C-83A1-F6EECF244321}">
                <p14:modId xmlns:p14="http://schemas.microsoft.com/office/powerpoint/2010/main" val="1652974003"/>
              </p:ext>
            </p:extLst>
          </p:nvPr>
        </p:nvGraphicFramePr>
        <p:xfrm>
          <a:off x="3830675" y="2030819"/>
          <a:ext cx="4392906" cy="3723257"/>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288026" y="5055404"/>
            <a:ext cx="3363242" cy="825928"/>
          </a:xfrm>
          <a:prstGeom prst="rect">
            <a:avLst/>
          </a:prstGeom>
          <a:noFill/>
        </p:spPr>
        <p:txBody>
          <a:bodyPr wrap="square" lIns="86420" tIns="43210" rIns="86420" bIns="43210" rtlCol="0">
            <a:spAutoFit/>
          </a:bodyPr>
          <a:lstStyle/>
          <a:p>
            <a:r>
              <a:rPr lang="en-GB" sz="2400" dirty="0" smtClean="0">
                <a:solidFill>
                  <a:srgbClr val="002147"/>
                </a:solidFill>
              </a:rPr>
              <a:t>Does milk cause peptic ulcers?</a:t>
            </a:r>
            <a:endParaRPr lang="en-GB" sz="2400" dirty="0">
              <a:solidFill>
                <a:srgbClr val="002147"/>
              </a:solidFill>
            </a:endParaRPr>
          </a:p>
        </p:txBody>
      </p:sp>
      <p:sp>
        <p:nvSpPr>
          <p:cNvPr id="9" name="TextBox 8"/>
          <p:cNvSpPr txBox="1"/>
          <p:nvPr/>
        </p:nvSpPr>
        <p:spPr>
          <a:xfrm rot="20849310">
            <a:off x="576714" y="2828275"/>
            <a:ext cx="7446540" cy="769441"/>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gn="dist"/>
            <a:r>
              <a:rPr lang="en-US" sz="4400" dirty="0" smtClean="0"/>
              <a:t>Cause ≠ Effect</a:t>
            </a:r>
            <a:endParaRPr lang="en-US" sz="4400" dirty="0"/>
          </a:p>
        </p:txBody>
      </p:sp>
    </p:spTree>
    <p:extLst>
      <p:ext uri="{BB962C8B-B14F-4D97-AF65-F5344CB8AC3E}">
        <p14:creationId xmlns:p14="http://schemas.microsoft.com/office/powerpoint/2010/main" val="856557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5"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75" y="4524323"/>
            <a:ext cx="5715785" cy="1701856"/>
          </a:xfrm>
        </p:spPr>
        <p:txBody>
          <a:bodyPr anchor="t">
            <a:normAutofit fontScale="90000"/>
          </a:bodyPr>
          <a:lstStyle/>
          <a:p>
            <a:pPr algn="l"/>
            <a:r>
              <a:rPr lang="en-GB" sz="2300" dirty="0"/>
              <a:t>1.   What’s the question? (1 min)</a:t>
            </a:r>
            <a:br>
              <a:rPr lang="en-GB" sz="2300" dirty="0"/>
            </a:br>
            <a:r>
              <a:rPr lang="en-GB" sz="2300" dirty="0"/>
              <a:t>2.   What study design would  you choose? (1 min)</a:t>
            </a:r>
            <a:br>
              <a:rPr lang="en-GB" sz="2300" dirty="0"/>
            </a:br>
            <a:r>
              <a:rPr lang="en-GB" sz="2300" dirty="0"/>
              <a:t/>
            </a:r>
            <a:br>
              <a:rPr lang="en-GB" sz="2300" dirty="0"/>
            </a:br>
            <a:r>
              <a:rPr lang="en-GB" sz="2300" dirty="0"/>
              <a:t>Compare with your neighbour (1 min)</a:t>
            </a:r>
          </a:p>
        </p:txBody>
      </p:sp>
      <p:graphicFrame>
        <p:nvGraphicFramePr>
          <p:cNvPr id="6" name="Table 5"/>
          <p:cNvGraphicFramePr>
            <a:graphicFrameLocks noGrp="1"/>
          </p:cNvGraphicFramePr>
          <p:nvPr>
            <p:extLst>
              <p:ext uri="{D42A27DB-BD31-4B8C-83A1-F6EECF244321}">
                <p14:modId xmlns:p14="http://schemas.microsoft.com/office/powerpoint/2010/main" val="3137023549"/>
              </p:ext>
            </p:extLst>
          </p:nvPr>
        </p:nvGraphicFramePr>
        <p:xfrm>
          <a:off x="522575" y="1048257"/>
          <a:ext cx="7525306" cy="3130116"/>
        </p:xfrm>
        <a:graphic>
          <a:graphicData uri="http://schemas.openxmlformats.org/drawingml/2006/table">
            <a:tbl>
              <a:tblPr/>
              <a:tblGrid>
                <a:gridCol w="954630"/>
                <a:gridCol w="6570676"/>
              </a:tblGrid>
              <a:tr h="783189">
                <a:tc>
                  <a:txBody>
                    <a:bodyPr/>
                    <a:lstStyle/>
                    <a:p>
                      <a:pPr algn="ctr"/>
                      <a:r>
                        <a:rPr lang="en-GB" sz="4500" dirty="0" smtClean="0">
                          <a:solidFill>
                            <a:srgbClr val="0070C0"/>
                          </a:solidFill>
                        </a:rPr>
                        <a:t>P</a:t>
                      </a:r>
                      <a:endParaRPr lang="en-GB" sz="4500" dirty="0">
                        <a:solidFill>
                          <a:srgbClr val="0070C0"/>
                        </a:solidFill>
                      </a:endParaRPr>
                    </a:p>
                  </a:txBody>
                  <a:tcPr marL="86408" marR="86408" marT="43222" marB="43222">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300" dirty="0" smtClean="0"/>
                        <a:t>Young children (0-4 </a:t>
                      </a:r>
                      <a:r>
                        <a:rPr lang="en-GB" sz="2300" dirty="0" err="1" smtClean="0"/>
                        <a:t>yrs</a:t>
                      </a:r>
                      <a:r>
                        <a:rPr lang="en-GB" sz="2300" dirty="0" smtClean="0"/>
                        <a:t>)</a:t>
                      </a:r>
                    </a:p>
                  </a:txBody>
                  <a:tcPr marL="86408" marR="86408" marT="43222" marB="43222" anchor="ct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tr>
              <a:tr h="780549">
                <a:tc>
                  <a:txBody>
                    <a:bodyPr/>
                    <a:lstStyle/>
                    <a:p>
                      <a:pPr algn="ctr"/>
                      <a:r>
                        <a:rPr lang="en-GB" sz="4500" dirty="0" smtClean="0">
                          <a:solidFill>
                            <a:srgbClr val="0070C0"/>
                          </a:solidFill>
                        </a:rPr>
                        <a:t>I/E</a:t>
                      </a:r>
                      <a:endParaRPr lang="en-GB" sz="4500" dirty="0">
                        <a:solidFill>
                          <a:srgbClr val="0070C0"/>
                        </a:solidFill>
                      </a:endParaRPr>
                    </a:p>
                  </a:txBody>
                  <a:tcPr marL="86408" marR="86408" marT="43222" marB="43222">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GB" sz="2300" dirty="0" smtClean="0"/>
                        <a:t>Mobile</a:t>
                      </a:r>
                      <a:r>
                        <a:rPr lang="en-GB" sz="2300" baseline="0" dirty="0" smtClean="0"/>
                        <a:t> phone mast</a:t>
                      </a:r>
                      <a:endParaRPr lang="en-GB" sz="2300" dirty="0"/>
                    </a:p>
                  </a:txBody>
                  <a:tcPr marL="86408" marR="86408" marT="43222" marB="43222"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189">
                <a:tc>
                  <a:txBody>
                    <a:bodyPr/>
                    <a:lstStyle/>
                    <a:p>
                      <a:pPr algn="ctr"/>
                      <a:r>
                        <a:rPr lang="en-GB" sz="4500" dirty="0" smtClean="0">
                          <a:solidFill>
                            <a:srgbClr val="0070C0"/>
                          </a:solidFill>
                        </a:rPr>
                        <a:t>C</a:t>
                      </a:r>
                      <a:endParaRPr lang="en-GB" sz="4500" dirty="0">
                        <a:solidFill>
                          <a:srgbClr val="0070C0"/>
                        </a:solidFill>
                      </a:endParaRPr>
                    </a:p>
                  </a:txBody>
                  <a:tcPr marL="86408" marR="86408" marT="43222" marB="43222">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GB" sz="2300" strike="sngStrike" dirty="0" smtClean="0"/>
                        <a:t>Mobile</a:t>
                      </a:r>
                      <a:r>
                        <a:rPr lang="en-GB" sz="2300" strike="sngStrike" baseline="0" dirty="0" smtClean="0"/>
                        <a:t> phone mast</a:t>
                      </a:r>
                      <a:endParaRPr lang="en-GB" sz="2300" strike="sngStrike" dirty="0"/>
                    </a:p>
                  </a:txBody>
                  <a:tcPr marL="86408" marR="86408" marT="43222" marB="43222"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3189">
                <a:tc>
                  <a:txBody>
                    <a:bodyPr/>
                    <a:lstStyle/>
                    <a:p>
                      <a:pPr algn="ctr"/>
                      <a:r>
                        <a:rPr lang="en-GB" sz="4500" dirty="0" smtClean="0">
                          <a:solidFill>
                            <a:srgbClr val="0070C0"/>
                          </a:solidFill>
                        </a:rPr>
                        <a:t>O</a:t>
                      </a:r>
                      <a:endParaRPr lang="en-GB" sz="4500" dirty="0">
                        <a:solidFill>
                          <a:srgbClr val="0070C0"/>
                        </a:solidFill>
                      </a:endParaRPr>
                    </a:p>
                  </a:txBody>
                  <a:tcPr marL="86408" marR="86408" marT="43222" marB="43222">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r>
                        <a:rPr lang="en-GB" sz="2300" dirty="0" smtClean="0"/>
                        <a:t>Cancer</a:t>
                      </a:r>
                      <a:endParaRPr lang="en-GB" sz="2300" dirty="0"/>
                    </a:p>
                  </a:txBody>
                  <a:tcPr marL="86408" marR="86408" marT="43222" marB="43222"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tcPr>
                </a:tc>
              </a:tr>
            </a:tbl>
          </a:graphicData>
        </a:graphic>
      </p:graphicFrame>
    </p:spTree>
    <p:extLst>
      <p:ext uri="{BB962C8B-B14F-4D97-AF65-F5344CB8AC3E}">
        <p14:creationId xmlns:p14="http://schemas.microsoft.com/office/powerpoint/2010/main" val="26347671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723" y="131422"/>
            <a:ext cx="3252751" cy="615553"/>
          </a:xfrm>
          <a:prstGeom prst="rect">
            <a:avLst/>
          </a:prstGeom>
        </p:spPr>
        <p:txBody>
          <a:bodyPr wrap="none">
            <a:spAutoFit/>
          </a:bodyPr>
          <a:lstStyle/>
          <a:p>
            <a:r>
              <a:rPr lang="en-US" sz="3400" dirty="0" smtClean="0">
                <a:solidFill>
                  <a:srgbClr val="632523"/>
                </a:solidFill>
              </a:rPr>
              <a:t>Design the study:</a:t>
            </a:r>
            <a:endParaRPr lang="en-US" sz="3400" dirty="0">
              <a:solidFill>
                <a:srgbClr val="632523"/>
              </a:solidFill>
            </a:endParaRPr>
          </a:p>
        </p:txBody>
      </p:sp>
      <p:pic>
        <p:nvPicPr>
          <p:cNvPr id="4" name="Picture 3"/>
          <p:cNvPicPr>
            <a:picLocks noChangeAspect="1"/>
          </p:cNvPicPr>
          <p:nvPr/>
        </p:nvPicPr>
        <p:blipFill>
          <a:blip r:embed="rId3"/>
          <a:stretch>
            <a:fillRect/>
          </a:stretch>
        </p:blipFill>
        <p:spPr>
          <a:xfrm rot="21229456">
            <a:off x="763756" y="3542234"/>
            <a:ext cx="1866164" cy="2804344"/>
          </a:xfrm>
          <a:prstGeom prst="rect">
            <a:avLst/>
          </a:prstGeom>
        </p:spPr>
      </p:pic>
      <p:pic>
        <p:nvPicPr>
          <p:cNvPr id="1026" name="Picture 2" descr="http://www.ouh.nhs.uk/assets/images/homepage-v2/hospitals/jr/jr00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1342641">
            <a:off x="763756" y="963712"/>
            <a:ext cx="3579057" cy="2369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2.therisinghollywood.com/wp-content/uploads/2012/06/cancer-ribbons-224x23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99030">
            <a:off x="5389635" y="1053163"/>
            <a:ext cx="21336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r="856" b="35506"/>
          <a:stretch/>
        </p:blipFill>
        <p:spPr>
          <a:xfrm rot="322435">
            <a:off x="3350243" y="3542235"/>
            <a:ext cx="4835693" cy="2462712"/>
          </a:xfrm>
          <a:prstGeom prst="rect">
            <a:avLst/>
          </a:prstGeom>
        </p:spPr>
      </p:pic>
      <p:sp>
        <p:nvSpPr>
          <p:cNvPr id="8" name="Right Arrow 7"/>
          <p:cNvSpPr/>
          <p:nvPr/>
        </p:nvSpPr>
        <p:spPr>
          <a:xfrm rot="10800000">
            <a:off x="4621560" y="1924050"/>
            <a:ext cx="569565" cy="2244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0" name="Group 19"/>
          <p:cNvGrpSpPr/>
          <p:nvPr/>
        </p:nvGrpSpPr>
        <p:grpSpPr>
          <a:xfrm>
            <a:off x="1545996" y="2559661"/>
            <a:ext cx="3843640" cy="990711"/>
            <a:chOff x="1606660" y="2357409"/>
            <a:chExt cx="2297844" cy="1194638"/>
          </a:xfrm>
        </p:grpSpPr>
        <p:cxnSp>
          <p:nvCxnSpPr>
            <p:cNvPr id="11" name="Curved Connector 10"/>
            <p:cNvCxnSpPr>
              <a:stCxn id="4" idx="0"/>
            </p:cNvCxnSpPr>
            <p:nvPr/>
          </p:nvCxnSpPr>
          <p:spPr>
            <a:xfrm rot="5400000" flipH="1" flipV="1">
              <a:off x="2085619" y="1878450"/>
              <a:ext cx="1194638" cy="2152556"/>
            </a:xfrm>
            <a:prstGeom prst="curvedConnector2">
              <a:avLst/>
            </a:prstGeom>
            <a:ln w="79375">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411624" y="2424819"/>
              <a:ext cx="492880" cy="1015662"/>
            </a:xfrm>
            <a:prstGeom prst="rect">
              <a:avLst/>
            </a:prstGeom>
            <a:noFill/>
          </p:spPr>
          <p:txBody>
            <a:bodyPr wrap="square" rtlCol="0">
              <a:spAutoFit/>
            </a:bodyPr>
            <a:lstStyle/>
            <a:p>
              <a:r>
                <a:rPr lang="en-GB" sz="6000" dirty="0" smtClean="0"/>
                <a:t>?</a:t>
              </a:r>
              <a:endParaRPr lang="en-GB" sz="6000" dirty="0"/>
            </a:p>
          </p:txBody>
        </p:sp>
      </p:grpSp>
    </p:spTree>
    <p:extLst>
      <p:ext uri="{BB962C8B-B14F-4D97-AF65-F5344CB8AC3E}">
        <p14:creationId xmlns:p14="http://schemas.microsoft.com/office/powerpoint/2010/main" val="240435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1080095" y="2449266"/>
            <a:ext cx="2016178" cy="288149"/>
          </a:xfrm>
          <a:prstGeom prst="rect">
            <a:avLst/>
          </a:prstGeom>
          <a:solidFill>
            <a:schemeClr val="bg1"/>
          </a:solidFill>
          <a:ln w="9525">
            <a:noFill/>
            <a:miter lim="800000"/>
            <a:headEnd/>
            <a:tailEnd/>
          </a:ln>
        </p:spPr>
        <p:txBody>
          <a:bodyPr wrap="none" lIns="86420" tIns="43210" rIns="86420" bIns="43210" anchor="ctr"/>
          <a:lstStyle/>
          <a:p>
            <a:endParaRPr lang="en-GB"/>
          </a:p>
        </p:txBody>
      </p:sp>
      <p:sp>
        <p:nvSpPr>
          <p:cNvPr id="18437" name="Rectangle 5"/>
          <p:cNvSpPr>
            <a:spLocks noChangeArrowheads="1"/>
          </p:cNvSpPr>
          <p:nvPr/>
        </p:nvSpPr>
        <p:spPr bwMode="auto">
          <a:xfrm>
            <a:off x="2304203" y="3313712"/>
            <a:ext cx="1944172" cy="216112"/>
          </a:xfrm>
          <a:prstGeom prst="rect">
            <a:avLst/>
          </a:prstGeom>
          <a:solidFill>
            <a:schemeClr val="bg1"/>
          </a:solidFill>
          <a:ln w="9525">
            <a:noFill/>
            <a:miter lim="800000"/>
            <a:headEnd/>
            <a:tailEnd/>
          </a:ln>
        </p:spPr>
        <p:txBody>
          <a:bodyPr wrap="none" lIns="86420" tIns="43210" rIns="86420" bIns="43210" anchor="ctr"/>
          <a:lstStyle/>
          <a:p>
            <a:endParaRPr lang="en-GB"/>
          </a:p>
        </p:txBody>
      </p:sp>
      <p:sp>
        <p:nvSpPr>
          <p:cNvPr id="18438" name="Rectangle 6"/>
          <p:cNvSpPr>
            <a:spLocks noChangeArrowheads="1"/>
          </p:cNvSpPr>
          <p:nvPr/>
        </p:nvSpPr>
        <p:spPr bwMode="auto">
          <a:xfrm>
            <a:off x="2448216" y="3457787"/>
            <a:ext cx="144013" cy="144074"/>
          </a:xfrm>
          <a:prstGeom prst="rect">
            <a:avLst/>
          </a:prstGeom>
          <a:solidFill>
            <a:schemeClr val="bg1"/>
          </a:solidFill>
          <a:ln w="9525">
            <a:noFill/>
            <a:miter lim="800000"/>
            <a:headEnd/>
            <a:tailEnd/>
          </a:ln>
        </p:spPr>
        <p:txBody>
          <a:bodyPr wrap="none" lIns="86420" tIns="43210" rIns="86420" bIns="43210" anchor="ctr"/>
          <a:lstStyle/>
          <a:p>
            <a:endParaRPr lang="en-GB"/>
          </a:p>
        </p:txBody>
      </p:sp>
      <p:sp>
        <p:nvSpPr>
          <p:cNvPr id="18442" name="Rectangle 11"/>
          <p:cNvSpPr>
            <a:spLocks noChangeArrowheads="1"/>
          </p:cNvSpPr>
          <p:nvPr/>
        </p:nvSpPr>
        <p:spPr bwMode="auto">
          <a:xfrm>
            <a:off x="5688502" y="2665377"/>
            <a:ext cx="72006" cy="144074"/>
          </a:xfrm>
          <a:prstGeom prst="rect">
            <a:avLst/>
          </a:prstGeom>
          <a:solidFill>
            <a:schemeClr val="bg1"/>
          </a:solidFill>
          <a:ln w="9525">
            <a:noFill/>
            <a:miter lim="800000"/>
            <a:headEnd/>
            <a:tailEnd/>
          </a:ln>
        </p:spPr>
        <p:txBody>
          <a:bodyPr wrap="none" lIns="86420" tIns="43210" rIns="86420" bIns="43210" anchor="ctr"/>
          <a:lstStyle/>
          <a:p>
            <a:endParaRPr lang="en-GB"/>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963" t="28191" r="23445" b="27143"/>
          <a:stretch/>
        </p:blipFill>
        <p:spPr bwMode="auto">
          <a:xfrm>
            <a:off x="567369" y="721939"/>
            <a:ext cx="7362012" cy="466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65881" y="3203282"/>
            <a:ext cx="3053296" cy="20698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6420" tIns="43210" rIns="86420" bIns="43210" rtlCol="0" anchor="ctr"/>
          <a:lstStyle/>
          <a:p>
            <a:pPr algn="ctr"/>
            <a:endParaRPr lang="en-GB"/>
          </a:p>
        </p:txBody>
      </p:sp>
    </p:spTree>
    <p:extLst>
      <p:ext uri="{BB962C8B-B14F-4D97-AF65-F5344CB8AC3E}">
        <p14:creationId xmlns:p14="http://schemas.microsoft.com/office/powerpoint/2010/main" val="3559354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272382" y="117761"/>
            <a:ext cx="2732076" cy="598826"/>
          </a:xfrm>
        </p:spPr>
        <p:txBody>
          <a:bodyPr>
            <a:normAutofit fontScale="90000"/>
          </a:bodyPr>
          <a:lstStyle/>
          <a:p>
            <a:pPr algn="l"/>
            <a:r>
              <a:rPr lang="en-US" b="1" dirty="0" smtClean="0">
                <a:solidFill>
                  <a:srgbClr val="800000"/>
                </a:solidFill>
                <a:latin typeface="Calibri" charset="0"/>
              </a:rPr>
              <a:t>Discuss</a:t>
            </a:r>
            <a:endParaRPr lang="en-US" b="1" dirty="0">
              <a:solidFill>
                <a:srgbClr val="800000"/>
              </a:solidFill>
              <a:latin typeface="Calibri" charset="0"/>
            </a:endParaRPr>
          </a:p>
        </p:txBody>
      </p:sp>
      <p:sp>
        <p:nvSpPr>
          <p:cNvPr id="6146" name="Content Placeholder 2"/>
          <p:cNvSpPr>
            <a:spLocks noGrp="1"/>
          </p:cNvSpPr>
          <p:nvPr>
            <p:ph idx="1"/>
          </p:nvPr>
        </p:nvSpPr>
        <p:spPr>
          <a:xfrm>
            <a:off x="388497" y="1095164"/>
            <a:ext cx="7776687" cy="4610382"/>
          </a:xfrm>
        </p:spPr>
        <p:txBody>
          <a:bodyPr>
            <a:normAutofit/>
          </a:bodyPr>
          <a:lstStyle/>
          <a:p>
            <a:r>
              <a:rPr lang="en-US" sz="2600" dirty="0">
                <a:latin typeface="Calibri" charset="0"/>
              </a:rPr>
              <a:t>What is the best study design? (1 min)</a:t>
            </a:r>
          </a:p>
          <a:p>
            <a:endParaRPr lang="en-US" sz="2600" dirty="0">
              <a:latin typeface="Calibri" charset="0"/>
            </a:endParaRPr>
          </a:p>
          <a:p>
            <a:r>
              <a:rPr lang="en-US" sz="2600" dirty="0">
                <a:latin typeface="Calibri" charset="0"/>
              </a:rPr>
              <a:t>Why? (1 min)</a:t>
            </a:r>
          </a:p>
          <a:p>
            <a:endParaRPr lang="en-US" sz="2600" dirty="0">
              <a:latin typeface="Calibri" charset="0"/>
            </a:endParaRPr>
          </a:p>
          <a:p>
            <a:r>
              <a:rPr lang="en-US" sz="2600" dirty="0">
                <a:latin typeface="Calibri" charset="0"/>
              </a:rPr>
              <a:t>Compare with your </a:t>
            </a:r>
            <a:r>
              <a:rPr lang="en-GB" sz="2600" dirty="0">
                <a:latin typeface="Calibri" charset="0"/>
              </a:rPr>
              <a:t>neighbour (1 min</a:t>
            </a:r>
            <a:r>
              <a:rPr lang="en-GB" sz="2600" dirty="0" smtClean="0">
                <a:latin typeface="Calibri" charset="0"/>
              </a:rPr>
              <a:t>)</a:t>
            </a:r>
          </a:p>
          <a:p>
            <a:pPr marL="0" indent="0">
              <a:buNone/>
            </a:pPr>
            <a:endParaRPr lang="en-GB" sz="2600" dirty="0">
              <a:latin typeface="Calibri" charset="0"/>
            </a:endParaRPr>
          </a:p>
          <a:p>
            <a:r>
              <a:rPr lang="en-GB" sz="2600" dirty="0">
                <a:latin typeface="Calibri" charset="0"/>
              </a:rPr>
              <a:t>What did you</a:t>
            </a:r>
          </a:p>
          <a:p>
            <a:pPr lvl="1"/>
            <a:r>
              <a:rPr lang="en-GB" sz="2300" dirty="0">
                <a:latin typeface="Calibri" charset="0"/>
              </a:rPr>
              <a:t>Agree on</a:t>
            </a:r>
          </a:p>
          <a:p>
            <a:pPr lvl="1"/>
            <a:r>
              <a:rPr lang="en-GB" sz="2300" dirty="0">
                <a:latin typeface="Calibri" charset="0"/>
              </a:rPr>
              <a:t>Disagree on</a:t>
            </a:r>
          </a:p>
        </p:txBody>
      </p:sp>
    </p:spTree>
    <p:extLst>
      <p:ext uri="{BB962C8B-B14F-4D97-AF65-F5344CB8AC3E}">
        <p14:creationId xmlns:p14="http://schemas.microsoft.com/office/powerpoint/2010/main" val="601830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854" y="1039132"/>
            <a:ext cx="8183793" cy="5067372"/>
          </a:xfrm>
          <a:prstGeom prst="rect">
            <a:avLst/>
          </a:prstGeom>
          <a:solidFill>
            <a:srgbClr val="F4F4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378" name="Rectangle 2"/>
          <p:cNvSpPr>
            <a:spLocks noGrp="1" noChangeArrowheads="1"/>
          </p:cNvSpPr>
          <p:nvPr>
            <p:ph type="title"/>
          </p:nvPr>
        </p:nvSpPr>
        <p:spPr>
          <a:xfrm>
            <a:off x="89789" y="144628"/>
            <a:ext cx="4509275" cy="795070"/>
          </a:xfrm>
        </p:spPr>
        <p:txBody>
          <a:bodyPr>
            <a:noAutofit/>
          </a:bodyPr>
          <a:lstStyle/>
          <a:p>
            <a:pPr algn="l"/>
            <a:r>
              <a:rPr lang="en-US" sz="3200" dirty="0" smtClean="0">
                <a:solidFill>
                  <a:srgbClr val="632423"/>
                </a:solidFill>
              </a:rPr>
              <a:t>Case control</a:t>
            </a:r>
            <a:endParaRPr lang="en-US" sz="3200" dirty="0">
              <a:solidFill>
                <a:srgbClr val="632423"/>
              </a:solidFill>
            </a:endParaRPr>
          </a:p>
        </p:txBody>
      </p:sp>
      <p:pic>
        <p:nvPicPr>
          <p:cNvPr id="3" name="Picture 2" descr="Screen Shot 2015-05-21 at 10.04.47.png"/>
          <p:cNvPicPr>
            <a:picLocks noChangeAspect="1"/>
          </p:cNvPicPr>
          <p:nvPr/>
        </p:nvPicPr>
        <p:blipFill rotWithShape="1">
          <a:blip r:embed="rId3">
            <a:extLst>
              <a:ext uri="{28A0092B-C50C-407E-A947-70E740481C1C}">
                <a14:useLocalDpi xmlns:a14="http://schemas.microsoft.com/office/drawing/2010/main" val="0"/>
              </a:ext>
            </a:extLst>
          </a:blip>
          <a:srcRect l="80886" t="77036" r="9446" b="2168"/>
          <a:stretch/>
        </p:blipFill>
        <p:spPr>
          <a:xfrm>
            <a:off x="6913892" y="4999445"/>
            <a:ext cx="769637" cy="998973"/>
          </a:xfrm>
          <a:prstGeom prst="rect">
            <a:avLst/>
          </a:prstGeom>
        </p:spPr>
      </p:pic>
      <p:pic>
        <p:nvPicPr>
          <p:cNvPr id="5" name="Picture 4" descr="Screen Shot 2015-05-21 at 10.04.47.png"/>
          <p:cNvPicPr>
            <a:picLocks noChangeAspect="1"/>
          </p:cNvPicPr>
          <p:nvPr/>
        </p:nvPicPr>
        <p:blipFill rotWithShape="1">
          <a:blip r:embed="rId3">
            <a:extLst>
              <a:ext uri="{28A0092B-C50C-407E-A947-70E740481C1C}">
                <a14:useLocalDpi xmlns:a14="http://schemas.microsoft.com/office/drawing/2010/main" val="0"/>
              </a:ext>
            </a:extLst>
          </a:blip>
          <a:srcRect l="18530" t="3071" r="24007" b="85178"/>
          <a:stretch/>
        </p:blipFill>
        <p:spPr>
          <a:xfrm>
            <a:off x="1808644" y="5336777"/>
            <a:ext cx="4574522" cy="564467"/>
          </a:xfrm>
          <a:prstGeom prst="rect">
            <a:avLst/>
          </a:prstGeom>
        </p:spPr>
      </p:pic>
      <p:pic>
        <p:nvPicPr>
          <p:cNvPr id="6" name="Picture 5" descr="Screen Shot 2015-05-21 at 10.04.47.png"/>
          <p:cNvPicPr>
            <a:picLocks noChangeAspect="1"/>
          </p:cNvPicPr>
          <p:nvPr/>
        </p:nvPicPr>
        <p:blipFill rotWithShape="1">
          <a:blip r:embed="rId3">
            <a:extLst>
              <a:ext uri="{28A0092B-C50C-407E-A947-70E740481C1C}">
                <a14:useLocalDpi xmlns:a14="http://schemas.microsoft.com/office/drawing/2010/main" val="0"/>
              </a:ext>
            </a:extLst>
          </a:blip>
          <a:srcRect l="15468" t="41627" r="67291" b="40213"/>
          <a:stretch/>
        </p:blipFill>
        <p:spPr>
          <a:xfrm>
            <a:off x="4226241" y="1430406"/>
            <a:ext cx="1372516" cy="872358"/>
          </a:xfrm>
          <a:prstGeom prst="rect">
            <a:avLst/>
          </a:prstGeom>
        </p:spPr>
      </p:pic>
      <p:pic>
        <p:nvPicPr>
          <p:cNvPr id="7" name="Picture 6" descr="Screen Shot 2015-05-21 at 10.04.47.png"/>
          <p:cNvPicPr>
            <a:picLocks noChangeAspect="1"/>
          </p:cNvPicPr>
          <p:nvPr/>
        </p:nvPicPr>
        <p:blipFill rotWithShape="1">
          <a:blip r:embed="rId3">
            <a:extLst>
              <a:ext uri="{28A0092B-C50C-407E-A947-70E740481C1C}">
                <a14:useLocalDpi xmlns:a14="http://schemas.microsoft.com/office/drawing/2010/main" val="0"/>
              </a:ext>
            </a:extLst>
          </a:blip>
          <a:srcRect l="51667" t="42863" r="31341" b="39511"/>
          <a:stretch/>
        </p:blipFill>
        <p:spPr>
          <a:xfrm>
            <a:off x="5706774" y="1486060"/>
            <a:ext cx="1352784" cy="846701"/>
          </a:xfrm>
          <a:prstGeom prst="rect">
            <a:avLst/>
          </a:prstGeom>
        </p:spPr>
      </p:pic>
      <p:pic>
        <p:nvPicPr>
          <p:cNvPr id="8" name="Picture 7" descr="Screen Shot 2015-05-21 at 10.04.47.png"/>
          <p:cNvPicPr>
            <a:picLocks noChangeAspect="1"/>
          </p:cNvPicPr>
          <p:nvPr/>
        </p:nvPicPr>
        <p:blipFill rotWithShape="1">
          <a:blip r:embed="rId3">
            <a:extLst>
              <a:ext uri="{28A0092B-C50C-407E-A947-70E740481C1C}">
                <a14:useLocalDpi xmlns:a14="http://schemas.microsoft.com/office/drawing/2010/main" val="0"/>
              </a:ext>
            </a:extLst>
          </a:blip>
          <a:srcRect l="15468" t="41627" r="67291" b="40213"/>
          <a:stretch/>
        </p:blipFill>
        <p:spPr>
          <a:xfrm>
            <a:off x="1122386" y="1430407"/>
            <a:ext cx="1372516" cy="872358"/>
          </a:xfrm>
          <a:prstGeom prst="rect">
            <a:avLst/>
          </a:prstGeom>
        </p:spPr>
      </p:pic>
      <p:pic>
        <p:nvPicPr>
          <p:cNvPr id="9" name="Picture 8" descr="Screen Shot 2015-05-21 at 10.04.47.png"/>
          <p:cNvPicPr>
            <a:picLocks noChangeAspect="1"/>
          </p:cNvPicPr>
          <p:nvPr/>
        </p:nvPicPr>
        <p:blipFill rotWithShape="1">
          <a:blip r:embed="rId3">
            <a:extLst>
              <a:ext uri="{28A0092B-C50C-407E-A947-70E740481C1C}">
                <a14:useLocalDpi xmlns:a14="http://schemas.microsoft.com/office/drawing/2010/main" val="0"/>
              </a:ext>
            </a:extLst>
          </a:blip>
          <a:srcRect l="51667" t="42863" r="31341" b="39511"/>
          <a:stretch/>
        </p:blipFill>
        <p:spPr>
          <a:xfrm>
            <a:off x="2575864" y="1468894"/>
            <a:ext cx="1352784" cy="846701"/>
          </a:xfrm>
          <a:prstGeom prst="rect">
            <a:avLst/>
          </a:prstGeom>
        </p:spPr>
      </p:pic>
      <p:pic>
        <p:nvPicPr>
          <p:cNvPr id="10" name="Picture 9" descr="Screen Shot 2015-05-21 at 10.04.47.png"/>
          <p:cNvPicPr>
            <a:picLocks noChangeAspect="1"/>
          </p:cNvPicPr>
          <p:nvPr/>
        </p:nvPicPr>
        <p:blipFill rotWithShape="1">
          <a:blip r:embed="rId3">
            <a:extLst>
              <a:ext uri="{28A0092B-C50C-407E-A947-70E740481C1C}">
                <a14:useLocalDpi xmlns:a14="http://schemas.microsoft.com/office/drawing/2010/main" val="0"/>
              </a:ext>
            </a:extLst>
          </a:blip>
          <a:srcRect l="3081" t="80284" r="80162"/>
          <a:stretch/>
        </p:blipFill>
        <p:spPr>
          <a:xfrm>
            <a:off x="1766427" y="3359170"/>
            <a:ext cx="1334035" cy="947093"/>
          </a:xfrm>
          <a:prstGeom prst="rect">
            <a:avLst/>
          </a:prstGeom>
        </p:spPr>
      </p:pic>
      <p:pic>
        <p:nvPicPr>
          <p:cNvPr id="11" name="Picture 10" descr="Screen Shot 2015-05-21 at 10.04.47.png"/>
          <p:cNvPicPr>
            <a:picLocks noChangeAspect="1"/>
          </p:cNvPicPr>
          <p:nvPr/>
        </p:nvPicPr>
        <p:blipFill rotWithShape="1">
          <a:blip r:embed="rId3">
            <a:extLst>
              <a:ext uri="{28A0092B-C50C-407E-A947-70E740481C1C}">
                <a14:useLocalDpi xmlns:a14="http://schemas.microsoft.com/office/drawing/2010/main" val="0"/>
              </a:ext>
            </a:extLst>
          </a:blip>
          <a:srcRect l="21288" t="81152" r="62438"/>
          <a:stretch/>
        </p:blipFill>
        <p:spPr>
          <a:xfrm>
            <a:off x="4926160" y="3388046"/>
            <a:ext cx="1295553" cy="905388"/>
          </a:xfrm>
          <a:prstGeom prst="rect">
            <a:avLst/>
          </a:prstGeom>
        </p:spPr>
      </p:pic>
      <p:sp>
        <p:nvSpPr>
          <p:cNvPr id="2" name="Right Arrow 1"/>
          <p:cNvSpPr/>
          <p:nvPr/>
        </p:nvSpPr>
        <p:spPr>
          <a:xfrm rot="13125604">
            <a:off x="2508934" y="4641692"/>
            <a:ext cx="1510633" cy="240928"/>
          </a:xfrm>
          <a:prstGeom prst="rightArrow">
            <a:avLst>
              <a:gd name="adj1" fmla="val 37633"/>
              <a:gd name="adj2" fmla="val 92574"/>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8" name="Right Arrow 17"/>
          <p:cNvSpPr/>
          <p:nvPr/>
        </p:nvSpPr>
        <p:spPr>
          <a:xfrm rot="14077941">
            <a:off x="1598565" y="2609025"/>
            <a:ext cx="943296" cy="372035"/>
          </a:xfrm>
          <a:prstGeom prst="rightArrow">
            <a:avLst>
              <a:gd name="adj1" fmla="val 32401"/>
              <a:gd name="adj2" fmla="val 93358"/>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9" name="Right Arrow 18"/>
          <p:cNvSpPr/>
          <p:nvPr/>
        </p:nvSpPr>
        <p:spPr>
          <a:xfrm rot="18434350">
            <a:off x="2409518" y="2634798"/>
            <a:ext cx="943296" cy="372035"/>
          </a:xfrm>
          <a:prstGeom prst="rightArrow">
            <a:avLst>
              <a:gd name="adj1" fmla="val 32401"/>
              <a:gd name="adj2" fmla="val 93358"/>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0" name="Right Arrow 19"/>
          <p:cNvSpPr/>
          <p:nvPr/>
        </p:nvSpPr>
        <p:spPr>
          <a:xfrm rot="19324467">
            <a:off x="3766783" y="4657044"/>
            <a:ext cx="1510633" cy="240928"/>
          </a:xfrm>
          <a:prstGeom prst="rightArrow">
            <a:avLst>
              <a:gd name="adj1" fmla="val 37633"/>
              <a:gd name="adj2" fmla="val 92574"/>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1" name="Right Arrow 20"/>
          <p:cNvSpPr/>
          <p:nvPr/>
        </p:nvSpPr>
        <p:spPr>
          <a:xfrm rot="14077941">
            <a:off x="4720294" y="2609025"/>
            <a:ext cx="943296" cy="372035"/>
          </a:xfrm>
          <a:prstGeom prst="rightArrow">
            <a:avLst>
              <a:gd name="adj1" fmla="val 32401"/>
              <a:gd name="adj2" fmla="val 93358"/>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2" name="Right Arrow 21"/>
          <p:cNvSpPr/>
          <p:nvPr/>
        </p:nvSpPr>
        <p:spPr>
          <a:xfrm rot="18434350">
            <a:off x="5560616" y="2604802"/>
            <a:ext cx="943296" cy="372035"/>
          </a:xfrm>
          <a:prstGeom prst="rightArrow">
            <a:avLst>
              <a:gd name="adj1" fmla="val 32401"/>
              <a:gd name="adj2" fmla="val 93358"/>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pic>
        <p:nvPicPr>
          <p:cNvPr id="23" name="Picture 22" descr="Screen Shot 2015-05-21 at 10.04.47.png"/>
          <p:cNvPicPr>
            <a:picLocks noChangeAspect="1"/>
          </p:cNvPicPr>
          <p:nvPr/>
        </p:nvPicPr>
        <p:blipFill rotWithShape="1">
          <a:blip r:embed="rId3">
            <a:extLst>
              <a:ext uri="{28A0092B-C50C-407E-A947-70E740481C1C}">
                <a14:useLocalDpi xmlns:a14="http://schemas.microsoft.com/office/drawing/2010/main" val="0"/>
              </a:ext>
            </a:extLst>
          </a:blip>
          <a:srcRect l="90876" t="14179" r="1390"/>
          <a:stretch/>
        </p:blipFill>
        <p:spPr>
          <a:xfrm>
            <a:off x="7817731" y="1486060"/>
            <a:ext cx="673916" cy="4512358"/>
          </a:xfrm>
          <a:prstGeom prst="rect">
            <a:avLst/>
          </a:prstGeom>
        </p:spPr>
      </p:pic>
      <p:sp>
        <p:nvSpPr>
          <p:cNvPr id="25" name="Right Arrow 24"/>
          <p:cNvSpPr/>
          <p:nvPr/>
        </p:nvSpPr>
        <p:spPr>
          <a:xfrm rot="16200000">
            <a:off x="6309578" y="3465011"/>
            <a:ext cx="3643381" cy="331077"/>
          </a:xfrm>
          <a:prstGeom prst="rightArrow">
            <a:avLst>
              <a:gd name="adj1" fmla="val 37633"/>
              <a:gd name="adj2" fmla="val 92574"/>
            </a:avLst>
          </a:prstGeom>
          <a:solidFill>
            <a:schemeClr val="accent2">
              <a:lumMod val="60000"/>
              <a:lumOff val="4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000000"/>
              </a:solidFill>
            </a:endParaRPr>
          </a:p>
        </p:txBody>
      </p:sp>
      <p:sp>
        <p:nvSpPr>
          <p:cNvPr id="12" name="TextBox 11"/>
          <p:cNvSpPr txBox="1"/>
          <p:nvPr/>
        </p:nvSpPr>
        <p:spPr>
          <a:xfrm>
            <a:off x="6868967" y="1030296"/>
            <a:ext cx="1622680"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000" dirty="0" smtClean="0"/>
              <a:t>Retrospective</a:t>
            </a:r>
            <a:endParaRPr lang="en-US" sz="2000" dirty="0"/>
          </a:p>
        </p:txBody>
      </p:sp>
    </p:spTree>
    <p:extLst>
      <p:ext uri="{BB962C8B-B14F-4D97-AF65-F5344CB8AC3E}">
        <p14:creationId xmlns:p14="http://schemas.microsoft.com/office/powerpoint/2010/main" val="4472282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171" t="9524" r="13414" b="60762"/>
          <a:stretch/>
        </p:blipFill>
        <p:spPr bwMode="auto">
          <a:xfrm>
            <a:off x="305723" y="927151"/>
            <a:ext cx="8039786" cy="326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927222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4828" t="25988" r="23013" b="50912"/>
          <a:stretch/>
        </p:blipFill>
        <p:spPr>
          <a:xfrm>
            <a:off x="577903" y="859077"/>
            <a:ext cx="7348868" cy="2970513"/>
          </a:xfrm>
          <a:prstGeom prst="rect">
            <a:avLst/>
          </a:prstGeom>
        </p:spPr>
      </p:pic>
      <p:sp>
        <p:nvSpPr>
          <p:cNvPr id="3" name="TextBox 2"/>
          <p:cNvSpPr txBox="1"/>
          <p:nvPr/>
        </p:nvSpPr>
        <p:spPr>
          <a:xfrm>
            <a:off x="577903" y="4262789"/>
            <a:ext cx="4763154" cy="610484"/>
          </a:xfrm>
          <a:prstGeom prst="rect">
            <a:avLst/>
          </a:prstGeom>
          <a:noFill/>
        </p:spPr>
        <p:txBody>
          <a:bodyPr wrap="square" lIns="86420" tIns="43210" rIns="86420" bIns="43210" rtlCol="0">
            <a:spAutoFit/>
          </a:bodyPr>
          <a:lstStyle/>
          <a:p>
            <a:r>
              <a:rPr lang="en-GB" dirty="0" smtClean="0"/>
              <a:t>Lowest [exposure] = furthest from base station</a:t>
            </a:r>
          </a:p>
          <a:p>
            <a:r>
              <a:rPr lang="en-GB" dirty="0" smtClean="0"/>
              <a:t>Highest = nearest to base station</a:t>
            </a:r>
            <a:endParaRPr lang="en-GB" dirty="0"/>
          </a:p>
        </p:txBody>
      </p:sp>
      <p:sp>
        <p:nvSpPr>
          <p:cNvPr id="4" name="TextBox 3"/>
          <p:cNvSpPr txBox="1"/>
          <p:nvPr/>
        </p:nvSpPr>
        <p:spPr>
          <a:xfrm>
            <a:off x="577903" y="5215828"/>
            <a:ext cx="7757137" cy="610484"/>
          </a:xfrm>
          <a:prstGeom prst="rect">
            <a:avLst/>
          </a:prstGeom>
          <a:noFill/>
        </p:spPr>
        <p:txBody>
          <a:bodyPr wrap="square" lIns="86420" tIns="43210" rIns="86420" bIns="43210" rtlCol="0">
            <a:spAutoFit/>
          </a:bodyPr>
          <a:lstStyle/>
          <a:p>
            <a:r>
              <a:rPr lang="en-GB" dirty="0" smtClean="0">
                <a:solidFill>
                  <a:srgbClr val="000090"/>
                </a:solidFill>
              </a:rPr>
              <a:t>Is there a </a:t>
            </a:r>
            <a:r>
              <a:rPr lang="en-GB" dirty="0">
                <a:solidFill>
                  <a:srgbClr val="000090"/>
                </a:solidFill>
              </a:rPr>
              <a:t>better </a:t>
            </a:r>
            <a:r>
              <a:rPr lang="en-GB" dirty="0" smtClean="0">
                <a:solidFill>
                  <a:srgbClr val="000090"/>
                </a:solidFill>
              </a:rPr>
              <a:t>study design to answer the question </a:t>
            </a:r>
            <a:r>
              <a:rPr lang="en-GB" i="1" dirty="0" smtClean="0">
                <a:solidFill>
                  <a:srgbClr val="000090"/>
                </a:solidFill>
              </a:rPr>
              <a:t>“Mobile phone masts and childhood cancer?”</a:t>
            </a:r>
          </a:p>
        </p:txBody>
      </p:sp>
    </p:spTree>
    <p:extLst>
      <p:ext uri="{BB962C8B-B14F-4D97-AF65-F5344CB8AC3E}">
        <p14:creationId xmlns:p14="http://schemas.microsoft.com/office/powerpoint/2010/main" val="65089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060" y="899410"/>
            <a:ext cx="7484957" cy="3328073"/>
          </a:xfrm>
          <a:prstGeom prst="rect">
            <a:avLst/>
          </a:prstGeom>
        </p:spPr>
      </p:pic>
      <p:pic>
        <p:nvPicPr>
          <p:cNvPr id="3" name="Picture 2"/>
          <p:cNvPicPr>
            <a:picLocks noChangeAspect="1"/>
          </p:cNvPicPr>
          <p:nvPr/>
        </p:nvPicPr>
        <p:blipFill>
          <a:blip r:embed="rId4"/>
          <a:stretch>
            <a:fillRect/>
          </a:stretch>
        </p:blipFill>
        <p:spPr>
          <a:xfrm>
            <a:off x="378549" y="4641253"/>
            <a:ext cx="5714965" cy="1304316"/>
          </a:xfrm>
          <a:prstGeom prst="rect">
            <a:avLst/>
          </a:prstGeom>
        </p:spPr>
      </p:pic>
      <p:pic>
        <p:nvPicPr>
          <p:cNvPr id="8194" name="Picture 2" descr="http://www.phc.ox.ac.uk/team/researchers/carl-heneghan/portrait/@@images/14cf53cf-7b29-415f-b1ee-2ac74b67e62d.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2583" y="4036098"/>
            <a:ext cx="1754476" cy="1755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99304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723" y="1134321"/>
            <a:ext cx="8165408" cy="3472806"/>
          </a:xfrm>
          <a:prstGeom prst="rect">
            <a:avLst/>
          </a:prstGeom>
        </p:spPr>
        <p:txBody>
          <a:bodyPr wrap="square" lIns="86420" tIns="43210" rIns="86420" bIns="43210">
            <a:spAutoFit/>
          </a:bodyPr>
          <a:lstStyle/>
          <a:p>
            <a:r>
              <a:rPr lang="en-GB" sz="2000" b="1" dirty="0" smtClean="0">
                <a:latin typeface="Calibri" panose="020F0502020204030204" pitchFamily="34" charset="0"/>
              </a:rPr>
              <a:t>Advantages</a:t>
            </a:r>
            <a:endParaRPr lang="en-GB" sz="2000" b="1" dirty="0">
              <a:latin typeface="Calibri" panose="020F0502020204030204" pitchFamily="34" charset="0"/>
            </a:endParaRPr>
          </a:p>
          <a:p>
            <a:pPr marL="324075" indent="-324075">
              <a:buFont typeface="Arial" panose="020B0604020202020204" pitchFamily="34" charset="0"/>
              <a:buChar char="•"/>
            </a:pPr>
            <a:r>
              <a:rPr lang="en-GB" sz="2000" dirty="0" smtClean="0">
                <a:latin typeface="Calibri" panose="020F0502020204030204" pitchFamily="34" charset="0"/>
              </a:rPr>
              <a:t>Good </a:t>
            </a:r>
            <a:r>
              <a:rPr lang="en-GB" sz="2000" dirty="0">
                <a:latin typeface="Calibri" panose="020F0502020204030204" pitchFamily="34" charset="0"/>
              </a:rPr>
              <a:t>for studying rare conditions or diseases</a:t>
            </a:r>
          </a:p>
          <a:p>
            <a:pPr marL="324075" indent="-324075">
              <a:buFont typeface="Arial" panose="020B0604020202020204" pitchFamily="34" charset="0"/>
              <a:buChar char="•"/>
            </a:pPr>
            <a:r>
              <a:rPr lang="en-GB" sz="2000" dirty="0" smtClean="0">
                <a:latin typeface="Calibri" panose="020F0502020204030204" pitchFamily="34" charset="0"/>
              </a:rPr>
              <a:t>Useful as initial study to establish association</a:t>
            </a:r>
          </a:p>
          <a:p>
            <a:endParaRPr lang="en-GB" sz="2000" b="1" dirty="0" smtClean="0">
              <a:latin typeface="Calibri" panose="020F0502020204030204" pitchFamily="34" charset="0"/>
            </a:endParaRPr>
          </a:p>
          <a:p>
            <a:r>
              <a:rPr lang="en-GB" sz="2000" b="1" dirty="0" smtClean="0">
                <a:latin typeface="Calibri" panose="020F0502020204030204" pitchFamily="34" charset="0"/>
              </a:rPr>
              <a:t>Disadvantages</a:t>
            </a:r>
            <a:endParaRPr lang="en-GB" sz="2000" b="1" dirty="0">
              <a:latin typeface="Calibri" panose="020F0502020204030204" pitchFamily="34" charset="0"/>
            </a:endParaRPr>
          </a:p>
          <a:p>
            <a:pPr marL="324075" indent="-324075">
              <a:buFont typeface="Arial" panose="020B0604020202020204" pitchFamily="34" charset="0"/>
              <a:buChar char="•"/>
            </a:pPr>
            <a:r>
              <a:rPr lang="en-GB" sz="2000" dirty="0">
                <a:latin typeface="Calibri" panose="020F0502020204030204" pitchFamily="34" charset="0"/>
              </a:rPr>
              <a:t>Retrospective studies have more problems with data </a:t>
            </a:r>
            <a:r>
              <a:rPr lang="en-GB" sz="2000" dirty="0" smtClean="0">
                <a:latin typeface="Calibri" panose="020F0502020204030204" pitchFamily="34" charset="0"/>
              </a:rPr>
              <a:t>quality (recall bias)</a:t>
            </a:r>
          </a:p>
          <a:p>
            <a:pPr marL="324075" indent="-324075">
              <a:buFont typeface="Arial" panose="020B0604020202020204" pitchFamily="34" charset="0"/>
              <a:buChar char="•"/>
            </a:pPr>
            <a:r>
              <a:rPr lang="en-GB" sz="2000" dirty="0" smtClean="0">
                <a:latin typeface="Calibri" panose="020F0502020204030204" pitchFamily="34" charset="0"/>
              </a:rPr>
              <a:t>Limited to examining one outcome</a:t>
            </a:r>
          </a:p>
          <a:p>
            <a:pPr marL="324075" indent="-324075">
              <a:buFont typeface="Arial" panose="020B0604020202020204" pitchFamily="34" charset="0"/>
              <a:buChar char="•"/>
            </a:pPr>
            <a:r>
              <a:rPr lang="en-GB" sz="2000" dirty="0" smtClean="0">
                <a:latin typeface="Calibri" panose="020F0502020204030204" pitchFamily="34" charset="0"/>
              </a:rPr>
              <a:t>Not good for study of rare exposures</a:t>
            </a:r>
          </a:p>
          <a:p>
            <a:endParaRPr lang="en-GB" sz="2000" dirty="0">
              <a:latin typeface="Calibri" panose="020F0502020204030204" pitchFamily="34" charset="0"/>
            </a:endParaRPr>
          </a:p>
          <a:p>
            <a:r>
              <a:rPr lang="en-GB" sz="2000" b="1" dirty="0">
                <a:latin typeface="Calibri" panose="020F0502020204030204" pitchFamily="34" charset="0"/>
              </a:rPr>
              <a:t>Design pitfalls to look out for</a:t>
            </a:r>
          </a:p>
          <a:p>
            <a:pPr marL="324075" indent="-324075">
              <a:buFont typeface="Arial" panose="020B0604020202020204" pitchFamily="34" charset="0"/>
              <a:buChar char="•"/>
            </a:pPr>
            <a:r>
              <a:rPr lang="en-GB" sz="2000" dirty="0" smtClean="0">
                <a:latin typeface="Calibri" panose="020F0502020204030204" pitchFamily="34" charset="0"/>
              </a:rPr>
              <a:t>Confounding – exposure and outcome related to third variable</a:t>
            </a:r>
            <a:endParaRPr lang="en-GB" sz="2000" dirty="0">
              <a:latin typeface="Calibri" panose="020F0502020204030204" pitchFamily="34" charset="0"/>
            </a:endParaRPr>
          </a:p>
        </p:txBody>
      </p:sp>
      <p:sp>
        <p:nvSpPr>
          <p:cNvPr id="3" name="Title 1"/>
          <p:cNvSpPr txBox="1">
            <a:spLocks/>
          </p:cNvSpPr>
          <p:nvPr/>
        </p:nvSpPr>
        <p:spPr>
          <a:xfrm>
            <a:off x="-1" y="151812"/>
            <a:ext cx="6447227" cy="601526"/>
          </a:xfrm>
          <a:prstGeom prst="rect">
            <a:avLst/>
          </a:prstGeom>
        </p:spPr>
        <p:txBody>
          <a:bodyPr lIns="86420" tIns="43210" rIns="86420" bIns="43210">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solidFill>
                  <a:srgbClr val="800000"/>
                </a:solidFill>
                <a:latin typeface="Calibri" panose="020F0502020204030204" pitchFamily="34" charset="0"/>
                <a:ea typeface="+mn-ea"/>
                <a:cs typeface="+mn-cs"/>
              </a:rPr>
              <a:t>Conclusions – case control studies</a:t>
            </a:r>
          </a:p>
        </p:txBody>
      </p:sp>
    </p:spTree>
    <p:extLst>
      <p:ext uri="{BB962C8B-B14F-4D97-AF65-F5344CB8AC3E}">
        <p14:creationId xmlns:p14="http://schemas.microsoft.com/office/powerpoint/2010/main" val="220756596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1080095" y="2449266"/>
            <a:ext cx="2016178" cy="288149"/>
          </a:xfrm>
          <a:prstGeom prst="rect">
            <a:avLst/>
          </a:prstGeom>
          <a:solidFill>
            <a:schemeClr val="bg1"/>
          </a:solidFill>
          <a:ln w="9525">
            <a:noFill/>
            <a:miter lim="800000"/>
            <a:headEnd/>
            <a:tailEnd/>
          </a:ln>
        </p:spPr>
        <p:txBody>
          <a:bodyPr wrap="none" lIns="86420" tIns="43210" rIns="86420" bIns="43210" anchor="ctr"/>
          <a:lstStyle/>
          <a:p>
            <a:endParaRPr lang="en-GB"/>
          </a:p>
        </p:txBody>
      </p:sp>
      <p:sp>
        <p:nvSpPr>
          <p:cNvPr id="18437" name="Rectangle 5"/>
          <p:cNvSpPr>
            <a:spLocks noChangeArrowheads="1"/>
          </p:cNvSpPr>
          <p:nvPr/>
        </p:nvSpPr>
        <p:spPr bwMode="auto">
          <a:xfrm>
            <a:off x="2304203" y="3313712"/>
            <a:ext cx="1944172" cy="216112"/>
          </a:xfrm>
          <a:prstGeom prst="rect">
            <a:avLst/>
          </a:prstGeom>
          <a:solidFill>
            <a:schemeClr val="bg1"/>
          </a:solidFill>
          <a:ln w="9525">
            <a:noFill/>
            <a:miter lim="800000"/>
            <a:headEnd/>
            <a:tailEnd/>
          </a:ln>
        </p:spPr>
        <p:txBody>
          <a:bodyPr wrap="none" lIns="86420" tIns="43210" rIns="86420" bIns="43210" anchor="ctr"/>
          <a:lstStyle/>
          <a:p>
            <a:endParaRPr lang="en-GB"/>
          </a:p>
        </p:txBody>
      </p:sp>
      <p:sp>
        <p:nvSpPr>
          <p:cNvPr id="18438" name="Rectangle 6"/>
          <p:cNvSpPr>
            <a:spLocks noChangeArrowheads="1"/>
          </p:cNvSpPr>
          <p:nvPr/>
        </p:nvSpPr>
        <p:spPr bwMode="auto">
          <a:xfrm>
            <a:off x="2448216" y="3457787"/>
            <a:ext cx="144013" cy="144074"/>
          </a:xfrm>
          <a:prstGeom prst="rect">
            <a:avLst/>
          </a:prstGeom>
          <a:solidFill>
            <a:schemeClr val="bg1"/>
          </a:solidFill>
          <a:ln w="9525">
            <a:noFill/>
            <a:miter lim="800000"/>
            <a:headEnd/>
            <a:tailEnd/>
          </a:ln>
        </p:spPr>
        <p:txBody>
          <a:bodyPr wrap="none" lIns="86420" tIns="43210" rIns="86420" bIns="43210" anchor="ctr"/>
          <a:lstStyle/>
          <a:p>
            <a:endParaRPr lang="en-GB"/>
          </a:p>
        </p:txBody>
      </p:sp>
      <p:sp>
        <p:nvSpPr>
          <p:cNvPr id="18442" name="Rectangle 11"/>
          <p:cNvSpPr>
            <a:spLocks noChangeArrowheads="1"/>
          </p:cNvSpPr>
          <p:nvPr/>
        </p:nvSpPr>
        <p:spPr bwMode="auto">
          <a:xfrm>
            <a:off x="5688502" y="2665377"/>
            <a:ext cx="72006" cy="144074"/>
          </a:xfrm>
          <a:prstGeom prst="rect">
            <a:avLst/>
          </a:prstGeom>
          <a:solidFill>
            <a:schemeClr val="bg1"/>
          </a:solidFill>
          <a:ln w="9525">
            <a:noFill/>
            <a:miter lim="800000"/>
            <a:headEnd/>
            <a:tailEnd/>
          </a:ln>
        </p:spPr>
        <p:txBody>
          <a:bodyPr wrap="none" lIns="86420" tIns="43210" rIns="86420" bIns="43210" anchor="ctr"/>
          <a:lstStyle/>
          <a:p>
            <a:endParaRPr lang="en-GB"/>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963" t="28191" r="23445" b="27143"/>
          <a:stretch/>
        </p:blipFill>
        <p:spPr bwMode="auto">
          <a:xfrm>
            <a:off x="1080095" y="1346196"/>
            <a:ext cx="6669589" cy="4223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88104" y="2737766"/>
            <a:ext cx="1923721" cy="27959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6420" tIns="43210" rIns="86420" bIns="43210" rtlCol="0" anchor="ctr"/>
          <a:lstStyle/>
          <a:p>
            <a:pPr algn="ctr"/>
            <a:endParaRPr lang="en-GB"/>
          </a:p>
        </p:txBody>
      </p:sp>
    </p:spTree>
    <p:extLst>
      <p:ext uri="{BB962C8B-B14F-4D97-AF65-F5344CB8AC3E}">
        <p14:creationId xmlns:p14="http://schemas.microsoft.com/office/powerpoint/2010/main" val="2130408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0"/>
          <p:cNvSpPr txBox="1">
            <a:spLocks noChangeArrowheads="1"/>
          </p:cNvSpPr>
          <p:nvPr/>
        </p:nvSpPr>
        <p:spPr bwMode="auto">
          <a:xfrm>
            <a:off x="79968" y="102632"/>
            <a:ext cx="4155580" cy="718412"/>
          </a:xfrm>
          <a:prstGeom prst="rect">
            <a:avLst/>
          </a:prstGeom>
          <a:noFill/>
          <a:ln w="9525">
            <a:noFill/>
            <a:miter lim="800000"/>
            <a:headEnd/>
            <a:tailEnd/>
          </a:ln>
        </p:spPr>
        <p:txBody>
          <a:bodyPr wrap="square">
            <a:normAutofit/>
          </a:bodyPr>
          <a:lstStyle/>
          <a:p>
            <a:pPr>
              <a:spcBef>
                <a:spcPct val="50000"/>
              </a:spcBef>
            </a:pPr>
            <a:r>
              <a:rPr lang="en-US" sz="3200" dirty="0"/>
              <a:t>Cohort study </a:t>
            </a:r>
            <a:r>
              <a:rPr lang="en-US" sz="3200" dirty="0" smtClean="0"/>
              <a:t>1</a:t>
            </a:r>
            <a:endParaRPr lang="de-DE" sz="1600" dirty="0"/>
          </a:p>
        </p:txBody>
      </p:sp>
      <p:pic>
        <p:nvPicPr>
          <p:cNvPr id="3" name="Picture 2" descr="Screen Shot 2015-05-21 at 09.56.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9334"/>
            <a:ext cx="8652028" cy="5389954"/>
          </a:xfrm>
          <a:prstGeom prst="rect">
            <a:avLst/>
          </a:prstGeom>
        </p:spPr>
      </p:pic>
      <p:sp>
        <p:nvSpPr>
          <p:cNvPr id="6" name="TextBox 5"/>
          <p:cNvSpPr txBox="1"/>
          <p:nvPr/>
        </p:nvSpPr>
        <p:spPr>
          <a:xfrm>
            <a:off x="1552098" y="2776282"/>
            <a:ext cx="1539271" cy="353943"/>
          </a:xfrm>
          <a:prstGeom prst="rect">
            <a:avLst/>
          </a:prstGeom>
          <a:noFill/>
        </p:spPr>
        <p:txBody>
          <a:bodyPr wrap="square" rtlCol="0">
            <a:spAutoFit/>
          </a:bodyPr>
          <a:lstStyle/>
          <a:p>
            <a:r>
              <a:rPr lang="en-US" dirty="0" smtClean="0"/>
              <a:t>= investigator</a:t>
            </a:r>
            <a:endParaRPr lang="en-US" dirty="0"/>
          </a:p>
        </p:txBody>
      </p:sp>
      <p:cxnSp>
        <p:nvCxnSpPr>
          <p:cNvPr id="8" name="Straight Arrow Connector 7"/>
          <p:cNvCxnSpPr/>
          <p:nvPr/>
        </p:nvCxnSpPr>
        <p:spPr>
          <a:xfrm>
            <a:off x="808117" y="2270697"/>
            <a:ext cx="743981" cy="654267"/>
          </a:xfrm>
          <a:prstGeom prst="straightConnector1">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67017" y="1180249"/>
            <a:ext cx="1872780" cy="525980"/>
          </a:xfrm>
          <a:prstGeom prst="rect">
            <a:avLst/>
          </a:prstGeom>
          <a:solidFill>
            <a:srgbClr val="F6F7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Tree>
    <p:extLst>
      <p:ext uri="{BB962C8B-B14F-4D97-AF65-F5344CB8AC3E}">
        <p14:creationId xmlns:p14="http://schemas.microsoft.com/office/powerpoint/2010/main" val="3358225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89789" y="144628"/>
            <a:ext cx="4509275" cy="795070"/>
          </a:xfrm>
        </p:spPr>
        <p:txBody>
          <a:bodyPr>
            <a:noAutofit/>
          </a:bodyPr>
          <a:lstStyle/>
          <a:p>
            <a:pPr algn="l"/>
            <a:r>
              <a:rPr lang="en-US" sz="3200" dirty="0">
                <a:solidFill>
                  <a:schemeClr val="tx1"/>
                </a:solidFill>
              </a:rPr>
              <a:t>Cohort </a:t>
            </a:r>
            <a:r>
              <a:rPr lang="en-US" sz="3200" dirty="0" smtClean="0">
                <a:solidFill>
                  <a:schemeClr val="tx1"/>
                </a:solidFill>
              </a:rPr>
              <a:t>study 2</a:t>
            </a:r>
            <a:endParaRPr lang="en-US" sz="3200" dirty="0">
              <a:solidFill>
                <a:schemeClr val="tx1"/>
              </a:solidFill>
            </a:endParaRPr>
          </a:p>
        </p:txBody>
      </p:sp>
      <p:pic>
        <p:nvPicPr>
          <p:cNvPr id="3" name="Picture 2" descr="Screen Shot 2015-05-21 at 10.04.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09" y="939698"/>
            <a:ext cx="7960918" cy="4803690"/>
          </a:xfrm>
          <a:prstGeom prst="rect">
            <a:avLst/>
          </a:prstGeom>
        </p:spPr>
      </p:pic>
      <p:sp>
        <p:nvSpPr>
          <p:cNvPr id="26" name="Rectangle 25"/>
          <p:cNvSpPr/>
          <p:nvPr/>
        </p:nvSpPr>
        <p:spPr>
          <a:xfrm>
            <a:off x="6383166" y="1045547"/>
            <a:ext cx="1872780" cy="525980"/>
          </a:xfrm>
          <a:prstGeom prst="rect">
            <a:avLst/>
          </a:prstGeom>
          <a:solidFill>
            <a:srgbClr val="F6F7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Tree>
    <p:extLst>
      <p:ext uri="{BB962C8B-B14F-4D97-AF65-F5344CB8AC3E}">
        <p14:creationId xmlns:p14="http://schemas.microsoft.com/office/powerpoint/2010/main" val="4236634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5723" y="450631"/>
            <a:ext cx="1711396" cy="1701856"/>
          </a:xfrm>
          <a:prstGeom prst="rect">
            <a:avLst/>
          </a:prstGeom>
        </p:spPr>
      </p:pic>
      <p:pic>
        <p:nvPicPr>
          <p:cNvPr id="2" name="Picture 1" descr="Screen Shot 2014-03-09 at 21.40.21.png"/>
          <p:cNvPicPr>
            <a:picLocks noChangeAspect="1"/>
          </p:cNvPicPr>
          <p:nvPr/>
        </p:nvPicPr>
        <p:blipFill rotWithShape="1">
          <a:blip r:embed="rId4">
            <a:extLst>
              <a:ext uri="{28A0092B-C50C-407E-A947-70E740481C1C}">
                <a14:useLocalDpi xmlns:a14="http://schemas.microsoft.com/office/drawing/2010/main" val="0"/>
              </a:ext>
            </a:extLst>
          </a:blip>
          <a:srcRect b="27987"/>
          <a:stretch/>
        </p:blipFill>
        <p:spPr>
          <a:xfrm>
            <a:off x="509858" y="2424784"/>
            <a:ext cx="7600688" cy="3335637"/>
          </a:xfrm>
          <a:prstGeom prst="rect">
            <a:avLst/>
          </a:prstGeom>
        </p:spPr>
      </p:pic>
    </p:spTree>
    <p:extLst>
      <p:ext uri="{BB962C8B-B14F-4D97-AF65-F5344CB8AC3E}">
        <p14:creationId xmlns:p14="http://schemas.microsoft.com/office/powerpoint/2010/main" val="718926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4112" t="19201" r="12988" b="36700"/>
          <a:stretch/>
        </p:blipFill>
        <p:spPr>
          <a:xfrm>
            <a:off x="34503" y="421641"/>
            <a:ext cx="8640763" cy="4998409"/>
          </a:xfrm>
          <a:prstGeom prst="rect">
            <a:avLst/>
          </a:prstGeom>
        </p:spPr>
      </p:pic>
      <p:sp>
        <p:nvSpPr>
          <p:cNvPr id="5" name="Rectangle 4"/>
          <p:cNvSpPr/>
          <p:nvPr/>
        </p:nvSpPr>
        <p:spPr>
          <a:xfrm>
            <a:off x="3980156" y="4126640"/>
            <a:ext cx="816541" cy="4084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6420" tIns="43210" rIns="86420" bIns="43210" rtlCol="0" anchor="ctr"/>
          <a:lstStyle/>
          <a:p>
            <a:pPr algn="ctr"/>
            <a:endParaRPr lang="en-GB"/>
          </a:p>
        </p:txBody>
      </p:sp>
    </p:spTree>
    <p:extLst>
      <p:ext uri="{BB962C8B-B14F-4D97-AF65-F5344CB8AC3E}">
        <p14:creationId xmlns:p14="http://schemas.microsoft.com/office/powerpoint/2010/main" val="3215978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54" y="1001780"/>
            <a:ext cx="5349022" cy="1848353"/>
          </a:xfrm>
          <a:prstGeom prst="rect">
            <a:avLst/>
          </a:prstGeom>
        </p:spPr>
      </p:pic>
      <p:sp>
        <p:nvSpPr>
          <p:cNvPr id="5" name="TextBox 4"/>
          <p:cNvSpPr txBox="1"/>
          <p:nvPr/>
        </p:nvSpPr>
        <p:spPr>
          <a:xfrm>
            <a:off x="1241702" y="3132325"/>
            <a:ext cx="5432445" cy="3108544"/>
          </a:xfrm>
          <a:prstGeom prst="rect">
            <a:avLst/>
          </a:prstGeom>
          <a:noFill/>
        </p:spPr>
        <p:txBody>
          <a:bodyPr wrap="square" rtlCol="0">
            <a:spAutoFit/>
          </a:bodyPr>
          <a:lstStyle/>
          <a:p>
            <a:pPr marL="285750" indent="-285750">
              <a:buFont typeface="Arial"/>
              <a:buChar char="•"/>
            </a:pPr>
            <a:r>
              <a:rPr lang="en-US" sz="2800" dirty="0" smtClean="0">
                <a:solidFill>
                  <a:srgbClr val="632423"/>
                </a:solidFill>
              </a:rPr>
              <a:t>1 paper</a:t>
            </a:r>
          </a:p>
          <a:p>
            <a:pPr marL="285750" indent="-285750">
              <a:buFont typeface="Arial"/>
              <a:buChar char="•"/>
            </a:pPr>
            <a:endParaRPr lang="en-US" sz="2800" dirty="0">
              <a:solidFill>
                <a:srgbClr val="632423"/>
              </a:solidFill>
            </a:endParaRPr>
          </a:p>
          <a:p>
            <a:pPr marL="285750" indent="-285750">
              <a:buFont typeface="Arial"/>
              <a:buChar char="•"/>
            </a:pPr>
            <a:r>
              <a:rPr lang="en-US" sz="2800" dirty="0" smtClean="0">
                <a:solidFill>
                  <a:srgbClr val="632423"/>
                </a:solidFill>
              </a:rPr>
              <a:t>1 table</a:t>
            </a:r>
          </a:p>
          <a:p>
            <a:pPr marL="285750" indent="-285750">
              <a:buFont typeface="Arial"/>
              <a:buChar char="•"/>
            </a:pPr>
            <a:endParaRPr lang="en-US" sz="2800" dirty="0">
              <a:solidFill>
                <a:srgbClr val="632423"/>
              </a:solidFill>
            </a:endParaRPr>
          </a:p>
          <a:p>
            <a:pPr marL="285750" indent="-285750">
              <a:buFont typeface="Arial"/>
              <a:buChar char="•"/>
            </a:pPr>
            <a:r>
              <a:rPr lang="en-US" sz="2800" dirty="0" smtClean="0">
                <a:solidFill>
                  <a:srgbClr val="632423"/>
                </a:solidFill>
              </a:rPr>
              <a:t>1 concept</a:t>
            </a:r>
          </a:p>
          <a:p>
            <a:pPr marL="285750" indent="-285750">
              <a:buFont typeface="Arial"/>
              <a:buChar char="•"/>
            </a:pPr>
            <a:endParaRPr lang="en-US" sz="2800" dirty="0">
              <a:solidFill>
                <a:srgbClr val="632423"/>
              </a:solidFill>
            </a:endParaRPr>
          </a:p>
          <a:p>
            <a:pPr marL="285750" indent="-285750">
              <a:buFont typeface="Arial"/>
              <a:buChar char="•"/>
            </a:pPr>
            <a:r>
              <a:rPr lang="en-US" sz="2800" dirty="0" smtClean="0">
                <a:solidFill>
                  <a:srgbClr val="632423"/>
                </a:solidFill>
              </a:rPr>
              <a:t>1 reflection</a:t>
            </a:r>
            <a:endParaRPr lang="en-US" sz="2800" dirty="0">
              <a:solidFill>
                <a:srgbClr val="632423"/>
              </a:solidFill>
            </a:endParaRPr>
          </a:p>
        </p:txBody>
      </p:sp>
      <p:sp>
        <p:nvSpPr>
          <p:cNvPr id="6" name="TextBox 5"/>
          <p:cNvSpPr txBox="1"/>
          <p:nvPr/>
        </p:nvSpPr>
        <p:spPr>
          <a:xfrm>
            <a:off x="278437" y="132043"/>
            <a:ext cx="1926529" cy="584776"/>
          </a:xfrm>
          <a:prstGeom prst="rect">
            <a:avLst/>
          </a:prstGeom>
          <a:noFill/>
        </p:spPr>
        <p:txBody>
          <a:bodyPr wrap="none" rtlCol="0">
            <a:spAutoFit/>
          </a:bodyPr>
          <a:lstStyle/>
          <a:p>
            <a:r>
              <a:rPr lang="en-US" sz="3200" dirty="0" smtClean="0">
                <a:solidFill>
                  <a:srgbClr val="632423"/>
                </a:solidFill>
              </a:rPr>
              <a:t>Objectives</a:t>
            </a:r>
            <a:endParaRPr lang="en-US" sz="3200" dirty="0">
              <a:solidFill>
                <a:srgbClr val="632423"/>
              </a:solidFill>
            </a:endParaRPr>
          </a:p>
        </p:txBody>
      </p:sp>
    </p:spTree>
    <p:extLst>
      <p:ext uri="{BB962C8B-B14F-4D97-AF65-F5344CB8AC3E}">
        <p14:creationId xmlns:p14="http://schemas.microsoft.com/office/powerpoint/2010/main" val="386275048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5668" t="32500" r="19682" b="43000"/>
          <a:stretch/>
        </p:blipFill>
        <p:spPr>
          <a:xfrm>
            <a:off x="456726" y="380758"/>
            <a:ext cx="6843389" cy="2722969"/>
          </a:xfrm>
          <a:prstGeom prst="rect">
            <a:avLst/>
          </a:prstGeom>
        </p:spPr>
      </p:pic>
      <p:sp>
        <p:nvSpPr>
          <p:cNvPr id="7" name="TextBox 6"/>
          <p:cNvSpPr txBox="1"/>
          <p:nvPr/>
        </p:nvSpPr>
        <p:spPr>
          <a:xfrm>
            <a:off x="1263188" y="3414457"/>
            <a:ext cx="5820784" cy="2349422"/>
          </a:xfrm>
          <a:prstGeom prst="rect">
            <a:avLst/>
          </a:prstGeom>
          <a:noFill/>
        </p:spPr>
        <p:txBody>
          <a:bodyPr wrap="square" lIns="86420" tIns="43210" rIns="86420" bIns="43210" rtlCol="0">
            <a:spAutoFit/>
          </a:bodyPr>
          <a:lstStyle/>
          <a:p>
            <a:pPr marL="324075" indent="-324075">
              <a:buFont typeface="Arial" panose="020B0604020202020204" pitchFamily="34" charset="0"/>
              <a:buChar char="•"/>
            </a:pPr>
            <a:r>
              <a:rPr lang="en-GB" sz="2600" dirty="0">
                <a:latin typeface="Calibri" panose="020F0502020204030204" pitchFamily="34" charset="0"/>
              </a:rPr>
              <a:t>2748 men and women, 50 – 79 years</a:t>
            </a:r>
          </a:p>
          <a:p>
            <a:pPr marL="324075" indent="-324075">
              <a:buFont typeface="Arial" panose="020B0604020202020204" pitchFamily="34" charset="0"/>
              <a:buChar char="•"/>
            </a:pPr>
            <a:r>
              <a:rPr lang="en-GB" sz="2600" dirty="0">
                <a:latin typeface="Calibri" panose="020F0502020204030204" pitchFamily="34" charset="0"/>
              </a:rPr>
              <a:t>HDL-C measured at baseline</a:t>
            </a:r>
          </a:p>
          <a:p>
            <a:pPr marL="324075" indent="-324075">
              <a:buFont typeface="Arial" panose="020B0604020202020204" pitchFamily="34" charset="0"/>
              <a:buChar char="•"/>
            </a:pPr>
            <a:r>
              <a:rPr lang="en-GB" sz="2600" dirty="0">
                <a:latin typeface="Calibri" panose="020F0502020204030204" pitchFamily="34" charset="0"/>
              </a:rPr>
              <a:t>Followed for 12 years</a:t>
            </a:r>
          </a:p>
          <a:p>
            <a:pPr marL="324075" indent="-324075">
              <a:buFont typeface="Arial" panose="020B0604020202020204" pitchFamily="34" charset="0"/>
              <a:buChar char="•"/>
            </a:pPr>
            <a:r>
              <a:rPr lang="en-GB" sz="2600" dirty="0">
                <a:latin typeface="Calibri" panose="020F0502020204030204" pitchFamily="34" charset="0"/>
              </a:rPr>
              <a:t>Death from all causes, CHD, and CVD</a:t>
            </a:r>
          </a:p>
          <a:p>
            <a:pPr marL="324075" indent="-324075">
              <a:buFont typeface="Arial" panose="020B0604020202020204" pitchFamily="34" charset="0"/>
              <a:buChar char="•"/>
            </a:pPr>
            <a:r>
              <a:rPr lang="en-GB" sz="2600" dirty="0">
                <a:latin typeface="Calibri" panose="020F0502020204030204" pitchFamily="34" charset="0"/>
              </a:rPr>
              <a:t>No loss to follow-up</a:t>
            </a:r>
          </a:p>
          <a:p>
            <a:pPr marL="324075" indent="-324075">
              <a:buFont typeface="Arial" panose="020B0604020202020204" pitchFamily="34" charset="0"/>
              <a:buChar char="•"/>
            </a:pPr>
            <a:endParaRPr lang="en-GB" dirty="0">
              <a:latin typeface="Calibri" panose="020F0502020204030204" pitchFamily="34" charset="0"/>
            </a:endParaRPr>
          </a:p>
        </p:txBody>
      </p:sp>
    </p:spTree>
    <p:extLst>
      <p:ext uri="{BB962C8B-B14F-4D97-AF65-F5344CB8AC3E}">
        <p14:creationId xmlns:p14="http://schemas.microsoft.com/office/powerpoint/2010/main" val="36142647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49" y="1062776"/>
            <a:ext cx="8305800" cy="4369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3408930" y="2280471"/>
            <a:ext cx="1131524" cy="702817"/>
            <a:chOff x="3313884" y="3047544"/>
            <a:chExt cx="1131524" cy="702817"/>
          </a:xfrm>
        </p:grpSpPr>
        <p:sp>
          <p:nvSpPr>
            <p:cNvPr id="7" name="TextBox 6"/>
            <p:cNvSpPr txBox="1"/>
            <p:nvPr/>
          </p:nvSpPr>
          <p:spPr>
            <a:xfrm>
              <a:off x="3555592" y="3047544"/>
              <a:ext cx="889816" cy="70281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86420" tIns="43210" rIns="86420" bIns="43210" rtlCol="0">
              <a:spAutoFit/>
            </a:bodyPr>
            <a:lstStyle/>
            <a:p>
              <a:r>
                <a:rPr lang="en-GB" sz="2000" dirty="0" smtClean="0">
                  <a:latin typeface="Calibri" panose="020F0502020204030204" pitchFamily="34" charset="0"/>
                </a:rPr>
                <a:t>92% or x2</a:t>
              </a:r>
              <a:endParaRPr lang="en-GB" sz="2000" dirty="0">
                <a:latin typeface="Calibri" panose="020F0502020204030204" pitchFamily="34" charset="0"/>
              </a:endParaRPr>
            </a:p>
          </p:txBody>
        </p:sp>
        <p:sp>
          <p:nvSpPr>
            <p:cNvPr id="3" name="Up Arrow 2"/>
            <p:cNvSpPr/>
            <p:nvPr/>
          </p:nvSpPr>
          <p:spPr>
            <a:xfrm>
              <a:off x="3313884" y="3047544"/>
              <a:ext cx="241708" cy="46197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 name="Group 4"/>
          <p:cNvGrpSpPr/>
          <p:nvPr/>
        </p:nvGrpSpPr>
        <p:grpSpPr>
          <a:xfrm>
            <a:off x="2628084" y="2280013"/>
            <a:ext cx="685800" cy="2279287"/>
            <a:chOff x="2628084" y="2280013"/>
            <a:chExt cx="685800" cy="2279287"/>
          </a:xfrm>
        </p:grpSpPr>
        <p:sp>
          <p:nvSpPr>
            <p:cNvPr id="2" name="Oval 1"/>
            <p:cNvSpPr/>
            <p:nvPr/>
          </p:nvSpPr>
          <p:spPr>
            <a:xfrm>
              <a:off x="2641600" y="2280013"/>
              <a:ext cx="672284" cy="348887"/>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Oval 7"/>
            <p:cNvSpPr/>
            <p:nvPr/>
          </p:nvSpPr>
          <p:spPr>
            <a:xfrm>
              <a:off x="2628084" y="4210413"/>
              <a:ext cx="672284" cy="348887"/>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 name="Group 8"/>
          <p:cNvGrpSpPr/>
          <p:nvPr/>
        </p:nvGrpSpPr>
        <p:grpSpPr>
          <a:xfrm>
            <a:off x="5149646" y="2280014"/>
            <a:ext cx="1131524" cy="702817"/>
            <a:chOff x="3313884" y="3047544"/>
            <a:chExt cx="1131524" cy="702817"/>
          </a:xfrm>
        </p:grpSpPr>
        <p:sp>
          <p:nvSpPr>
            <p:cNvPr id="10" name="TextBox 9"/>
            <p:cNvSpPr txBox="1"/>
            <p:nvPr/>
          </p:nvSpPr>
          <p:spPr>
            <a:xfrm>
              <a:off x="3555592" y="3047544"/>
              <a:ext cx="889816" cy="70281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86420" tIns="43210" rIns="86420" bIns="43210" rtlCol="0">
              <a:spAutoFit/>
            </a:bodyPr>
            <a:lstStyle/>
            <a:p>
              <a:r>
                <a:rPr lang="en-GB" sz="2000" dirty="0" smtClean="0">
                  <a:latin typeface="Calibri" panose="020F0502020204030204" pitchFamily="34" charset="0"/>
                </a:rPr>
                <a:t>258% or x3.5</a:t>
              </a:r>
              <a:endParaRPr lang="en-GB" sz="2000" dirty="0">
                <a:latin typeface="Calibri" panose="020F0502020204030204" pitchFamily="34" charset="0"/>
              </a:endParaRPr>
            </a:p>
          </p:txBody>
        </p:sp>
        <p:sp>
          <p:nvSpPr>
            <p:cNvPr id="11" name="Up Arrow 10"/>
            <p:cNvSpPr/>
            <p:nvPr/>
          </p:nvSpPr>
          <p:spPr>
            <a:xfrm>
              <a:off x="3313884" y="3047544"/>
              <a:ext cx="241708" cy="46197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7003846" y="2280013"/>
            <a:ext cx="1131524" cy="702817"/>
            <a:chOff x="3313884" y="3047544"/>
            <a:chExt cx="1131524" cy="702817"/>
          </a:xfrm>
        </p:grpSpPr>
        <p:sp>
          <p:nvSpPr>
            <p:cNvPr id="13" name="TextBox 12"/>
            <p:cNvSpPr txBox="1"/>
            <p:nvPr/>
          </p:nvSpPr>
          <p:spPr>
            <a:xfrm>
              <a:off x="3555592" y="3047544"/>
              <a:ext cx="889816" cy="70281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86420" tIns="43210" rIns="86420" bIns="43210" rtlCol="0">
              <a:spAutoFit/>
            </a:bodyPr>
            <a:lstStyle/>
            <a:p>
              <a:r>
                <a:rPr lang="en-GB" sz="2000" dirty="0" smtClean="0">
                  <a:latin typeface="Calibri" panose="020F0502020204030204" pitchFamily="34" charset="0"/>
                </a:rPr>
                <a:t>309% or x4</a:t>
              </a:r>
              <a:endParaRPr lang="en-GB" sz="2000" dirty="0">
                <a:latin typeface="Calibri" panose="020F0502020204030204" pitchFamily="34" charset="0"/>
              </a:endParaRPr>
            </a:p>
          </p:txBody>
        </p:sp>
        <p:sp>
          <p:nvSpPr>
            <p:cNvPr id="14" name="Up Arrow 13"/>
            <p:cNvSpPr/>
            <p:nvPr/>
          </p:nvSpPr>
          <p:spPr>
            <a:xfrm>
              <a:off x="3313884" y="3047544"/>
              <a:ext cx="241708" cy="46197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0" name="Group 19"/>
          <p:cNvGrpSpPr/>
          <p:nvPr/>
        </p:nvGrpSpPr>
        <p:grpSpPr>
          <a:xfrm>
            <a:off x="4320033" y="2280013"/>
            <a:ext cx="685800" cy="2279287"/>
            <a:chOff x="4320033" y="2280013"/>
            <a:chExt cx="685800" cy="2279287"/>
          </a:xfrm>
        </p:grpSpPr>
        <p:sp>
          <p:nvSpPr>
            <p:cNvPr id="15" name="Oval 14"/>
            <p:cNvSpPr/>
            <p:nvPr/>
          </p:nvSpPr>
          <p:spPr>
            <a:xfrm>
              <a:off x="4333549" y="2280013"/>
              <a:ext cx="672284" cy="348887"/>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p:cNvSpPr/>
            <p:nvPr/>
          </p:nvSpPr>
          <p:spPr>
            <a:xfrm>
              <a:off x="4320033" y="4210413"/>
              <a:ext cx="672284" cy="348887"/>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1" name="Group 20"/>
          <p:cNvGrpSpPr/>
          <p:nvPr/>
        </p:nvGrpSpPr>
        <p:grpSpPr>
          <a:xfrm>
            <a:off x="6172608" y="2280013"/>
            <a:ext cx="685800" cy="2279287"/>
            <a:chOff x="6172608" y="2280013"/>
            <a:chExt cx="685800" cy="2279287"/>
          </a:xfrm>
        </p:grpSpPr>
        <p:sp>
          <p:nvSpPr>
            <p:cNvPr id="17" name="Oval 16"/>
            <p:cNvSpPr/>
            <p:nvPr/>
          </p:nvSpPr>
          <p:spPr>
            <a:xfrm>
              <a:off x="6186124" y="2280013"/>
              <a:ext cx="672284" cy="348887"/>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p:cNvSpPr/>
            <p:nvPr/>
          </p:nvSpPr>
          <p:spPr>
            <a:xfrm>
              <a:off x="6172608" y="4210413"/>
              <a:ext cx="672284" cy="348887"/>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2" name="TextBox 21"/>
          <p:cNvSpPr txBox="1"/>
          <p:nvPr/>
        </p:nvSpPr>
        <p:spPr>
          <a:xfrm>
            <a:off x="419548" y="5572461"/>
            <a:ext cx="7100047" cy="615553"/>
          </a:xfrm>
          <a:prstGeom prst="rect">
            <a:avLst/>
          </a:prstGeom>
          <a:noFill/>
        </p:spPr>
        <p:txBody>
          <a:bodyPr wrap="square" rtlCol="0">
            <a:spAutoFit/>
          </a:bodyPr>
          <a:lstStyle/>
          <a:p>
            <a:r>
              <a:rPr lang="en-GB" i="1" dirty="0" smtClean="0"/>
              <a:t>“This well conducted study demonstrates that the increased risk of death, CVD and CHD is caused by presence of a higher HDL-C in both men and women”</a:t>
            </a:r>
            <a:endParaRPr lang="en-GB" i="1" dirty="0"/>
          </a:p>
        </p:txBody>
      </p:sp>
    </p:spTree>
    <p:extLst>
      <p:ext uri="{BB962C8B-B14F-4D97-AF65-F5344CB8AC3E}">
        <p14:creationId xmlns:p14="http://schemas.microsoft.com/office/powerpoint/2010/main" val="1050137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884" y="123659"/>
            <a:ext cx="7675416" cy="523220"/>
          </a:xfrm>
          <a:prstGeom prst="rect">
            <a:avLst/>
          </a:prstGeom>
          <a:noFill/>
        </p:spPr>
        <p:txBody>
          <a:bodyPr wrap="square" rtlCol="0">
            <a:spAutoFit/>
          </a:bodyPr>
          <a:lstStyle/>
          <a:p>
            <a:r>
              <a:rPr lang="en-US" sz="2800" i="1" dirty="0" smtClean="0">
                <a:solidFill>
                  <a:srgbClr val="632523"/>
                </a:solidFill>
              </a:rPr>
              <a:t>When are case-control &amp; cohort studies warranted?</a:t>
            </a:r>
            <a:endParaRPr lang="en-US" sz="2800" i="1" dirty="0">
              <a:solidFill>
                <a:srgbClr val="632523"/>
              </a:solidFill>
            </a:endParaRPr>
          </a:p>
        </p:txBody>
      </p:sp>
      <p:sp>
        <p:nvSpPr>
          <p:cNvPr id="4" name="Content Placeholder 3"/>
          <p:cNvSpPr>
            <a:spLocks noGrp="1"/>
          </p:cNvSpPr>
          <p:nvPr>
            <p:ph idx="1"/>
          </p:nvPr>
        </p:nvSpPr>
        <p:spPr>
          <a:xfrm>
            <a:off x="432038" y="984062"/>
            <a:ext cx="7776687" cy="5271467"/>
          </a:xfrm>
        </p:spPr>
        <p:txBody>
          <a:bodyPr>
            <a:normAutofit/>
          </a:bodyPr>
          <a:lstStyle/>
          <a:p>
            <a:r>
              <a:rPr lang="en-US" dirty="0" smtClean="0"/>
              <a:t>Essential and important for questions related to harm and/or where trials not feasible</a:t>
            </a:r>
          </a:p>
          <a:p>
            <a:r>
              <a:rPr lang="en-US" dirty="0" smtClean="0"/>
              <a:t>Pros = feasibility (time and n), ethics issues avoided</a:t>
            </a:r>
          </a:p>
          <a:p>
            <a:r>
              <a:rPr lang="en-US" dirty="0" smtClean="0"/>
              <a:t>Cons = prone to bias and confounding:</a:t>
            </a:r>
          </a:p>
          <a:p>
            <a:pPr lvl="1"/>
            <a:r>
              <a:rPr lang="en-US" dirty="0" smtClean="0"/>
              <a:t>Cohort: equal </a:t>
            </a:r>
            <a:r>
              <a:rPr lang="en-US" dirty="0"/>
              <a:t>opportunity for </a:t>
            </a:r>
            <a:r>
              <a:rPr lang="en-US" dirty="0" smtClean="0"/>
              <a:t>outcome</a:t>
            </a:r>
            <a:endParaRPr lang="en-US" dirty="0"/>
          </a:p>
          <a:p>
            <a:pPr lvl="1"/>
            <a:r>
              <a:rPr lang="en-US" dirty="0"/>
              <a:t>Case-</a:t>
            </a:r>
            <a:r>
              <a:rPr lang="en-US" dirty="0" smtClean="0"/>
              <a:t>control: </a:t>
            </a:r>
            <a:r>
              <a:rPr lang="en-US" dirty="0"/>
              <a:t>equal opportunity for </a:t>
            </a:r>
            <a:r>
              <a:rPr lang="en-US" dirty="0" smtClean="0"/>
              <a:t>exposure</a:t>
            </a:r>
          </a:p>
          <a:p>
            <a:pPr lvl="1"/>
            <a:r>
              <a:rPr lang="en-US" dirty="0" smtClean="0"/>
              <a:t>Confounding: failing to control for unmeasured (or improperly measured) prognostic factors (confounders)</a:t>
            </a:r>
            <a:endParaRPr lang="en-US" dirty="0"/>
          </a:p>
        </p:txBody>
      </p:sp>
    </p:spTree>
    <p:extLst>
      <p:ext uri="{BB962C8B-B14F-4D97-AF65-F5344CB8AC3E}">
        <p14:creationId xmlns:p14="http://schemas.microsoft.com/office/powerpoint/2010/main" val="18539082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1" y="164696"/>
            <a:ext cx="4256920" cy="495200"/>
          </a:xfrm>
        </p:spPr>
        <p:txBody>
          <a:bodyPr>
            <a:noAutofit/>
          </a:bodyPr>
          <a:lstStyle/>
          <a:p>
            <a:pPr algn="l"/>
            <a:r>
              <a:rPr lang="en-GB" sz="3000" spc="-100" dirty="0" smtClean="0">
                <a:solidFill>
                  <a:srgbClr val="800000"/>
                </a:solidFill>
              </a:rPr>
              <a:t>  1 CONCEPT = Confounding</a:t>
            </a:r>
            <a:endParaRPr lang="en-GB" sz="3000" spc="-100" dirty="0">
              <a:solidFill>
                <a:srgbClr val="800000"/>
              </a:solidFill>
            </a:endParaRPr>
          </a:p>
        </p:txBody>
      </p:sp>
      <p:sp>
        <p:nvSpPr>
          <p:cNvPr id="4" name="Right Arrow 3"/>
          <p:cNvSpPr/>
          <p:nvPr/>
        </p:nvSpPr>
        <p:spPr>
          <a:xfrm>
            <a:off x="3173914" y="2622385"/>
            <a:ext cx="2585712" cy="884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6420" tIns="43210" rIns="86420" bIns="43210" rtlCol="0" anchor="ctr"/>
          <a:lstStyle/>
          <a:p>
            <a:pPr algn="ctr"/>
            <a:endParaRPr lang="en-GB"/>
          </a:p>
        </p:txBody>
      </p:sp>
      <p:sp>
        <p:nvSpPr>
          <p:cNvPr id="6" name="AutoShape 2" descr="data:image/jpeg;base64,/9j/4AAQSkZJRgABAQAAAQABAAD/2wCEAAkGBhQSERUUEhQWFRUWGBwaGBgYGBcYGBgbGBcYGhwaFxwXHCYeFxojGhcYHy8gJScpLSwsGB4xNTAqNSYrLCkBCQoKDgwOGg8PGiwlHyQsLCwsNC8sLCwsLDA0LCwsLCwvLCwsLCwsKSwsLCwsLCwsLCwsLCwsLCwpLCwsLCwsLP/AABEIAL0BCgMBIgACEQEDEQH/xAAbAAACAwEBAQAAAAAAAAAAAAADBAECBQYAB//EAEAQAAECBAMGBAYBAwIEBgMAAAECEQADITEEEkEFIlFhcYETMpGhBkKxwdHw4RRS8SNiM3KCkkNTg5PC0gcVJP/EABoBAAIDAQEAAAAAAAAAAAAAAAIDAAEEBQb/xAApEQACAgICAgEEAgIDAAAAAAAAAQIRAyEEMRJBURMiMmEFcYGhFBVS/9oADAMBAAIRAxEAPwD6stJ4U7e8AmjRj7w6tTQKYmLTLaMuchoUmJjTnojPmph0WLaFCIEqDLWAC5jDx/xChLhG8RrpElNR2woY5TdRRpvAZ2OlipWkdxHKYjaqlakvo9B2tCP9USWTfhb7VjJLmJdI6OP+OlJW2dmvakofOk9K/SAr23KHzHsFExzEsnWn77Q0mQND9X94U+bL0kPX8ZH22bytuyQH8QdGL+jRQ/EMpnCieDC/rHPLlO4IPcx5OBrSx4h/SBfOl+gl/GQ+WdFh9uy1XJR/zN/8SYak41C/KoHT9eOWl4Uj9Z+7ViApiHDcC9f5i485+wZ/xse02de8eeOfk4uYLLcc6mLYTaqwplqCk9GUO4ofSNUOXjkYcnByw2b4MehPDbQSugd+BDQyFRqUlJWjHKLi6aLiPPEAx4RYJaJy8hFRFhEIQEDgPQRIljgPQRIiwEQh4yxwHpEKSDoPQRcxBEQhQSUn5U+g/EUxHhoS6ggDiQn8VhDbe1fDQUyi802YPl5kfQGOex2HWylzlZlSxQLUKqLMKUubDhGTNyYwdLbN2DhyybekdDh9q4VamARU3MsAHu0aCcNLNkS6/wC1P4jgsNPUo5AQA9xlSzAOAHqHOp+hhjxgFhyU2ZVGFf8AbvCrWfnCI8x3UkPnwI1cWd2Nny//AC5f/Yj8RP8A+skn/wAGV/7aPxCuxdq+MGIZSaH8xsolxvjJSVo5souL8WLJ2Dh1eaRJP/po/EAX8NYVz/8Azyb/APlo/EbUtPGATHc9YEo3oqznpEZuMUlnePaEDQGNLCOexmJvw1Mb+Pj5/wDF20WBlpP/ADN7CC81CLkwoY3kmooytq7VVMUQDuuwazfcwk3Fz6NCclJABVqS2jtw5/mHJiFeEFFJS43HoTW44iOTknKTtnocWKMftj0JYzFsaHU2YmPYVK1OUhhxP0gknC6gV435d9TD+HmJSfDAzEGrCztw5t6wtv4NvnGKpBcJgCDvF9bQ6o6G54RVUwhWW510YcIpMISSouWoB2f1pC7Yry+QeKxCkFIykn37mCvmGoJtypyvEgiYnMq3H+ReLScLmSwAfQxVhK+xMYOc4Li/lLVH1hudIXmZSElHEeYdXiuJkHKUhYJFiHc9HqP4h7ZySxSpecZmCmNuNaxfqxMpboArDVFHpQwjNkFJCgou9j+0jXTJUFEZiRoKNAZ0otQOxtyilIJpPTMtU1lMxB0agPSHtlY4hwolvlcv2rVooEuWIYC327wti8Mx3S1L2Y8I04s7xyszZuPHLFpnRJxMFROBjnsNjFWJBrfVvzGgiZHbx5Y5FaPPZcMsTqRqpVBAYz5c9oaRNcCGiQ4i4gSlgByWFyY5jEfE61qIlbqAfNcnmXtCcuWONWx2LDLK6R1wIEY+P2u4Ph1Aur/6n7xnnEzCMy1qym1vo1oS2jPCkpKVu/mSAQkM91GztaOfl5cpqoaOvx+BGD8sjsYkhSUlaSUuXC1B2IYuH15m0ZE2YoTHzFZSaKaiSPmIJ3qCwDaUhuZtUkeGBlyliosoPwoQ/wDEc9jcRuHzFjxtxbhf2jHE3zSfS0HnzS6hKNCoV4PQskm5ez8oaws8BL53IajMRppTj6RnyZSRLS6SSp2U4ykBwWpUPrD+FSrIWACBTMogZS7Mk6EgM3K0F+mAv/SNbYO1hLmZyTlIILVNwxHf6x9FwM4LAUKhnHQx8lUQCTukZmcKdso8tGd3oW0j6J8IY9M2WkZgVJDKFiA5y06AR0ONPXicnm49+Z0oFICuXU0F4ZlpiswVPWNVnPGHPKICr2igNYiYqFDRTauPTKlKmTCAB7vQDmSY+SYzHZ5mZfzKctoI7H/8jTj4MpOpmP6JLv6xwyVC5qD2o38Rj5E2n4nU4WJOPkAxMhpqgHYHmGGlDUPwjVxG0AmSUneJS7m6GJGVJru2e0Y8ucTMKiXKvckxuDZaknIpFVgqrbKkF6cQxvwMZPZ1mlasHsjKuX/xUqUwOUJJYs7E2LWPUxfZmzSqYsguoFyGTcavdNSA1Ae0O7HwJRKUpgmSF5SaF1FwcgNVUGpaFMHPUDMKLqIqaksS7jh/EXoXvfs2/h5DjMEpOceHXRXmcHSneFl4gFbEFQBdQY0CgwduwHeJwU0y1qAdRukAfM1yl3oM3oNDCmLwyRN8RBUEkOpIJGYA0p2sYH0DX3GmcBmK5gZqEgUCc1gA9Rq/MxCTkJCiAXZnHpQw5/SqWRkUllf3KYkhIdJAaqT7xz2LkK/qVJUha2mAu5AKHAAYClTdtYjx2yPK4rRs/wBN5lUYU+7gX7wZTKCRqKCjW6RaWkCShKgQzOxFQXZ3Dk2A6GImLIXlzBIGYpBdqPTrC3GtIuP3dgzJKHHOlX/RFMOkKszg1/dIClZUFKYgAsSzhzVn0ep7ROFU5dBYtvGnEDW+ggKYylEDjWF3DnTSIRgSEqCiFsSAoWIHMw3iZoHmJNqRMyUCXBvTto4fdP4vBLoB77MFCWIBGjdncPxg4xKgrKBm71/wYtMkKzZWGYWucw17i8Z205UxKTMUCEULs4q4BcWqlXoY0YskovQrJix5VTNWXtRGUKKgkHjRjwPAj7Q9LxYA8wbqI5ITvE30kpUfMNCqjHuBHpKFKUGygEHNQH0fm1I3f8xrtHO/65b3Ru7exqpgRLQCQr5gQx0pxhnZuyUykkzKJa57fz/ELbJGVP8Ap7xzMo8DR6aCNSfMSoFDl+LFvekYsmV5XcjbDBHBGomZP2yFLKZMoqQB5i4Va7RlKwZKsssJlJYOAFByxNWuqrPzjURs7wlXKnoejnUC7N3eCq2KkMskmrgPQh7KHT3hKfo0Skmkzm8QShNAlNFbyQHILVVwbQwlOnSxKloUQpTuQzNYMT8z1942tp7LUtSjmybtEtQ8i1nbp9YyNpbD8HIqYoFKycpSbhJZThgpI5tDIFeUa2ekyUib/psEmozupSaaMQCX5dtI15eORNmpGcZqhnygO7gFJYk3Z2L94zUSZKQ6lNnTuhLEtYuS5SxBuxLjsDB4GYoKlpSgyz85R/qpCSZhL6FganQcoat9iHaVxRq7TySlEAyzLUEZwFEklyymVvDy2FgRBdk7RVJnS1SwHO6Q1VhagMlNLFzY+kZ2Jl5mKd4gsxNiDVmfMCALG8VkTRmQXNOvGn0DwUZU7QvLDyjTPuMkR6Zc9YLhkPUx5aanrHSbOFQDxIFOmwIzIQxeLiJWE3Rx/wAcYk+KXVmcAJT/AGgJr3JV7RymImM6HcDUB69vSNH4ln558w88tnFAB9RaMiYCaDoNLa0jl5nc2eh4cfHGiRL3nILJp35c6e0ddtqYpIlqUcq1ocOXI+UJW5ABZRL3Dc45SbMcK3UoSSzB2DaAuS1feNzZebELy0CS4TqP9NDupPZ3vQ3tC18GnJ6s9i5WRKFukgs5S9HJAJB3iWr0aH5eMBShLpSE5Qk0CmSoMVV5vrbrBdgzJRKVzS+8QUObHU8EhzTXnaD/ABBgkeIopFGTvN/tKnBDC3q2sVWrQu3fiyuNnsvx5RUjLuqLgKJYuoB3CT6s3GAbTm+KnxE3KAFDWmvMENWn5HiJpVJWlZcjKoULuaOTwakCws6azFQIApYeUMNK09YFyKimg+FxSyEzCd4bwfe5uesauIl+PLlqKCJhaqGAIUSwYXqKdIx5S1oSpQYBiCwDkKoQere54wSXPRKSkyVMop3jlCg5LkDMTT8QKZc+zT2jh1SgpDElADsc2Wx7MM0DTiZapwAV5qnPlSl2JLrqwoNHNYRwOHVMmJZTGYQlySMwXT/tIgeLwRSpOcEJWN21UuoHlcH9MX+6Ch9yq/Rq4RYUFAnIJighikuxSFOCRYHKS1WMUlYPM6iEgul1JdkpCW8o6OTGLgtmqlKC95RCiwI3XFwXoSzUjc2fjZcpIDFSislaXB3aMHqQGcNxgk10xbUk7JxOGzOR5c2UNcUcO4tAMThzkooDLxBc2cBhDmO2kkgZUqQijA0Lf3j+5Vw/BoNhWVh2qSpRHBLBi/DmTo3eKcVeinN1s5/E4X/VQ5BKQCWrXtb7QH4gLoIdSUlLkJrmyuzgHRRv1jVWlBcBaECyiRZkuSQL8ALuwhDZcnNLS7MF5Q9il9dW/EXXsmOW6s5rCTCkpChukssEVq2VvWNqfh1IlqCGJahN76nWE/i5k4gTcmR65QKG1X0DfSNKfLOUEG7F2frTpEmjXGSf+RXComSv+KpLJIJILgul6FPA0ILxpJ2pNO8lOZGtSWDs7enrCoyghLMBW5FeTwcTSoulWVNswSL9bHpAMySi09hZs9C5iRnWhXPynl+tDMtakXIIfQ6fSMTF4tUhlTD4ugJSEkFr8CKUpCycT4hzEqSoA7qTlIJDhTWUC4JGogaJs6jFBM5OXKsu9qMTqOje0YeN2abpUEKRRJVvBSTorMGI/MLytsLlLdSnQq4U7DmCLDtG3/Ty1yVGXkNM2Rxmc2IYu1G7w2N+gXXT6OdGwpmUnMkLFXSwSUqASKPvOzsWvzi+GWZZCSrwylylRTlIOjZSqpDAMNbwIz5qg+ZIys2XKkuQab310a8e2liJoSnMCUrQCQcoNSDRRBI3ku176GGJv2VUH+JMuUo+dagVZqh3fKEtl40L69IUSsJLs1EZAC4rUlb1qDYWasAwG1VBR8NGlXWSSpgxQQxQ16GtHtF8JhipYSA6iRzzKLBh1r6GGRuxGSqro+84KYWGYAKIDgWBarcneLrNT1gUhVYlaw56x0qOIc7icaNIzsRiHhaZiIS2hjMktauA/j7w7UVYK+50cptTEvMLktmuNa1IGsV2XjxJnoVlzgZnGbK7jUsaNpCywcxV1YcgKu8Ww6kpmAqBKSapBZ2Z2OkcJvdnqoRShTGsRIQUpMoElVSCAnKo/Kmtm15aQxsYlCwgOre8rXoxNtNeUC8ZKUrCWzAghnNK69xGhiZKs0ucmSCGIKXcklwCaV1oBwe8Ddj5ypUHwc5MubNSpRMt6lIqcrlBGb5fesbuA23JCVIWc+aqd3ylmy1L0SAx5mMU4ZKpiVGWA4qjMXAsDdydW62hnHYRElREsE7r1DF6gvwB4awNtbFeKlojahCVqCQSlIOV3JCSXNW8urka94tLW6R/qJWAKOACKEs1WZ9bxWfi/EAyqVm1Ci5A4OQ6tPQDpISEAOBmUQQeTM/IUgW/gtStKxdWMAfMHQpsxYBq1LC3b2hGTIAO6QU8TftD+0JplgKSkqD7w1qPyYlUlRR4mQJDAlzViWdjxJ04dYqvZHKLlQFc0uMimLvu00+VjRjDGBwxXvZlLCUudSGsADUAqPZyYzFYa5IZraOe1oJhVkDNVL3qYG6Cdp0uzVXLSkkodSTUliHLVDPxgkuZKBC5e8nKDMTlJUki72cOb8vVNE/iTlHH7CLKmFX/AAlZAU10Js4PEPp+IKLFSTo1MP8AFEoqGfyUzS0pdVEjfSVc/l63i/nJmIcJyndtu2q3I+8c5LwqQoqNTqo0HNodx0zcDEDgxpB+bYnx8Rtck+NlNXYHylgBTy0sIJjsSkAIl3YhtHFfRtYxtjT0pXvTRvFitiWDF2Gt6nlFBiVKM2YqZWYQxLA0DU9vQQb+SYmrr4L7TlIWVJKClUtnSS5BZu4P4jRkpUUbrZiGZ9Wf7Rz+BwKTOKkqJq5H2PeN6XL81mo3Y6v0iN/BqpIU2kopzEELWBmqOJrxJo57RTZ2JXOkrCDLJFSUjio0ILAHXoOQghwuafnLEIAqHzcmNm1trGpKmLTmKEgM5YM5ahKgA5DHWIgZpGFjMNmlPNyqKcpBejkeWlH0MZcvDKSCGCT5k0uHNjcMaV0j6JtLA+JKQmWnISgKLDMyhvF3ejBPZuMcvjMLlUEqVnXMVmKgl1qdJB3gKhi+V4jjSoW5qWzJw2L3sqgi+Ui6HYH+OsO4TEykKSMwDAixoFWL61YcG4RGMwLLWoBPhuktLdgkByoON1gwPTWEcXlKQoeGGO8WOckaACwILuzUNjcfGnor8opvs2puDlmZmKEFYNEqBCV5gatUMD2MZW2Zu8VTUqK6AAISzAJDjKoCzsHFh29s7aTywVpL0L5spIQHykm44R6epM11JmHNXMGSkDLmzV0IDMA71i0TroTw1EEZWWVF2BcMASH0ZvrG58G4QKxiVmuVCiOANhXXze0ZGJmISlSJIzpKkHxT5nybyTo3mLdOEdH8CPnmkjygBzepf7fSNWBPzRh5Uk4O+z6Ph5lI8t3NNYBIVSImYiprrxjpNHHOFVMjM25iMso/7iB++kOZ4R2spJlnNoQR1EXl/B/0Xhr6kb+Uc8kHOeFNeF4uMOyMzkULMHYaRarOBfQ2cWhgjODoAlylwWNASOUcFvZ6zHJNUwWCluHO8NTa/wDMb+wMYZYFLPq7Ei44RhYGeUZkuAlVwQC5ALfX3jWkTVJJB3szFmHCjKTXW2rQuT+CpSbtNBMXMzbxJzAmujO4BDQ/hZklUogv4xNLs1X5UDesKrBykhy9xwo1j2i0iUlgq9akaiK/skourRGJQElwknjX7wMTFBNybAPVg2nQQ3MY6sOB/MIzJrWSkizuX7vpFWUu0yUJcgpJFGqb9YopEweYvl/Q4NrwaQoZSQzGp421iEjOWSC7axXei5bd/AFalEkkgj3i8wgJS7HOHFXy8joOPeImyFSlFJSS4cMzuUuK9wYXQHBGRSTzq4HOCqgHLegpxpmEBSRQAUAFgzuLv7w0qQhcx2MuWLfMdWFPR+cJ4baYDJLdRcRfFYsaEt9+MVbK0aeKwoSG9oSXi0JGS5NG/bRneFMIYFwKuTF/BlpDzCXb5Cx7vbtB9sW3S2UnbORQrWUD5glqh9CaAwWbIlAoylRLbqD7E8R9xD39UUS0rlJYEnKSz0avEcjCmFwJCiuap1F27wy67FJeT+0LgVISklBS+rVDvV/3SNFD+EpSWckJFWN/MP5BvGNImJG4gBKQav8AMrU/SH9nDMpO84AL0AGv4MA3Wzo+NK2NKCWUSgu+UEMzhqEft4LM2iFSjZC2SCxqS7Fy78CwpWM/C7f8Td8Nyl7slxmLB/T3gG0dnhjMQd5grJppc6Ug0zJ20dJtLbSACtJUaZUuCGYM7BuCq65CNIXVm/pJaQt8xWUkJZb5il61SDQsdOcc7sfAzHdawUvnKc2Y57Ak2P8AMdEmZLDBS8qid5SvKEgO6eZNP8wXlsHJGKVI5nGYtaAkZU5UMCSznKTRxodeUJTMacROBCUh2SAlqsGDvG7MlpmIJA3UgqOhIe4Pv/mMFeG33eg1FwOXaAb+S1TprsJMxKSFhbskFIAYHM4qaHM1aavyjOCFZCkAnMXymqTlAZ+DB2GkFVjUpDJSRvOMwBIBoHehLaQSYkpSgB94Eg1ranUAg/8AUIJWuiJ/bsVw2HWFZ60LOXYcE3LboIbUDrHefAbmXMVd5nqQKn1McjtmamWpIlqOTKMzF0qq4aguwJOhcR2vwQv/AEKVGYsRbSzgdLXBjdx/zObyqWPR1qVQutdT1iRNgC11MdCjlHFqVCW0pjIrqQIYKjGTt3FAZUn/AJjya33hWaVQY/jx8siQqVkU6W4j2/THpbhROirtZ2pbnA3zChre3doBKmAHeBYm/wCI4rWz0+FJ7Y4tJcKalAqjPo4e0NyptWFATRw307wFEwAsXbhy+n+IbKA2VTEKfKS9CK0b0hT32E5JI1FzilmqD/bqNWNwYGqewIqL01gGDU6QAsgjTgesFKQsMoh2uXe/HjAFL9sUmT1gFyTxPDpBZGKWUkFilqWNePeBDNLIykEcFB+Vy+hgipwTXKWNwm3Z4ui+tNB5Kg3lqLvRx/mH9n4FM6mYIABzEk6Vp7CM7CTCk0LuXqztyiuLxDKFCAfqIpaYud0bk7ZATKQuWokmxKnqDYht3lGRMUtRebpYjRuzGDYTbeUFAO6qin5VHSsBxG2wpJl5A7uFAF6P9X9hDLT6Ewmr2BnYctmQEnjx/wAQqtQKmWMigbExMqep2G6/FmESqSpRVmyqN2FInY1rYeeSkgFRSKNwqKPwvC8yewIIBB+dvpAJMkC6nNKF3/awRQILJYg/Kol0niALvFqxdL2e8YpWkpUVnqzAC96QHaeNXnSyt3zKeqve8DxaFIIysa1Jdg3SF0rExwkMB81So6Uew/iCS+Q4JJWhnBbRZyA5Ubq0GnKN/BYxCApSrADMBxUa36xkYcJlMAl1MCSo5stDrRzBlyhMRqrMc0wh2QSxSFGwNoqW9IbOVx6NHEKl5iUA5RVIIrl/TAMHtAkkJSlltmWXoz7qXtDWGwgSAHBKSx5fl6x5czwqpUKFwWBHve0V0ZntAZSkoW8wpDVFS9vmDt0AgcyaibqShy1w/u7RXa2AlTGUSFqGoLA9Gv2gWHWAEgsEgFtBa0W6RX5InaaFKSES3f8AtHC370hGdiJYlkh1bu7ls/PjbSHcViQqStJBcg2Lf5jGwOCWvKlKak5Ug0BJIGV6Oaj1glsJRq7DIkFKUzSkLrTMHAy1Yg00tr6iAYfaKkTDNCHWxy5Xyodw4Y6cDeK4wzDuElKEqLgE5MwpTSlbcYkgJScqy1qAjM/9ztSg4wa0DkX20Ly8yyc6WUXVRLABtGqGudBrH1bZyEoQEpDBIYR89+HsGiZPIJOVnKSXKiGZyNA9o+jISwjp8VacmcXltJqKGwswBcypiAtoGudUxrMRyGaMvbEvyqBZVW1FK/X6xolUZe18SPK1WfsaRmz14OzVxk3kRnyTce/HRobwctJdJI4h9eVISkzAFVgywAoniPv6Rx2eii30aUvDmwO8k/eDyChQOckLejWBpXoeUVwM1GQEkhiApQuA/mGtO+sFmpl5goVtU0114wtk3dFwkhW4ACW79IawyUByoi9i/wBrdYVmKJIKW7RQqUS5AtUirjX95wthtNLRo4mWFJOVq1Z6jRg/bjGenGqTuFD1qauXFO0W8QKS6apHVwRzisiYpTOEu9CeGkXZXjKthDhyoMCcw6a8YslClDKsO12P0eoMV8bKXcE+8DGPCyygxehD5unSKKcktBTspLstS+mUA9z/ABBZuHRLqAQSKuks1nSXr1gpXkTV1E1HGFFzyqgcvTpET9C1FWKT5ubyLGVqukXvCapiknzEAiutPwYcxRQl0glVvlYEs7GkeRjy2YyXSE5QoB94FyaXU0OSsqVJCk3FjOCDpQtXqHgsnBGZWWDm4DzUDk9GhhfhmUZilb+bcTQrtcnSos0Z+zdq+FOWtJU5AFQTcV5VfXlBJIpu1aDLwZcAk0LlIseFXgRUkTBLogE7yqLpWgAoejwU4t0qCtx/KTq9O+kKyMKXzKnBrlndRFE6aWi1Q+Mq7HpWJQJiwlLpQCeaiD7B+sRhMQrMqXndBOYijKOp46gNyi+AkpzpQRmCyFrYB2AJbvUxr7P2EZiJipbKAUopDCzmvIFx9IF12aJpeNR/yCxOHDJEsFSVfKA/vyiZQSBlJYWOYOKmM4SNEkgvpQvqDBVLPzppUEu79OkD7Mda2MjFSEp+U5VMlPU9LHiDCS1yySaBzQOKQLEyEJAJcKezC3H7MICtMpIC2dutONOLxfZIqjSSl0sQ70cswfUvpGVjp4lsErJWklw1EkEMQoHecudLaw2ccJgBDmUC4BDFyz1u1PZ4yhKzTHyFwSUhwHYKOthR4LxpkhK22NYfA4iZuuCE5ph9HUo8C1hqYJKlOCVEKCbgkAmjjiGAI9YCvazJ3cxJS3mKQH1GXQE68Yp/RITJBSVZyogmwS4dgDVRoX4Ug+xbdP8ARqfB2HT4pISXrWrAFrHnUM3yvrHdPHLfBygElL1CuWoo7a0N6x05VHY46rGjg8iV5GWeALVUxYqgSjW8PM5yZMZW0lbxB4M/v9Y0iYx9sYgZwngPVz+PrGPk/gbOI6yCEhRJpe3pD4FC9wDTjxjMzs51dzyhtU3OAQGb6/4jlyR6H+h/DzZYyqTUEVo2VXR4bkoBBIJLnWwbgIysBODlKiz1Zga8jDgTl8pvW3vSxhUlsNr5HpaSHNmYU7xTE56ZSQD6N+tEYacu6am9R6wSYcyczN3LQFAyfmDwKSQoOTyqPWCqQQQ4YihNWPoeEJTpJu4B7sdfrBZE5St6ZRIux94lF6SpIaUlKCFAZvtziTtBnGQB6uB+n0hPGpLPJUFBVwqrhrQpKkkeU1FSKqAB4RfiSqVmxIxZSHUSQbC8Dn7SBBcMDrUN1haXMHHe1F7dqCKTAFO6qD5mNDwD0eKSEu7pEKnpKVBSlJF0itTxJezRGKnzZI8NWVgyhkIWOhy0cV94z5uLkU3ZilChJUEnqGBDQaTiAvKMmWhck+5+kP8AGkVGyfEStBYb3Am5fQQfDKALEpKmqOfOPTpAlgZA5B631rFFIo5QXUbtci5J0ECNW14gk4gKmMs0Bonr2rD+E2eSigNjUqoNKCKSVBIqQF6APrwP5hbaGIKRnUohIPueNdYvtinLxVfAHCrWuY4zJcsOPBvs1o2cJtSbKm5A4SSQ+bQk31H7xjL2VOnBAKUB1Es/mL1JboYaSmakrmTQSQbBmD2bjSLkmzX9f7EkNTJDz1KzKUzhJNHHbmTXnEnHBJJSgppUGthU+sRK2mAA6gsUorgND0hfGYgqbKB00r9uUL/Qnt2y52l4jqmICf8Aa7C1HcV4tFsNKSkOzg6cOnCAzZuUAKYlXAP9ob8JbhqJajtQ/ukGgJNEeGsnRYAZKXASkE3Olz7xk7QRZRISHqQ5LMztrrSG1qIJzlRrcNlJ7W7Qpj5isqQryAEIAajkE5tTBITbB4XEpU0tDi7qN11BDiwAYl/WDbU2kt8iCnKkkBSQyjcCt7FvzGXiNy5c3JBIBdt2gpzjqPhPC58yykCrBgQkC5y5q3o/KNGLH5ypCORlUEMfB+z5ssKVMcFZBYlyL1VzLx1TwJIa0WzR1oxUVSOJKTk7ZcmAKuYvmgKlVggTmDGRjkf6hPL7Edo2J6WUYzNrI3Qbt/mMnIVwNnEl45F+9GatJJBoCRbXhaLIQqWShe6QavAcYgOFIU4IBszFqgh6V17xHiHWr6/njHMa0d6LGTKc3FLHUMHZodw88p8xcctQQKxloUlwSlTahJq41BrWGAim4osS1efKAkglJ2baMShQILg3DU+sAnYsptV6frwlMSQ2Y1426UiZy/8AqhNWSMl7GZuKU24HNwGvFpOO8RIK0MLMRC0pIJoCDqDf+IYWly1Q2sX1oj7uIVKUPql76A8zEFCK5T6VtwgeRNcxJ5PFEKGl+HCKRXnImZOAOrm3FoqCFllKJa35iwmJTd1H+7ML8uECXPCgQA9KOzQVEUnQFSUNVIB9XqdLH1gWF2qpICQEhPJIBqdS3L9eGF4kgaU1FCCIXQpzvS0NyPvesNj+woyT9DMpYQQAComtK6xUr3lLHmbyku1dToaCIElLkC3H6QzKwwyutkk9HP4iEboURtTeDjKkM9SXPFzYfzCK8b/UTAG3Emg0PpxMJ7XmsopSesbHwrh5WVXiFiRTvrUigp6Q2ko+QhzU8nj8dnQYGQmZIEsFlIGYElRLsXCWsKAduMD8aYlATuuzE1Is3qQ/rAE4pSCAlQFCFFmuGL9YYw6gnMSrzEEB9wM9wKl3YHRzGe7HSaX9GctKB5gerXP2aLyp6mYKHhuCHSxcftodTh0lJqKHp6D7wIyw7OOQ+/CIVJpothZwUkG+taAcq6R4bQUl6JBVQhqgcn+sKTkApLGj6M59eHGLpxTAs6z/AHUAA/iCoTJpKyDMJcD1N4WnSs1EhUw6FjXnGrgtlmYxU4DuzMT/ABHQYLZqJflFTeNmLiuW30YsvMUPtW3/AKMvYXw8JYClh1Nrp0/dI3wI88RHTjFRVI5U5ubuRYmIiHiHggCYAs1MGJgCjUxCGRjcLqIzZiXDR0KkvGTjcOxoKQuSCTOcnSSCQaV6g8H5QFcnd5n0/iNefJLhSSyk/wCR7wnOBUTmFTwo517xysuNwf6O3x8/mlvYgEPc1HrF5dDcU/awyuUGcOCKEH7GATG6Ku3b3hTNkci6GZeODEL9TUNF0AKG6EnsxHcaQkcQS4UmvSvvB/6hSQyco9fpxhbjRG0vYZSlEUDHleKoWoUzV1p+YW/qVE5iz6mrR6XOJL0VX95GJ4FeSGRNIO+aGzMfrFzWqSeze7m0VlSSouwbhb6mGVycoBLew+kWo0B5N+hNsxNAwtz6ce8My0ZS7Clj9WEUVOd2IHD99Yvs5yVMlwElRJPL5YgzXsAqUSXdnrUX4RTESKWD2v8ASsdbiNlJmYXPLSPFSxGhUNUnTjXjHKScZLUpwhnehzEV6vBJX0Lc3H9BZGNNMyBR7W6xfETMyb2D314UhlMmasB7AACgTRgB1LAVh3C7FcEKavAW/mNEOPKT6MmXlpLTPnUwlSjqSY6HZ+GQJQCjvg1SXDA1cEUPSNJfw0mSp26GLSsMnOcxAF6t3Y35weeDURfEyrzf9A0BRIDhtHDNzOphtKABvMfb0B4wEtm3FvzALN9YLKSV0dyLV76xh8Tb56PTa7xDUq2ldYoFBVmI5/tIsidMO4mo9fUw7J2UVNmL8hb1h2PBOb0hc+TCCpidJgEvKkB3H9x49qe8auz9hpFdf3SHcPs1KdP3reG0pa0dLFx1DvbOXm5Dm9aREmSEjjzgjxDR5o0mUs8RFSY9miyi0ViCY9miEPGAqvBCYETEICePER6JiizPxeznqm/CMudgjqDHSR4pgJQUuwoycXaOSOEVoCf3nGdiNoBBqhTj/bT3jvgiMzHbNTcRnfGj6NC5U/ZysrHBSBmISSLCwfTnFFyynfDtxp6FvrGzMwSTQhxAl7KSEkjR7uaHS9e7wiXHl6NcOVBLapmXIKXouzElnvoxHGjw1LDVzUFaMD7/AEhnCYEkMVDLwCQLcySYdOxEKd3c3Llz3iLjSZHzIe0zNRKJJNxo5D96RKJHH+fQVjU2f8MyUKzAV519HjXRs9LQa4nyxT5r+DnJmzlFBHLoTyraA/DeOKVrRNSUngRRuEddLwaRBJkhLVAJ5iGPiRrQC5mS99CEraoQ6QXYAjXtTWn0gGw5IoQGBcgcKmkNDYkol8t7w1IwiUkZaBrQOLj/AE5WHn5f1cfj0GyiLAR6JAjaYAGLwgmJYwiv4dlqbM5aNaPNFNJ9lptbRiK+F5buFLHIK/iCo+HJQvmVwc29AI1miGgfpw+AvqS+ReVgkpsIOBEx6DAPPFgYrHohRfNHiYoYh4shZ4gx4xV4hD0eePRBEQo9AVXg0BUKxCI//9k="/>
          <p:cNvSpPr>
            <a:spLocks noChangeAspect="1" noChangeArrowheads="1"/>
          </p:cNvSpPr>
          <p:nvPr/>
        </p:nvSpPr>
        <p:spPr bwMode="auto">
          <a:xfrm>
            <a:off x="2406048" y="541306"/>
            <a:ext cx="206768" cy="2068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6420" tIns="43210" rIns="86420" bIns="43210" numCol="1" anchor="t" anchorCtr="0" compatLnSpc="1">
            <a:prstTxWarp prst="textNoShape">
              <a:avLst/>
            </a:prstTxWarp>
          </a:bodyPr>
          <a:lstStyle/>
          <a:p>
            <a:endParaRPr lang="en-GB"/>
          </a:p>
        </p:txBody>
      </p:sp>
      <p:pic>
        <p:nvPicPr>
          <p:cNvPr id="3076" name="Picture 4" descr="http://www.olympus-sis.com/standard_images/Image_1_Kopi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3342" y="2221195"/>
            <a:ext cx="2391318" cy="17012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397" y="1737454"/>
            <a:ext cx="2592229" cy="2593340"/>
          </a:xfrm>
          <a:prstGeom prst="rect">
            <a:avLst/>
          </a:prstGeom>
        </p:spPr>
      </p:pic>
      <p:pic>
        <p:nvPicPr>
          <p:cNvPr id="3078" name="Picture 6" descr="http://images2.wikia.nocookie.net/__cb20130723205638/pikmin/images/d/da/Bottle_Open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039" y="2124919"/>
            <a:ext cx="2454687" cy="1818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075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971" y="1226779"/>
            <a:ext cx="6918291" cy="4610496"/>
          </a:xfrm>
          <a:prstGeom prst="rect">
            <a:avLst/>
          </a:prstGeom>
        </p:spPr>
      </p:pic>
    </p:spTree>
    <p:extLst>
      <p:ext uri="{BB962C8B-B14F-4D97-AF65-F5344CB8AC3E}">
        <p14:creationId xmlns:p14="http://schemas.microsoft.com/office/powerpoint/2010/main" val="196261065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titled-3"/>
          <p:cNvPicPr>
            <a:picLocks noChangeAspect="1" noChangeArrowheads="1"/>
          </p:cNvPicPr>
          <p:nvPr/>
        </p:nvPicPr>
        <p:blipFill rotWithShape="1">
          <a:blip r:embed="rId3" cstate="print"/>
          <a:srcRect r="31059" b="38398"/>
          <a:stretch/>
        </p:blipFill>
        <p:spPr bwMode="auto">
          <a:xfrm>
            <a:off x="751612" y="1117305"/>
            <a:ext cx="4418685" cy="4751581"/>
          </a:xfrm>
          <a:prstGeom prst="rect">
            <a:avLst/>
          </a:prstGeom>
          <a:noFill/>
          <a:ln w="9525">
            <a:noFill/>
            <a:miter lim="800000"/>
            <a:headEnd/>
            <a:tailEnd/>
          </a:ln>
        </p:spPr>
      </p:pic>
      <p:sp>
        <p:nvSpPr>
          <p:cNvPr id="13319" name="Rectangle 13"/>
          <p:cNvSpPr>
            <a:spLocks noChangeArrowheads="1"/>
          </p:cNvSpPr>
          <p:nvPr/>
        </p:nvSpPr>
        <p:spPr bwMode="auto">
          <a:xfrm>
            <a:off x="4032356" y="4754457"/>
            <a:ext cx="216019" cy="144074"/>
          </a:xfrm>
          <a:prstGeom prst="rect">
            <a:avLst/>
          </a:prstGeom>
          <a:solidFill>
            <a:schemeClr val="bg1"/>
          </a:solidFill>
          <a:ln w="9525">
            <a:noFill/>
            <a:miter lim="800000"/>
            <a:headEnd/>
            <a:tailEnd/>
          </a:ln>
        </p:spPr>
        <p:txBody>
          <a:bodyPr wrap="none" lIns="86420" tIns="43210" rIns="86420" bIns="43210" anchor="ctr"/>
          <a:lstStyle/>
          <a:p>
            <a:endParaRPr lang="en-GB"/>
          </a:p>
        </p:txBody>
      </p:sp>
      <p:sp>
        <p:nvSpPr>
          <p:cNvPr id="2" name="Rectangle 1"/>
          <p:cNvSpPr/>
          <p:nvPr/>
        </p:nvSpPr>
        <p:spPr>
          <a:xfrm>
            <a:off x="2681765" y="1042877"/>
            <a:ext cx="2488532" cy="10483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6420" tIns="43210" rIns="86420" bIns="43210" rtlCol="0" anchor="ctr"/>
          <a:lstStyle/>
          <a:p>
            <a:pPr algn="ctr"/>
            <a:endParaRPr lang="en-GB"/>
          </a:p>
        </p:txBody>
      </p:sp>
      <p:sp>
        <p:nvSpPr>
          <p:cNvPr id="10" name="Rectangle 9"/>
          <p:cNvSpPr/>
          <p:nvPr/>
        </p:nvSpPr>
        <p:spPr>
          <a:xfrm>
            <a:off x="751612" y="3746106"/>
            <a:ext cx="3174419" cy="20709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6420" tIns="43210" rIns="86420" bIns="43210" rtlCol="0" anchor="ctr"/>
          <a:lstStyle/>
          <a:p>
            <a:pPr algn="ctr"/>
            <a:endParaRPr lang="en-GB"/>
          </a:p>
        </p:txBody>
      </p:sp>
    </p:spTree>
    <p:extLst>
      <p:ext uri="{BB962C8B-B14F-4D97-AF65-F5344CB8AC3E}">
        <p14:creationId xmlns:p14="http://schemas.microsoft.com/office/powerpoint/2010/main" val="38188246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0" name="Line 4"/>
          <p:cNvSpPr>
            <a:spLocks noChangeShapeType="1"/>
          </p:cNvSpPr>
          <p:nvPr/>
        </p:nvSpPr>
        <p:spPr bwMode="auto">
          <a:xfrm>
            <a:off x="1243621" y="4850387"/>
            <a:ext cx="6048534" cy="0"/>
          </a:xfrm>
          <a:prstGeom prst="line">
            <a:avLst/>
          </a:prstGeom>
          <a:noFill/>
          <a:ln w="63500">
            <a:solidFill>
              <a:srgbClr val="008000"/>
            </a:solidFill>
            <a:round/>
            <a:headEnd/>
            <a:tailEnd type="triangle" w="med" len="med"/>
          </a:ln>
          <a:effectLst/>
        </p:spPr>
        <p:txBody>
          <a:bodyPr wrap="none" lIns="86420" tIns="43210" rIns="86420" bIns="43210" anchor="ctr"/>
          <a:lstStyle/>
          <a:p>
            <a:endParaRPr lang="en-GB"/>
          </a:p>
        </p:txBody>
      </p:sp>
      <p:sp>
        <p:nvSpPr>
          <p:cNvPr id="229381" name="Text Box 5"/>
          <p:cNvSpPr txBox="1">
            <a:spLocks noChangeArrowheads="1"/>
          </p:cNvSpPr>
          <p:nvPr/>
        </p:nvSpPr>
        <p:spPr bwMode="auto">
          <a:xfrm>
            <a:off x="3811234" y="4907558"/>
            <a:ext cx="1041983" cy="552829"/>
          </a:xfrm>
          <a:prstGeom prst="rect">
            <a:avLst/>
          </a:prstGeom>
          <a:noFill/>
          <a:ln w="9525">
            <a:noFill/>
            <a:miter lim="800000"/>
            <a:headEnd/>
            <a:tailEnd/>
          </a:ln>
          <a:effectLst/>
        </p:spPr>
        <p:txBody>
          <a:bodyPr wrap="square" lIns="86420" tIns="43210" rIns="86420" bIns="43210">
            <a:spAutoFit/>
          </a:bodyPr>
          <a:lstStyle/>
          <a:p>
            <a:pPr eaLnBrk="0" hangingPunct="0"/>
            <a:r>
              <a:rPr lang="en-US" sz="3000" dirty="0">
                <a:solidFill>
                  <a:srgbClr val="009900"/>
                </a:solidFill>
              </a:rPr>
              <a:t>Time</a:t>
            </a:r>
          </a:p>
        </p:txBody>
      </p:sp>
      <p:sp>
        <p:nvSpPr>
          <p:cNvPr id="229382" name="AutoShape 6"/>
          <p:cNvSpPr>
            <a:spLocks noChangeArrowheads="1"/>
          </p:cNvSpPr>
          <p:nvPr/>
        </p:nvSpPr>
        <p:spPr bwMode="auto">
          <a:xfrm>
            <a:off x="1070894" y="4998660"/>
            <a:ext cx="427538" cy="720372"/>
          </a:xfrm>
          <a:prstGeom prst="upArrow">
            <a:avLst>
              <a:gd name="adj1" fmla="val 50000"/>
              <a:gd name="adj2" fmla="val 42105"/>
            </a:avLst>
          </a:prstGeom>
          <a:solidFill>
            <a:srgbClr val="FFCC00"/>
          </a:solidFill>
          <a:ln w="9525">
            <a:solidFill>
              <a:schemeClr val="tx1"/>
            </a:solidFill>
            <a:miter lim="800000"/>
            <a:headEnd/>
            <a:tailEnd/>
          </a:ln>
          <a:effectLst/>
        </p:spPr>
        <p:txBody>
          <a:bodyPr wrap="none" lIns="86420" tIns="43210" rIns="86420" bIns="43210" anchor="ctr"/>
          <a:lstStyle/>
          <a:p>
            <a:endParaRPr lang="en-GB"/>
          </a:p>
        </p:txBody>
      </p:sp>
      <p:sp>
        <p:nvSpPr>
          <p:cNvPr id="229383" name="Text Box 7"/>
          <p:cNvSpPr txBox="1">
            <a:spLocks noChangeArrowheads="1"/>
          </p:cNvSpPr>
          <p:nvPr/>
        </p:nvSpPr>
        <p:spPr bwMode="auto">
          <a:xfrm>
            <a:off x="1394172" y="5375717"/>
            <a:ext cx="2733241" cy="490754"/>
          </a:xfrm>
          <a:prstGeom prst="rect">
            <a:avLst/>
          </a:prstGeom>
          <a:noFill/>
          <a:ln w="9525">
            <a:noFill/>
            <a:miter lim="800000"/>
            <a:headEnd/>
            <a:tailEnd/>
          </a:ln>
          <a:effectLst/>
        </p:spPr>
        <p:txBody>
          <a:bodyPr wrap="none" lIns="86420" tIns="43210" rIns="86420" bIns="43210">
            <a:spAutoFit/>
          </a:bodyPr>
          <a:lstStyle/>
          <a:p>
            <a:pPr eaLnBrk="0" hangingPunct="0"/>
            <a:r>
              <a:rPr lang="en-US" sz="2600" b="1" dirty="0"/>
              <a:t>Study begins here</a:t>
            </a:r>
          </a:p>
        </p:txBody>
      </p:sp>
      <p:sp>
        <p:nvSpPr>
          <p:cNvPr id="229384" name="AutoShape 8"/>
          <p:cNvSpPr>
            <a:spLocks noChangeArrowheads="1"/>
          </p:cNvSpPr>
          <p:nvPr/>
        </p:nvSpPr>
        <p:spPr bwMode="auto">
          <a:xfrm>
            <a:off x="939172" y="1727325"/>
            <a:ext cx="1512134" cy="1512782"/>
          </a:xfrm>
          <a:prstGeom prst="roundRect">
            <a:avLst>
              <a:gd name="adj" fmla="val 16667"/>
            </a:avLst>
          </a:prstGeom>
          <a:solidFill>
            <a:schemeClr val="accent1"/>
          </a:solidFill>
          <a:ln w="12699">
            <a:solidFill>
              <a:schemeClr val="tx1"/>
            </a:solidFill>
            <a:round/>
            <a:headEnd type="none" w="sm" len="sm"/>
            <a:tailEnd type="none" w="sm" len="sm"/>
          </a:ln>
          <a:effectLst/>
        </p:spPr>
        <p:txBody>
          <a:bodyPr wrap="none" lIns="86420" tIns="43210" rIns="86420" bIns="43210" anchor="ctr"/>
          <a:lstStyle/>
          <a:p>
            <a:pPr algn="ctr" eaLnBrk="0" hangingPunct="0"/>
            <a:r>
              <a:rPr lang="en-US" b="1" dirty="0"/>
              <a:t>Study</a:t>
            </a:r>
          </a:p>
          <a:p>
            <a:pPr algn="ctr" eaLnBrk="0" hangingPunct="0"/>
            <a:r>
              <a:rPr lang="en-US" b="1" dirty="0"/>
              <a:t>population</a:t>
            </a:r>
          </a:p>
          <a:p>
            <a:pPr algn="ctr" eaLnBrk="0" hangingPunct="0"/>
            <a:r>
              <a:rPr lang="en-US" b="1" dirty="0"/>
              <a:t>free of</a:t>
            </a:r>
          </a:p>
          <a:p>
            <a:pPr algn="ctr" eaLnBrk="0" hangingPunct="0"/>
            <a:r>
              <a:rPr lang="en-US" b="1" dirty="0"/>
              <a:t>disease</a:t>
            </a:r>
          </a:p>
        </p:txBody>
      </p:sp>
      <p:sp>
        <p:nvSpPr>
          <p:cNvPr id="229385" name="AutoShape 9"/>
          <p:cNvSpPr>
            <a:spLocks noChangeArrowheads="1"/>
          </p:cNvSpPr>
          <p:nvPr/>
        </p:nvSpPr>
        <p:spPr bwMode="auto">
          <a:xfrm>
            <a:off x="2883344" y="1223064"/>
            <a:ext cx="1512134" cy="864447"/>
          </a:xfrm>
          <a:prstGeom prst="roundRect">
            <a:avLst>
              <a:gd name="adj" fmla="val 16667"/>
            </a:avLst>
          </a:prstGeom>
          <a:solidFill>
            <a:schemeClr val="accent1"/>
          </a:solidFill>
          <a:ln w="12699">
            <a:solidFill>
              <a:schemeClr val="tx1"/>
            </a:solidFill>
            <a:round/>
            <a:headEnd type="none" w="sm" len="sm"/>
            <a:tailEnd type="none" w="sm" len="sm"/>
          </a:ln>
          <a:effectLst/>
        </p:spPr>
        <p:txBody>
          <a:bodyPr wrap="none" lIns="86420" tIns="43210" rIns="86420" bIns="43210" anchor="ctr"/>
          <a:lstStyle/>
          <a:p>
            <a:pPr algn="ctr" eaLnBrk="0" hangingPunct="0"/>
            <a:r>
              <a:rPr lang="en-US" b="1" dirty="0" smtClean="0"/>
              <a:t>Exposure</a:t>
            </a:r>
            <a:endParaRPr lang="en-US" b="1" dirty="0"/>
          </a:p>
          <a:p>
            <a:pPr algn="ctr" eaLnBrk="0" hangingPunct="0"/>
            <a:r>
              <a:rPr lang="en-US" b="1" dirty="0"/>
              <a:t>present</a:t>
            </a:r>
          </a:p>
        </p:txBody>
      </p:sp>
      <p:sp>
        <p:nvSpPr>
          <p:cNvPr id="229386" name="AutoShape 10"/>
          <p:cNvSpPr>
            <a:spLocks noChangeArrowheads="1"/>
          </p:cNvSpPr>
          <p:nvPr/>
        </p:nvSpPr>
        <p:spPr bwMode="auto">
          <a:xfrm>
            <a:off x="2883344" y="2735846"/>
            <a:ext cx="1512134" cy="864447"/>
          </a:xfrm>
          <a:prstGeom prst="roundRect">
            <a:avLst>
              <a:gd name="adj" fmla="val 16667"/>
            </a:avLst>
          </a:prstGeom>
          <a:solidFill>
            <a:schemeClr val="accent1"/>
          </a:solidFill>
          <a:ln w="12699">
            <a:solidFill>
              <a:schemeClr val="tx1"/>
            </a:solidFill>
            <a:round/>
            <a:headEnd type="none" w="sm" len="sm"/>
            <a:tailEnd type="none" w="sm" len="sm"/>
          </a:ln>
          <a:effectLst/>
        </p:spPr>
        <p:txBody>
          <a:bodyPr wrap="none" lIns="86420" tIns="43210" rIns="86420" bIns="43210" anchor="ctr"/>
          <a:lstStyle/>
          <a:p>
            <a:pPr algn="ctr" eaLnBrk="0" hangingPunct="0"/>
            <a:r>
              <a:rPr lang="en-US" b="1" dirty="0" smtClean="0"/>
              <a:t>Exposure</a:t>
            </a:r>
            <a:endParaRPr lang="en-US" b="1" dirty="0"/>
          </a:p>
          <a:p>
            <a:pPr algn="ctr" eaLnBrk="0" hangingPunct="0"/>
            <a:r>
              <a:rPr lang="en-US" b="1" dirty="0"/>
              <a:t>absent</a:t>
            </a:r>
          </a:p>
        </p:txBody>
      </p:sp>
      <p:sp>
        <p:nvSpPr>
          <p:cNvPr id="229387" name="AutoShape 11"/>
          <p:cNvSpPr>
            <a:spLocks noChangeArrowheads="1"/>
          </p:cNvSpPr>
          <p:nvPr/>
        </p:nvSpPr>
        <p:spPr bwMode="auto">
          <a:xfrm>
            <a:off x="5297239" y="913898"/>
            <a:ext cx="2426558" cy="576298"/>
          </a:xfrm>
          <a:prstGeom prst="roundRect">
            <a:avLst>
              <a:gd name="adj" fmla="val 16667"/>
            </a:avLst>
          </a:prstGeom>
          <a:solidFill>
            <a:schemeClr val="accent1"/>
          </a:solidFill>
          <a:ln w="12699">
            <a:solidFill>
              <a:schemeClr val="tx1"/>
            </a:solidFill>
            <a:round/>
            <a:headEnd type="none" w="sm" len="sm"/>
            <a:tailEnd type="none" w="sm" len="sm"/>
          </a:ln>
          <a:effectLst/>
        </p:spPr>
        <p:txBody>
          <a:bodyPr wrap="none" lIns="86420" tIns="43210" rIns="86420" bIns="43210" anchor="ctr"/>
          <a:lstStyle/>
          <a:p>
            <a:pPr algn="ctr" eaLnBrk="0" hangingPunct="0"/>
            <a:r>
              <a:rPr lang="en-US" b="1" dirty="0" smtClean="0"/>
              <a:t>Disease/outcome</a:t>
            </a:r>
            <a:endParaRPr lang="en-US" b="1" dirty="0"/>
          </a:p>
        </p:txBody>
      </p:sp>
      <p:sp>
        <p:nvSpPr>
          <p:cNvPr id="229388" name="AutoShape 12"/>
          <p:cNvSpPr>
            <a:spLocks noChangeArrowheads="1"/>
          </p:cNvSpPr>
          <p:nvPr/>
        </p:nvSpPr>
        <p:spPr bwMode="auto">
          <a:xfrm>
            <a:off x="5297239" y="1607256"/>
            <a:ext cx="2880254" cy="552286"/>
          </a:xfrm>
          <a:prstGeom prst="roundRect">
            <a:avLst>
              <a:gd name="adj" fmla="val 16667"/>
            </a:avLst>
          </a:prstGeom>
          <a:solidFill>
            <a:schemeClr val="accent1"/>
          </a:solidFill>
          <a:ln w="12699">
            <a:solidFill>
              <a:schemeClr val="tx1"/>
            </a:solidFill>
            <a:round/>
            <a:headEnd type="none" w="sm" len="sm"/>
            <a:tailEnd type="none" w="sm" len="sm"/>
          </a:ln>
          <a:effectLst/>
        </p:spPr>
        <p:txBody>
          <a:bodyPr wrap="none" lIns="86420" tIns="43210" rIns="86420" bIns="43210" anchor="ctr"/>
          <a:lstStyle/>
          <a:p>
            <a:pPr algn="ctr" eaLnBrk="0" hangingPunct="0"/>
            <a:r>
              <a:rPr lang="en-US" b="1" dirty="0" smtClean="0"/>
              <a:t>No disease/outcome</a:t>
            </a:r>
            <a:endParaRPr lang="en-US" b="1" dirty="0"/>
          </a:p>
        </p:txBody>
      </p:sp>
      <p:sp>
        <p:nvSpPr>
          <p:cNvPr id="229389" name="AutoShape 13"/>
          <p:cNvSpPr>
            <a:spLocks noChangeArrowheads="1"/>
          </p:cNvSpPr>
          <p:nvPr/>
        </p:nvSpPr>
        <p:spPr bwMode="auto">
          <a:xfrm>
            <a:off x="5240234" y="2563252"/>
            <a:ext cx="2664235" cy="504260"/>
          </a:xfrm>
          <a:prstGeom prst="roundRect">
            <a:avLst>
              <a:gd name="adj" fmla="val 16667"/>
            </a:avLst>
          </a:prstGeom>
          <a:solidFill>
            <a:schemeClr val="accent1"/>
          </a:solidFill>
          <a:ln w="12699">
            <a:solidFill>
              <a:schemeClr val="tx1"/>
            </a:solidFill>
            <a:round/>
            <a:headEnd type="none" w="sm" len="sm"/>
            <a:tailEnd type="none" w="sm" len="sm"/>
          </a:ln>
          <a:effectLst/>
        </p:spPr>
        <p:txBody>
          <a:bodyPr wrap="none" lIns="86420" tIns="43210" rIns="86420" bIns="43210" anchor="ctr"/>
          <a:lstStyle/>
          <a:p>
            <a:pPr algn="ctr" eaLnBrk="0" hangingPunct="0"/>
            <a:r>
              <a:rPr lang="en-US" b="1" dirty="0"/>
              <a:t>D</a:t>
            </a:r>
            <a:r>
              <a:rPr lang="en-US" b="1" dirty="0" smtClean="0"/>
              <a:t>isease/outcome</a:t>
            </a:r>
            <a:endParaRPr lang="en-US" b="1" dirty="0"/>
          </a:p>
        </p:txBody>
      </p:sp>
      <p:sp>
        <p:nvSpPr>
          <p:cNvPr id="229390" name="AutoShape 14"/>
          <p:cNvSpPr>
            <a:spLocks noChangeArrowheads="1"/>
          </p:cNvSpPr>
          <p:nvPr/>
        </p:nvSpPr>
        <p:spPr bwMode="auto">
          <a:xfrm>
            <a:off x="5240140" y="3232599"/>
            <a:ext cx="2952355" cy="529772"/>
          </a:xfrm>
          <a:prstGeom prst="roundRect">
            <a:avLst>
              <a:gd name="adj" fmla="val 16667"/>
            </a:avLst>
          </a:prstGeom>
          <a:solidFill>
            <a:schemeClr val="accent1"/>
          </a:solidFill>
          <a:ln w="12699">
            <a:solidFill>
              <a:schemeClr val="tx1"/>
            </a:solidFill>
            <a:round/>
            <a:headEnd type="none" w="sm" len="sm"/>
            <a:tailEnd type="none" w="sm" len="sm"/>
          </a:ln>
          <a:effectLst/>
        </p:spPr>
        <p:txBody>
          <a:bodyPr wrap="none" lIns="86420" tIns="43210" rIns="86420" bIns="43210" anchor="ctr"/>
          <a:lstStyle/>
          <a:p>
            <a:pPr algn="ctr" eaLnBrk="0" hangingPunct="0"/>
            <a:r>
              <a:rPr lang="en-US" b="1" dirty="0"/>
              <a:t>N</a:t>
            </a:r>
            <a:r>
              <a:rPr lang="en-US" b="1" dirty="0" smtClean="0"/>
              <a:t>o disease/outcome</a:t>
            </a:r>
            <a:endParaRPr lang="en-US" b="1" dirty="0"/>
          </a:p>
        </p:txBody>
      </p:sp>
      <p:sp>
        <p:nvSpPr>
          <p:cNvPr id="229391" name="AutoShape 15"/>
          <p:cNvSpPr>
            <a:spLocks/>
          </p:cNvSpPr>
          <p:nvPr/>
        </p:nvSpPr>
        <p:spPr bwMode="auto">
          <a:xfrm>
            <a:off x="2739332" y="1799362"/>
            <a:ext cx="72006" cy="1368707"/>
          </a:xfrm>
          <a:prstGeom prst="leftBrace">
            <a:avLst>
              <a:gd name="adj1" fmla="val 158333"/>
              <a:gd name="adj2" fmla="val 50000"/>
            </a:avLst>
          </a:prstGeom>
          <a:noFill/>
          <a:ln w="38100">
            <a:solidFill>
              <a:schemeClr val="tx1"/>
            </a:solidFill>
            <a:round/>
            <a:headEnd type="none" w="sm" len="sm"/>
            <a:tailEnd type="none" w="sm" len="sm"/>
          </a:ln>
          <a:effectLst/>
        </p:spPr>
        <p:txBody>
          <a:bodyPr wrap="none" lIns="86420" tIns="43210" rIns="86420" bIns="43210" anchor="ctr"/>
          <a:lstStyle/>
          <a:p>
            <a:endParaRPr lang="en-GB" dirty="0">
              <a:solidFill>
                <a:srgbClr val="FFFF00"/>
              </a:solidFill>
            </a:endParaRPr>
          </a:p>
        </p:txBody>
      </p:sp>
      <p:sp>
        <p:nvSpPr>
          <p:cNvPr id="229392" name="AutoShape 16"/>
          <p:cNvSpPr>
            <a:spLocks/>
          </p:cNvSpPr>
          <p:nvPr/>
        </p:nvSpPr>
        <p:spPr bwMode="auto">
          <a:xfrm>
            <a:off x="5043535" y="1223065"/>
            <a:ext cx="72006" cy="720372"/>
          </a:xfrm>
          <a:prstGeom prst="leftBrace">
            <a:avLst>
              <a:gd name="adj1" fmla="val 83333"/>
              <a:gd name="adj2" fmla="val 50000"/>
            </a:avLst>
          </a:prstGeom>
          <a:noFill/>
          <a:ln w="38100">
            <a:solidFill>
              <a:srgbClr val="000000"/>
            </a:solidFill>
            <a:round/>
            <a:headEnd type="none" w="sm" len="sm"/>
            <a:tailEnd type="none" w="sm" len="sm"/>
          </a:ln>
          <a:effectLst/>
        </p:spPr>
        <p:txBody>
          <a:bodyPr wrap="none" lIns="86420" tIns="43210" rIns="86420" bIns="43210" anchor="ctr"/>
          <a:lstStyle/>
          <a:p>
            <a:endParaRPr lang="en-GB"/>
          </a:p>
        </p:txBody>
      </p:sp>
      <p:sp>
        <p:nvSpPr>
          <p:cNvPr id="229393" name="AutoShape 17"/>
          <p:cNvSpPr>
            <a:spLocks/>
          </p:cNvSpPr>
          <p:nvPr/>
        </p:nvSpPr>
        <p:spPr bwMode="auto">
          <a:xfrm>
            <a:off x="5043535" y="2879921"/>
            <a:ext cx="72006" cy="720372"/>
          </a:xfrm>
          <a:prstGeom prst="leftBrace">
            <a:avLst>
              <a:gd name="adj1" fmla="val 83333"/>
              <a:gd name="adj2" fmla="val 50000"/>
            </a:avLst>
          </a:prstGeom>
          <a:noFill/>
          <a:ln w="38100">
            <a:solidFill>
              <a:srgbClr val="000000"/>
            </a:solidFill>
            <a:round/>
            <a:headEnd type="none" w="sm" len="sm"/>
            <a:tailEnd type="none" w="sm" len="sm"/>
          </a:ln>
          <a:effectLst/>
        </p:spPr>
        <p:txBody>
          <a:bodyPr wrap="none" lIns="86420" tIns="43210" rIns="86420" bIns="43210" anchor="ctr"/>
          <a:lstStyle/>
          <a:p>
            <a:endParaRPr lang="en-GB"/>
          </a:p>
        </p:txBody>
      </p:sp>
      <p:cxnSp>
        <p:nvCxnSpPr>
          <p:cNvPr id="229394" name="AutoShape 18"/>
          <p:cNvCxnSpPr>
            <a:cxnSpLocks noChangeShapeType="1"/>
          </p:cNvCxnSpPr>
          <p:nvPr/>
        </p:nvCxnSpPr>
        <p:spPr bwMode="auto">
          <a:xfrm>
            <a:off x="1731242" y="3888442"/>
            <a:ext cx="2952261" cy="0"/>
          </a:xfrm>
          <a:prstGeom prst="straightConnector1">
            <a:avLst/>
          </a:prstGeom>
          <a:noFill/>
          <a:ln w="38100">
            <a:solidFill>
              <a:schemeClr val="tx1"/>
            </a:solidFill>
            <a:prstDash val="sysDot"/>
            <a:round/>
            <a:headEnd type="oval" w="sm" len="sm"/>
            <a:tailEnd type="oval" w="sm" len="sm"/>
          </a:ln>
          <a:effectLst/>
        </p:spPr>
      </p:cxnSp>
      <p:cxnSp>
        <p:nvCxnSpPr>
          <p:cNvPr id="229396" name="AutoShape 20"/>
          <p:cNvCxnSpPr>
            <a:cxnSpLocks noChangeShapeType="1"/>
          </p:cNvCxnSpPr>
          <p:nvPr/>
        </p:nvCxnSpPr>
        <p:spPr bwMode="auto">
          <a:xfrm>
            <a:off x="5635613" y="3951439"/>
            <a:ext cx="2088184" cy="0"/>
          </a:xfrm>
          <a:prstGeom prst="straightConnector1">
            <a:avLst/>
          </a:prstGeom>
          <a:noFill/>
          <a:ln w="38100">
            <a:solidFill>
              <a:schemeClr val="tx1"/>
            </a:solidFill>
            <a:prstDash val="sysDot"/>
            <a:round/>
            <a:headEnd type="oval" w="sm" len="sm"/>
            <a:tailEnd type="oval" w="sm" len="sm"/>
          </a:ln>
          <a:effectLst/>
        </p:spPr>
      </p:cxnSp>
      <p:sp>
        <p:nvSpPr>
          <p:cNvPr id="229397" name="Text Box 21"/>
          <p:cNvSpPr txBox="1">
            <a:spLocks noChangeArrowheads="1"/>
          </p:cNvSpPr>
          <p:nvPr/>
        </p:nvSpPr>
        <p:spPr bwMode="auto">
          <a:xfrm>
            <a:off x="2488151" y="3927462"/>
            <a:ext cx="860934" cy="348874"/>
          </a:xfrm>
          <a:prstGeom prst="rect">
            <a:avLst/>
          </a:prstGeom>
          <a:noFill/>
          <a:ln w="12699">
            <a:noFill/>
            <a:miter lim="800000"/>
            <a:headEnd type="none" w="sm" len="sm"/>
            <a:tailEnd type="none" w="sm" len="sm"/>
          </a:ln>
          <a:effectLst/>
        </p:spPr>
        <p:txBody>
          <a:bodyPr wrap="none" lIns="86420" tIns="43210" rIns="86420" bIns="43210">
            <a:spAutoFit/>
          </a:bodyPr>
          <a:lstStyle/>
          <a:p>
            <a:pPr eaLnBrk="0" hangingPunct="0"/>
            <a:r>
              <a:rPr lang="en-US" b="1"/>
              <a:t>present</a:t>
            </a:r>
          </a:p>
        </p:txBody>
      </p:sp>
      <p:sp>
        <p:nvSpPr>
          <p:cNvPr id="229398" name="Text Box 22"/>
          <p:cNvSpPr txBox="1">
            <a:spLocks noChangeArrowheads="1"/>
          </p:cNvSpPr>
          <p:nvPr/>
        </p:nvSpPr>
        <p:spPr bwMode="auto">
          <a:xfrm>
            <a:off x="6218691" y="3960446"/>
            <a:ext cx="736348" cy="348874"/>
          </a:xfrm>
          <a:prstGeom prst="rect">
            <a:avLst/>
          </a:prstGeom>
          <a:noFill/>
          <a:ln w="12699">
            <a:noFill/>
            <a:miter lim="800000"/>
            <a:headEnd type="none" w="sm" len="sm"/>
            <a:tailEnd type="none" w="sm" len="sm"/>
          </a:ln>
          <a:effectLst/>
        </p:spPr>
        <p:txBody>
          <a:bodyPr wrap="none" lIns="86420" tIns="43210" rIns="86420" bIns="43210">
            <a:spAutoFit/>
          </a:bodyPr>
          <a:lstStyle/>
          <a:p>
            <a:pPr eaLnBrk="0" hangingPunct="0"/>
            <a:r>
              <a:rPr lang="en-US" b="1" dirty="0"/>
              <a:t>future</a:t>
            </a:r>
          </a:p>
        </p:txBody>
      </p:sp>
      <p:sp>
        <p:nvSpPr>
          <p:cNvPr id="229400" name="Line 24"/>
          <p:cNvSpPr>
            <a:spLocks noChangeShapeType="1"/>
          </p:cNvSpPr>
          <p:nvPr/>
        </p:nvSpPr>
        <p:spPr bwMode="auto">
          <a:xfrm flipV="1">
            <a:off x="4395478" y="1583251"/>
            <a:ext cx="648057" cy="72037"/>
          </a:xfrm>
          <a:prstGeom prst="line">
            <a:avLst/>
          </a:prstGeom>
          <a:noFill/>
          <a:ln w="25400">
            <a:solidFill>
              <a:srgbClr val="000000"/>
            </a:solidFill>
            <a:prstDash val="solid"/>
            <a:round/>
            <a:headEnd/>
            <a:tailEnd type="triangle" w="med" len="med"/>
          </a:ln>
          <a:effectLst/>
        </p:spPr>
        <p:txBody>
          <a:bodyPr lIns="86420" tIns="43210" rIns="86420" bIns="43210"/>
          <a:lstStyle/>
          <a:p>
            <a:endParaRPr lang="en-GB"/>
          </a:p>
        </p:txBody>
      </p:sp>
      <p:sp>
        <p:nvSpPr>
          <p:cNvPr id="229401" name="Line 25"/>
          <p:cNvSpPr>
            <a:spLocks noChangeShapeType="1"/>
          </p:cNvSpPr>
          <p:nvPr/>
        </p:nvSpPr>
        <p:spPr bwMode="auto">
          <a:xfrm>
            <a:off x="4395478" y="3023995"/>
            <a:ext cx="648057" cy="216112"/>
          </a:xfrm>
          <a:prstGeom prst="line">
            <a:avLst/>
          </a:prstGeom>
          <a:noFill/>
          <a:ln w="25400">
            <a:solidFill>
              <a:srgbClr val="000000"/>
            </a:solidFill>
            <a:prstDash val="solid"/>
            <a:round/>
            <a:headEnd/>
            <a:tailEnd type="triangle" w="med" len="med"/>
          </a:ln>
          <a:effectLst/>
        </p:spPr>
        <p:txBody>
          <a:bodyPr lIns="86420" tIns="43210" rIns="86420" bIns="43210"/>
          <a:lstStyle/>
          <a:p>
            <a:endParaRPr lang="en-GB"/>
          </a:p>
        </p:txBody>
      </p:sp>
      <p:sp>
        <p:nvSpPr>
          <p:cNvPr id="23" name="Rectangle 25"/>
          <p:cNvSpPr>
            <a:spLocks noChangeArrowheads="1"/>
          </p:cNvSpPr>
          <p:nvPr/>
        </p:nvSpPr>
        <p:spPr bwMode="auto">
          <a:xfrm>
            <a:off x="1025361" y="642993"/>
            <a:ext cx="2351599" cy="395041"/>
          </a:xfrm>
          <a:prstGeom prst="rect">
            <a:avLst/>
          </a:prstGeom>
          <a:noFill/>
          <a:ln w="12699">
            <a:noFill/>
            <a:miter lim="800000"/>
            <a:headEnd type="none" w="sm" len="sm"/>
            <a:tailEnd type="none" w="sm" len="sm"/>
          </a:ln>
          <a:effectLst/>
        </p:spPr>
        <p:txBody>
          <a:bodyPr wrap="none" lIns="86420" tIns="43210" rIns="86420" bIns="43210">
            <a:spAutoFit/>
          </a:bodyPr>
          <a:lstStyle/>
          <a:p>
            <a:pPr eaLnBrk="0" hangingPunct="0"/>
            <a:r>
              <a:rPr lang="en-US" sz="2000" b="1" dirty="0">
                <a:solidFill>
                  <a:srgbClr val="002147"/>
                </a:solidFill>
                <a:latin typeface="Arial" charset="0"/>
              </a:rPr>
              <a:t>RANDOMISATION</a:t>
            </a:r>
          </a:p>
        </p:txBody>
      </p:sp>
      <p:sp>
        <p:nvSpPr>
          <p:cNvPr id="24" name="Line 26"/>
          <p:cNvSpPr>
            <a:spLocks noChangeShapeType="1"/>
          </p:cNvSpPr>
          <p:nvPr/>
        </p:nvSpPr>
        <p:spPr bwMode="auto">
          <a:xfrm>
            <a:off x="2218696" y="1038034"/>
            <a:ext cx="506299" cy="659326"/>
          </a:xfrm>
          <a:prstGeom prst="line">
            <a:avLst/>
          </a:prstGeom>
          <a:noFill/>
          <a:ln w="38100">
            <a:solidFill>
              <a:srgbClr val="000090"/>
            </a:solidFill>
            <a:round/>
            <a:headEnd type="none" w="sm" len="sm"/>
            <a:tailEnd type="triangle" w="sm" len="sm"/>
          </a:ln>
          <a:effectLst/>
        </p:spPr>
        <p:txBody>
          <a:bodyPr wrap="none" lIns="86420" tIns="43210" rIns="86420" bIns="43210" anchor="ctr"/>
          <a:lstStyle/>
          <a:p>
            <a:endParaRPr lang="en-GB" sz="2400"/>
          </a:p>
        </p:txBody>
      </p:sp>
      <p:sp>
        <p:nvSpPr>
          <p:cNvPr id="2" name="Rectangle 1"/>
          <p:cNvSpPr/>
          <p:nvPr/>
        </p:nvSpPr>
        <p:spPr>
          <a:xfrm rot="10800000" flipV="1">
            <a:off x="850133" y="1607256"/>
            <a:ext cx="1710588" cy="1888806"/>
          </a:xfrm>
          <a:prstGeom prst="rect">
            <a:avLst/>
          </a:prstGeom>
          <a:solidFill>
            <a:schemeClr val="accent2">
              <a:alpha val="2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smtClean="0"/>
              <a:t>ALLOCATION</a:t>
            </a:r>
            <a:endParaRPr lang="en-GB" sz="2000" b="1" dirty="0"/>
          </a:p>
        </p:txBody>
      </p:sp>
      <p:sp>
        <p:nvSpPr>
          <p:cNvPr id="26" name="Rectangle 25"/>
          <p:cNvSpPr/>
          <p:nvPr/>
        </p:nvSpPr>
        <p:spPr>
          <a:xfrm rot="10800000" flipV="1">
            <a:off x="2901952" y="840513"/>
            <a:ext cx="5293154" cy="3047929"/>
          </a:xfrm>
          <a:prstGeom prst="rect">
            <a:avLst/>
          </a:prstGeom>
          <a:solidFill>
            <a:schemeClr val="accent4">
              <a:alpha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smtClean="0"/>
              <a:t>BLINDING</a:t>
            </a:r>
            <a:endParaRPr lang="en-GB" sz="2000" b="1" dirty="0"/>
          </a:p>
        </p:txBody>
      </p:sp>
    </p:spTree>
    <p:extLst>
      <p:ext uri="{BB962C8B-B14F-4D97-AF65-F5344CB8AC3E}">
        <p14:creationId xmlns:p14="http://schemas.microsoft.com/office/powerpoint/2010/main" val="32423711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5693"/>
            <a:ext cx="3993339" cy="637953"/>
          </a:xfrm>
        </p:spPr>
        <p:txBody>
          <a:bodyPr>
            <a:normAutofit/>
          </a:bodyPr>
          <a:lstStyle/>
          <a:p>
            <a:pPr algn="l"/>
            <a:r>
              <a:rPr lang="en-US" sz="3000" b="1" spc="-100" dirty="0">
                <a:solidFill>
                  <a:srgbClr val="002147"/>
                </a:solidFill>
              </a:rPr>
              <a:t>Why random allocation?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912038"/>
            <a:ext cx="4949371" cy="285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657" y="2637592"/>
            <a:ext cx="8125052" cy="1263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856" y="3019944"/>
            <a:ext cx="4949371" cy="2987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657" y="4785211"/>
            <a:ext cx="8125052" cy="139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0813863">
            <a:off x="1330584" y="2635223"/>
            <a:ext cx="6235697" cy="76944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4400" dirty="0" smtClean="0"/>
              <a:t>Overestimated</a:t>
            </a:r>
            <a:endParaRPr lang="en-US" sz="4400" dirty="0"/>
          </a:p>
        </p:txBody>
      </p:sp>
    </p:spTree>
    <p:extLst>
      <p:ext uri="{BB962C8B-B14F-4D97-AF65-F5344CB8AC3E}">
        <p14:creationId xmlns:p14="http://schemas.microsoft.com/office/powerpoint/2010/main" val="3592049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1" y="121093"/>
            <a:ext cx="4742120" cy="526607"/>
          </a:xfrm>
        </p:spPr>
        <p:txBody>
          <a:bodyPr>
            <a:normAutofit fontScale="90000"/>
          </a:bodyPr>
          <a:lstStyle/>
          <a:p>
            <a:pPr algn="l"/>
            <a:r>
              <a:rPr lang="en-US" sz="3000" b="1" spc="-100" dirty="0" smtClean="0">
                <a:solidFill>
                  <a:srgbClr val="800000"/>
                </a:solidFill>
              </a:rPr>
              <a:t>Concealing allocation</a:t>
            </a:r>
            <a:endParaRPr lang="en-US" sz="3000" b="1" spc="-100" dirty="0">
              <a:solidFill>
                <a:srgbClr val="800000"/>
              </a:solidFill>
            </a:endParaRPr>
          </a:p>
        </p:txBody>
      </p:sp>
      <p:pic>
        <p:nvPicPr>
          <p:cNvPr id="6" name="Content Placeholder 5" descr="Screen Shot 2014-03-10 at 12.22.03.png"/>
          <p:cNvPicPr>
            <a:picLocks noGrp="1" noChangeAspect="1"/>
          </p:cNvPicPr>
          <p:nvPr>
            <p:ph idx="1"/>
          </p:nvPr>
        </p:nvPicPr>
        <p:blipFill>
          <a:blip r:embed="rId3">
            <a:extLst>
              <a:ext uri="{28A0092B-C50C-407E-A947-70E740481C1C}">
                <a14:useLocalDpi xmlns:a14="http://schemas.microsoft.com/office/drawing/2010/main" val="0"/>
              </a:ext>
            </a:extLst>
          </a:blip>
          <a:srcRect l="2304" r="2304"/>
          <a:stretch>
            <a:fillRect/>
          </a:stretch>
        </p:blipFill>
        <p:spPr>
          <a:xfrm>
            <a:off x="323903" y="993720"/>
            <a:ext cx="5443605" cy="3227223"/>
          </a:xfrm>
        </p:spPr>
      </p:pic>
      <p:sp>
        <p:nvSpPr>
          <p:cNvPr id="7" name="TextBox 6"/>
          <p:cNvSpPr txBox="1"/>
          <p:nvPr/>
        </p:nvSpPr>
        <p:spPr>
          <a:xfrm>
            <a:off x="577903" y="4478146"/>
            <a:ext cx="7621047" cy="1487647"/>
          </a:xfrm>
          <a:prstGeom prst="rect">
            <a:avLst/>
          </a:prstGeom>
          <a:noFill/>
        </p:spPr>
        <p:txBody>
          <a:bodyPr wrap="square" lIns="86420" tIns="43210" rIns="86420" bIns="43210" rtlCol="0">
            <a:spAutoFit/>
          </a:bodyPr>
          <a:lstStyle/>
          <a:p>
            <a:r>
              <a:rPr lang="en-US" sz="1900" b="1" dirty="0"/>
              <a:t>Odds ratios were exaggerated by </a:t>
            </a:r>
            <a:r>
              <a:rPr lang="en-US" sz="3600" b="1" dirty="0"/>
              <a:t>41% </a:t>
            </a:r>
            <a:r>
              <a:rPr lang="en-US" sz="1900" b="1" dirty="0"/>
              <a:t>for inadequately concealed </a:t>
            </a:r>
            <a:r>
              <a:rPr lang="en-US" sz="1900" b="1" dirty="0" smtClean="0"/>
              <a:t>trials</a:t>
            </a:r>
            <a:r>
              <a:rPr lang="en-US" sz="1900" dirty="0" smtClean="0"/>
              <a:t>, and</a:t>
            </a:r>
          </a:p>
          <a:p>
            <a:r>
              <a:rPr lang="en-US" sz="1900" b="1" dirty="0" smtClean="0"/>
              <a:t>by </a:t>
            </a:r>
            <a:r>
              <a:rPr lang="en-US" sz="3600" b="1" dirty="0"/>
              <a:t>30% </a:t>
            </a:r>
            <a:r>
              <a:rPr lang="en-US" sz="1900" b="1" dirty="0"/>
              <a:t>for unclearly concealed </a:t>
            </a:r>
            <a:r>
              <a:rPr lang="en-US" sz="1900" b="1" dirty="0" smtClean="0"/>
              <a:t>trials</a:t>
            </a:r>
            <a:endParaRPr lang="en-US" sz="1900" dirty="0"/>
          </a:p>
        </p:txBody>
      </p:sp>
    </p:spTree>
    <p:extLst>
      <p:ext uri="{BB962C8B-B14F-4D97-AF65-F5344CB8AC3E}">
        <p14:creationId xmlns:p14="http://schemas.microsoft.com/office/powerpoint/2010/main" val="2271997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2170" y="935820"/>
            <a:ext cx="5880686" cy="1308095"/>
          </a:xfrm>
          <a:prstGeom prst="rect">
            <a:avLst/>
          </a:prstGeom>
        </p:spPr>
      </p:pic>
      <p:grpSp>
        <p:nvGrpSpPr>
          <p:cNvPr id="3" name="Group 2"/>
          <p:cNvGrpSpPr/>
          <p:nvPr/>
        </p:nvGrpSpPr>
        <p:grpSpPr>
          <a:xfrm>
            <a:off x="1086149" y="2532119"/>
            <a:ext cx="6952066" cy="2484877"/>
            <a:chOff x="395033" y="2233280"/>
            <a:chExt cx="6952066" cy="2484877"/>
          </a:xfrm>
        </p:grpSpPr>
        <p:pic>
          <p:nvPicPr>
            <p:cNvPr id="5" name="Picture 4"/>
            <p:cNvPicPr>
              <a:picLocks noChangeAspect="1"/>
            </p:cNvPicPr>
            <p:nvPr/>
          </p:nvPicPr>
          <p:blipFill>
            <a:blip r:embed="rId4"/>
            <a:stretch>
              <a:fillRect/>
            </a:stretch>
          </p:blipFill>
          <p:spPr>
            <a:xfrm>
              <a:off x="407183" y="2233280"/>
              <a:ext cx="6918650" cy="1365906"/>
            </a:xfrm>
            <a:prstGeom prst="rect">
              <a:avLst/>
            </a:prstGeom>
          </p:spPr>
        </p:pic>
        <p:pic>
          <p:nvPicPr>
            <p:cNvPr id="6" name="Picture 5"/>
            <p:cNvPicPr>
              <a:picLocks noChangeAspect="1"/>
            </p:cNvPicPr>
            <p:nvPr/>
          </p:nvPicPr>
          <p:blipFill>
            <a:blip r:embed="rId5"/>
            <a:stretch>
              <a:fillRect/>
            </a:stretch>
          </p:blipFill>
          <p:spPr>
            <a:xfrm>
              <a:off x="395033" y="3623239"/>
              <a:ext cx="6952066" cy="1094918"/>
            </a:xfrm>
            <a:prstGeom prst="rect">
              <a:avLst/>
            </a:prstGeom>
          </p:spPr>
        </p:pic>
      </p:grpSp>
      <p:sp>
        <p:nvSpPr>
          <p:cNvPr id="8" name="Rectangle 7"/>
          <p:cNvSpPr/>
          <p:nvPr/>
        </p:nvSpPr>
        <p:spPr>
          <a:xfrm>
            <a:off x="1098298" y="3371648"/>
            <a:ext cx="6918651" cy="14034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6420" tIns="43210" rIns="86420" bIns="43210" rtlCol="0" anchor="ctr"/>
          <a:lstStyle/>
          <a:p>
            <a:pPr algn="ctr"/>
            <a:endParaRPr lang="en-GB"/>
          </a:p>
        </p:txBody>
      </p:sp>
    </p:spTree>
    <p:extLst>
      <p:ext uri="{BB962C8B-B14F-4D97-AF65-F5344CB8AC3E}">
        <p14:creationId xmlns:p14="http://schemas.microsoft.com/office/powerpoint/2010/main" val="1362122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descr="http://www.chm.bris.ac.uk/motm/thalidomide/first_p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173" y="1140368"/>
            <a:ext cx="6730353" cy="4636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60580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34" y="833654"/>
            <a:ext cx="4977266" cy="153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822147" y="2606448"/>
            <a:ext cx="3499483" cy="2920160"/>
            <a:chOff x="288747" y="2492148"/>
            <a:chExt cx="3499483" cy="2920160"/>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747" y="2492148"/>
              <a:ext cx="3499482" cy="1318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747" y="3912248"/>
              <a:ext cx="3499482" cy="86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3173"/>
            <a:stretch/>
          </p:blipFill>
          <p:spPr bwMode="auto">
            <a:xfrm>
              <a:off x="288748" y="4767774"/>
              <a:ext cx="3499482" cy="644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 name="Picture 1"/>
          <p:cNvPicPr>
            <a:picLocks noChangeAspect="1"/>
          </p:cNvPicPr>
          <p:nvPr/>
        </p:nvPicPr>
        <p:blipFill rotWithShape="1">
          <a:blip r:embed="rId7"/>
          <a:srcRect l="59459" t="32900" r="26759" b="27900"/>
          <a:stretch/>
        </p:blipFill>
        <p:spPr>
          <a:xfrm>
            <a:off x="5462687" y="1197084"/>
            <a:ext cx="2892223" cy="4629540"/>
          </a:xfrm>
          <a:prstGeom prst="rect">
            <a:avLst/>
          </a:prstGeom>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9175" y="2090297"/>
            <a:ext cx="2790825" cy="257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59863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0" y="-23157"/>
            <a:ext cx="4952999" cy="936484"/>
          </a:xfrm>
        </p:spPr>
        <p:txBody>
          <a:bodyPr>
            <a:noAutofit/>
          </a:bodyPr>
          <a:lstStyle/>
          <a:p>
            <a:pPr algn="l"/>
            <a:r>
              <a:rPr lang="en-US" sz="2800" dirty="0" smtClean="0">
                <a:solidFill>
                  <a:srgbClr val="800000"/>
                </a:solidFill>
              </a:rPr>
              <a:t>Difference between randomized &amp; non-randomized studies</a:t>
            </a:r>
            <a:endParaRPr lang="en-US" sz="2800" dirty="0">
              <a:solidFill>
                <a:srgbClr val="800000"/>
              </a:solidFill>
            </a:endParaRPr>
          </a:p>
        </p:txBody>
      </p:sp>
      <p:sp>
        <p:nvSpPr>
          <p:cNvPr id="6" name="Text Placeholder 5"/>
          <p:cNvSpPr>
            <a:spLocks noGrp="1"/>
          </p:cNvSpPr>
          <p:nvPr>
            <p:ph type="body" idx="1"/>
          </p:nvPr>
        </p:nvSpPr>
        <p:spPr>
          <a:xfrm>
            <a:off x="355838" y="1220403"/>
            <a:ext cx="3715528" cy="604812"/>
          </a:xfrm>
        </p:spPr>
        <p:txBody>
          <a:bodyPr>
            <a:normAutofit/>
          </a:bodyPr>
          <a:lstStyle/>
          <a:p>
            <a:r>
              <a:rPr lang="en-US" sz="2300" dirty="0"/>
              <a:t>Randomized trials	</a:t>
            </a:r>
          </a:p>
        </p:txBody>
      </p:sp>
      <p:sp>
        <p:nvSpPr>
          <p:cNvPr id="7" name="Content Placeholder 6"/>
          <p:cNvSpPr>
            <a:spLocks noGrp="1"/>
          </p:cNvSpPr>
          <p:nvPr>
            <p:ph sz="half" idx="2"/>
          </p:nvPr>
        </p:nvSpPr>
        <p:spPr>
          <a:xfrm>
            <a:off x="355838" y="1936872"/>
            <a:ext cx="3715528" cy="3735431"/>
          </a:xfrm>
        </p:spPr>
        <p:txBody>
          <a:bodyPr/>
          <a:lstStyle/>
          <a:p>
            <a:r>
              <a:rPr lang="en-US" dirty="0" smtClean="0"/>
              <a:t>Random (and hopefully concealed) procedure decides which participants go in which arm = </a:t>
            </a:r>
            <a:r>
              <a:rPr lang="en-US" dirty="0" smtClean="0">
                <a:solidFill>
                  <a:srgbClr val="C00000"/>
                </a:solidFill>
              </a:rPr>
              <a:t>reduced risk of </a:t>
            </a:r>
            <a:r>
              <a:rPr lang="en-US" i="1" dirty="0" smtClean="0">
                <a:solidFill>
                  <a:srgbClr val="C00000"/>
                </a:solidFill>
              </a:rPr>
              <a:t>selection bias (confounding)</a:t>
            </a:r>
            <a:endParaRPr lang="en-US" dirty="0" smtClean="0">
              <a:solidFill>
                <a:srgbClr val="C00000"/>
              </a:solidFill>
            </a:endParaRPr>
          </a:p>
          <a:p>
            <a:r>
              <a:rPr lang="en-US" dirty="0" smtClean="0"/>
              <a:t>Placebo controls and double blinding possible</a:t>
            </a:r>
            <a:r>
              <a:rPr lang="en-US" dirty="0"/>
              <a:t> </a:t>
            </a:r>
            <a:r>
              <a:rPr lang="en-US" dirty="0" smtClean="0"/>
              <a:t>= </a:t>
            </a:r>
            <a:r>
              <a:rPr lang="en-US" dirty="0" smtClean="0">
                <a:solidFill>
                  <a:srgbClr val="C00000"/>
                </a:solidFill>
              </a:rPr>
              <a:t>reduced risk of </a:t>
            </a:r>
            <a:r>
              <a:rPr lang="en-US" i="1" dirty="0" smtClean="0">
                <a:solidFill>
                  <a:srgbClr val="C00000"/>
                </a:solidFill>
              </a:rPr>
              <a:t>ascertainment bias</a:t>
            </a:r>
            <a:endParaRPr lang="en-US" i="1" dirty="0">
              <a:solidFill>
                <a:srgbClr val="C00000"/>
              </a:solidFill>
            </a:endParaRPr>
          </a:p>
        </p:txBody>
      </p:sp>
      <p:sp>
        <p:nvSpPr>
          <p:cNvPr id="8" name="Text Placeholder 7"/>
          <p:cNvSpPr>
            <a:spLocks noGrp="1"/>
          </p:cNvSpPr>
          <p:nvPr>
            <p:ph type="body" sz="quarter" idx="3"/>
          </p:nvPr>
        </p:nvSpPr>
        <p:spPr>
          <a:xfrm>
            <a:off x="4416995" y="1241919"/>
            <a:ext cx="4147567" cy="604812"/>
          </a:xfrm>
        </p:spPr>
        <p:txBody>
          <a:bodyPr>
            <a:noAutofit/>
          </a:bodyPr>
          <a:lstStyle/>
          <a:p>
            <a:r>
              <a:rPr lang="en-US" sz="2300" dirty="0"/>
              <a:t>Non-randomized/Cohort studies</a:t>
            </a:r>
          </a:p>
        </p:txBody>
      </p:sp>
      <p:sp>
        <p:nvSpPr>
          <p:cNvPr id="9" name="Content Placeholder 8"/>
          <p:cNvSpPr>
            <a:spLocks noGrp="1"/>
          </p:cNvSpPr>
          <p:nvPr>
            <p:ph sz="quarter" idx="4"/>
          </p:nvPr>
        </p:nvSpPr>
        <p:spPr>
          <a:xfrm>
            <a:off x="4416996" y="1958388"/>
            <a:ext cx="3939603" cy="3735431"/>
          </a:xfrm>
        </p:spPr>
        <p:txBody>
          <a:bodyPr/>
          <a:lstStyle/>
          <a:p>
            <a:r>
              <a:rPr lang="en-US" dirty="0" smtClean="0"/>
              <a:t>Participants ‘self-select’ or are selected to receive an intervention/exposure = </a:t>
            </a:r>
            <a:r>
              <a:rPr lang="en-US" dirty="0" smtClean="0">
                <a:solidFill>
                  <a:srgbClr val="C00000"/>
                </a:solidFill>
              </a:rPr>
              <a:t>cannot rule out </a:t>
            </a:r>
            <a:r>
              <a:rPr lang="en-US" i="1" dirty="0" smtClean="0">
                <a:solidFill>
                  <a:srgbClr val="C00000"/>
                </a:solidFill>
              </a:rPr>
              <a:t>selection bias</a:t>
            </a:r>
          </a:p>
          <a:p>
            <a:r>
              <a:rPr lang="en-US" dirty="0" smtClean="0"/>
              <a:t>Placebo controls and double blinding not possible</a:t>
            </a:r>
            <a:r>
              <a:rPr lang="en-US" dirty="0"/>
              <a:t> </a:t>
            </a:r>
            <a:r>
              <a:rPr lang="en-US" dirty="0" smtClean="0"/>
              <a:t>= </a:t>
            </a:r>
            <a:r>
              <a:rPr lang="en-US" dirty="0" smtClean="0">
                <a:solidFill>
                  <a:srgbClr val="C00000"/>
                </a:solidFill>
              </a:rPr>
              <a:t>increased risk of </a:t>
            </a:r>
            <a:r>
              <a:rPr lang="en-US" i="1" dirty="0" smtClean="0">
                <a:solidFill>
                  <a:srgbClr val="C00000"/>
                </a:solidFill>
              </a:rPr>
              <a:t>ascertainment bias</a:t>
            </a:r>
            <a:endParaRPr lang="en-US" i="1" dirty="0">
              <a:solidFill>
                <a:srgbClr val="C00000"/>
              </a:solidFill>
            </a:endParaRPr>
          </a:p>
        </p:txBody>
      </p:sp>
      <p:cxnSp>
        <p:nvCxnSpPr>
          <p:cNvPr id="10" name="Straight Connector 9"/>
          <p:cNvCxnSpPr/>
          <p:nvPr/>
        </p:nvCxnSpPr>
        <p:spPr>
          <a:xfrm rot="5400000">
            <a:off x="1991581" y="3467494"/>
            <a:ext cx="4451900" cy="7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82772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488" t="15714" r="24512" b="48095"/>
          <a:stretch/>
        </p:blipFill>
        <p:spPr bwMode="auto">
          <a:xfrm>
            <a:off x="97977" y="880518"/>
            <a:ext cx="4831200" cy="279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1268" t="12168" r="31499" b="80975"/>
          <a:stretch/>
        </p:blipFill>
        <p:spPr bwMode="auto">
          <a:xfrm>
            <a:off x="97977" y="3680279"/>
            <a:ext cx="4832777" cy="62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1707" t="45429" r="24513" b="42609"/>
          <a:stretch/>
        </p:blipFill>
        <p:spPr bwMode="auto">
          <a:xfrm>
            <a:off x="389615" y="4515766"/>
            <a:ext cx="7916526" cy="1275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2701" y="121093"/>
            <a:ext cx="4742120" cy="526607"/>
          </a:xfrm>
          <a:prstGeom prst="rect">
            <a:avLst/>
          </a:prstGeom>
        </p:spPr>
        <p:txBody>
          <a:bodyPr>
            <a:normAutofit fontScale="97500" lnSpcReduction="10000"/>
          </a:bodyPr>
          <a:lstStyle>
            <a:lvl1pPr algn="ctr" defTabSz="432100" rtl="0" eaLnBrk="1" latinLnBrk="0" hangingPunct="1">
              <a:spcBef>
                <a:spcPct val="0"/>
              </a:spcBef>
              <a:buNone/>
              <a:defRPr sz="4200" kern="1200">
                <a:solidFill>
                  <a:schemeClr val="tx1"/>
                </a:solidFill>
                <a:latin typeface="+mj-lt"/>
                <a:ea typeface="+mj-ea"/>
                <a:cs typeface="+mj-cs"/>
              </a:defRPr>
            </a:lvl1pPr>
          </a:lstStyle>
          <a:p>
            <a:pPr algn="l"/>
            <a:endParaRPr lang="en-US" sz="3000" b="1" spc="-100" dirty="0">
              <a:solidFill>
                <a:srgbClr val="800000"/>
              </a:solidFill>
            </a:endParaRPr>
          </a:p>
        </p:txBody>
      </p:sp>
      <p:sp>
        <p:nvSpPr>
          <p:cNvPr id="2" name="Rectangle 1"/>
          <p:cNvSpPr/>
          <p:nvPr/>
        </p:nvSpPr>
        <p:spPr>
          <a:xfrm>
            <a:off x="227602" y="144693"/>
            <a:ext cx="2081945" cy="523220"/>
          </a:xfrm>
          <a:prstGeom prst="rect">
            <a:avLst/>
          </a:prstGeom>
        </p:spPr>
        <p:txBody>
          <a:bodyPr wrap="none">
            <a:spAutoFit/>
          </a:bodyPr>
          <a:lstStyle/>
          <a:p>
            <a:r>
              <a:rPr lang="en-US" sz="2800" spc="-100" dirty="0" smtClean="0">
                <a:solidFill>
                  <a:srgbClr val="800000"/>
                </a:solidFill>
              </a:rPr>
              <a:t>1 REFLECTION</a:t>
            </a:r>
            <a:endParaRPr lang="en-US" sz="2800" spc="-100" dirty="0">
              <a:solidFill>
                <a:srgbClr val="800000"/>
              </a:solidFill>
            </a:endParaRPr>
          </a:p>
        </p:txBody>
      </p:sp>
    </p:spTree>
    <p:extLst>
      <p:ext uri="{BB962C8B-B14F-4D97-AF65-F5344CB8AC3E}">
        <p14:creationId xmlns:p14="http://schemas.microsoft.com/office/powerpoint/2010/main" val="305787047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48057" y="993711"/>
            <a:ext cx="7416655" cy="1821941"/>
          </a:xfrm>
        </p:spPr>
        <p:txBody>
          <a:bodyPr/>
          <a:lstStyle/>
          <a:p>
            <a:r>
              <a:rPr lang="en-US" b="1" i="1" dirty="0" smtClean="0"/>
              <a:t>Thank you for listening!</a:t>
            </a:r>
            <a:endParaRPr lang="en-US" b="1" i="1" dirty="0"/>
          </a:p>
        </p:txBody>
      </p:sp>
      <p:pic>
        <p:nvPicPr>
          <p:cNvPr id="2" name="Picture 1"/>
          <p:cNvPicPr>
            <a:picLocks noChangeAspect="1"/>
          </p:cNvPicPr>
          <p:nvPr/>
        </p:nvPicPr>
        <p:blipFill>
          <a:blip r:embed="rId3"/>
          <a:stretch>
            <a:fillRect/>
          </a:stretch>
        </p:blipFill>
        <p:spPr>
          <a:xfrm>
            <a:off x="1905000" y="3583672"/>
            <a:ext cx="4826000" cy="1308100"/>
          </a:xfrm>
          <a:prstGeom prst="rect">
            <a:avLst/>
          </a:prstGeom>
        </p:spPr>
      </p:pic>
    </p:spTree>
    <p:extLst>
      <p:ext uri="{BB962C8B-B14F-4D97-AF65-F5344CB8AC3E}">
        <p14:creationId xmlns:p14="http://schemas.microsoft.com/office/powerpoint/2010/main" val="224748242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24" y="73160"/>
            <a:ext cx="3996113" cy="638740"/>
          </a:xfrm>
        </p:spPr>
        <p:txBody>
          <a:bodyPr>
            <a:noAutofit/>
          </a:bodyPr>
          <a:lstStyle/>
          <a:p>
            <a:pPr algn="l"/>
            <a:r>
              <a:rPr lang="en-US" sz="3200" b="1" dirty="0" smtClean="0">
                <a:solidFill>
                  <a:srgbClr val="800000"/>
                </a:solidFill>
              </a:rPr>
              <a:t>Abstract workshop</a:t>
            </a:r>
            <a:endParaRPr lang="en-US" sz="3200" b="1" dirty="0">
              <a:solidFill>
                <a:srgbClr val="800000"/>
              </a:solidFill>
            </a:endParaRPr>
          </a:p>
        </p:txBody>
      </p:sp>
      <p:sp>
        <p:nvSpPr>
          <p:cNvPr id="3" name="Content Placeholder 2"/>
          <p:cNvSpPr>
            <a:spLocks noGrp="1"/>
          </p:cNvSpPr>
          <p:nvPr>
            <p:ph idx="1"/>
          </p:nvPr>
        </p:nvSpPr>
        <p:spPr>
          <a:xfrm>
            <a:off x="432038" y="1119082"/>
            <a:ext cx="7776687" cy="3808518"/>
          </a:xfrm>
        </p:spPr>
        <p:txBody>
          <a:bodyPr/>
          <a:lstStyle/>
          <a:p>
            <a:r>
              <a:rPr lang="en-US" dirty="0"/>
              <a:t>6</a:t>
            </a:r>
            <a:r>
              <a:rPr lang="en-US" dirty="0" smtClean="0"/>
              <a:t>0 minutes: </a:t>
            </a:r>
          </a:p>
          <a:p>
            <a:pPr lvl="1"/>
            <a:r>
              <a:rPr lang="en-US" dirty="0" smtClean="0"/>
              <a:t>Pairs</a:t>
            </a:r>
          </a:p>
          <a:p>
            <a:pPr lvl="1"/>
            <a:r>
              <a:rPr lang="en-US" dirty="0" smtClean="0"/>
              <a:t>Work </a:t>
            </a:r>
            <a:r>
              <a:rPr lang="en-US" dirty="0" smtClean="0"/>
              <a:t>through abstracts provided</a:t>
            </a:r>
            <a:r>
              <a:rPr lang="en-US" i="1" dirty="0"/>
              <a:t> </a:t>
            </a:r>
            <a:r>
              <a:rPr lang="en-US" dirty="0" smtClean="0"/>
              <a:t>in booklets</a:t>
            </a:r>
            <a:r>
              <a:rPr lang="en-US" dirty="0"/>
              <a:t> </a:t>
            </a:r>
            <a:r>
              <a:rPr lang="en-US" dirty="0" smtClean="0"/>
              <a:t>- pages 16 – 20</a:t>
            </a:r>
          </a:p>
          <a:p>
            <a:r>
              <a:rPr lang="en-US" dirty="0" smtClean="0"/>
              <a:t>20 </a:t>
            </a:r>
            <a:r>
              <a:rPr lang="en-US" dirty="0" smtClean="0"/>
              <a:t>minutes: </a:t>
            </a:r>
          </a:p>
          <a:p>
            <a:pPr lvl="1"/>
            <a:r>
              <a:rPr lang="en-US" dirty="0" smtClean="0"/>
              <a:t>Feedback </a:t>
            </a:r>
            <a:r>
              <a:rPr lang="en-US" dirty="0" smtClean="0"/>
              <a:t>&amp; </a:t>
            </a:r>
            <a:r>
              <a:rPr lang="en-US" dirty="0"/>
              <a:t>g</a:t>
            </a:r>
            <a:r>
              <a:rPr lang="en-US" dirty="0" smtClean="0"/>
              <a:t>roup </a:t>
            </a:r>
            <a:r>
              <a:rPr lang="en-US" dirty="0" smtClean="0"/>
              <a:t>discussion</a:t>
            </a:r>
          </a:p>
        </p:txBody>
      </p:sp>
    </p:spTree>
    <p:extLst>
      <p:ext uri="{BB962C8B-B14F-4D97-AF65-F5344CB8AC3E}">
        <p14:creationId xmlns:p14="http://schemas.microsoft.com/office/powerpoint/2010/main" val="117632385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534" y="-38008"/>
            <a:ext cx="5522195" cy="931135"/>
          </a:xfrm>
        </p:spPr>
        <p:txBody>
          <a:bodyPr>
            <a:noAutofit/>
          </a:bodyPr>
          <a:lstStyle/>
          <a:p>
            <a:pPr algn="l"/>
            <a:r>
              <a:rPr lang="en-US" sz="2800" dirty="0">
                <a:solidFill>
                  <a:srgbClr val="800000"/>
                </a:solidFill>
                <a:latin typeface="+mj-lt"/>
              </a:rPr>
              <a:t>What study design(s) would you choose?</a:t>
            </a:r>
          </a:p>
        </p:txBody>
      </p:sp>
      <p:sp>
        <p:nvSpPr>
          <p:cNvPr id="7" name="Content Placeholder 6"/>
          <p:cNvSpPr>
            <a:spLocks noGrp="1"/>
          </p:cNvSpPr>
          <p:nvPr>
            <p:ph idx="1"/>
          </p:nvPr>
        </p:nvSpPr>
        <p:spPr/>
        <p:txBody>
          <a:bodyPr>
            <a:normAutofit fontScale="92500" lnSpcReduction="20000"/>
          </a:bodyPr>
          <a:lstStyle/>
          <a:p>
            <a:pPr marL="432100" indent="-432100">
              <a:buFont typeface="+mj-lt"/>
              <a:buAutoNum type="arabicPeriod"/>
            </a:pPr>
            <a:r>
              <a:rPr lang="en-US" dirty="0"/>
              <a:t>What is the importance of patient preferences in the choice of treatment for benign prostatic </a:t>
            </a:r>
            <a:r>
              <a:rPr lang="en-US" dirty="0" smtClean="0"/>
              <a:t>hyperplasia? (1 min)</a:t>
            </a:r>
          </a:p>
          <a:p>
            <a:pPr marL="432100" indent="-432100">
              <a:buFont typeface="+mj-lt"/>
              <a:buAutoNum type="arabicPeriod"/>
            </a:pPr>
            <a:endParaRPr lang="en-US" dirty="0" smtClean="0"/>
          </a:p>
          <a:p>
            <a:pPr marL="432100" indent="-432100">
              <a:buFont typeface="+mj-lt"/>
              <a:buAutoNum type="arabicPeriod"/>
            </a:pPr>
            <a:r>
              <a:rPr lang="en-US" dirty="0" smtClean="0"/>
              <a:t>How </a:t>
            </a:r>
            <a:r>
              <a:rPr lang="en-US" dirty="0"/>
              <a:t>will you identify and describe misunderstandings between patients and doctors associated with prescribing decisions in general </a:t>
            </a:r>
            <a:r>
              <a:rPr lang="en-US" dirty="0" smtClean="0"/>
              <a:t>practice? (1 min)</a:t>
            </a:r>
          </a:p>
          <a:p>
            <a:pPr marL="432100" indent="-432100">
              <a:buFont typeface="+mj-lt"/>
              <a:buAutoNum type="arabicPeriod"/>
            </a:pPr>
            <a:endParaRPr lang="en-US" dirty="0" smtClean="0"/>
          </a:p>
          <a:p>
            <a:pPr marL="432100" indent="-432100">
              <a:buFont typeface="+mj-lt"/>
              <a:buAutoNum type="arabicPeriod"/>
            </a:pPr>
            <a:r>
              <a:rPr lang="en-US" dirty="0" smtClean="0"/>
              <a:t>How </a:t>
            </a:r>
            <a:r>
              <a:rPr lang="en-US" dirty="0"/>
              <a:t>can you explore how men and women with cancer talk about using the internet</a:t>
            </a:r>
            <a:r>
              <a:rPr lang="en-US" dirty="0" smtClean="0"/>
              <a:t>? (1 min)</a:t>
            </a:r>
            <a:endParaRPr lang="en-US" dirty="0"/>
          </a:p>
          <a:p>
            <a:endParaRPr lang="en-US" dirty="0"/>
          </a:p>
        </p:txBody>
      </p:sp>
    </p:spTree>
    <p:extLst>
      <p:ext uri="{BB962C8B-B14F-4D97-AF65-F5344CB8AC3E}">
        <p14:creationId xmlns:p14="http://schemas.microsoft.com/office/powerpoint/2010/main" val="264566407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8" y="89580"/>
            <a:ext cx="3859622" cy="569628"/>
          </a:xfrm>
        </p:spPr>
        <p:txBody>
          <a:bodyPr/>
          <a:lstStyle/>
          <a:p>
            <a:pPr algn="l"/>
            <a:r>
              <a:rPr lang="en-US" sz="3200" b="1" dirty="0" smtClean="0">
                <a:solidFill>
                  <a:srgbClr val="800000"/>
                </a:solidFill>
              </a:rPr>
              <a:t>Qualitative research</a:t>
            </a:r>
            <a:endParaRPr lang="en-US" sz="3200" b="1" dirty="0">
              <a:solidFill>
                <a:srgbClr val="800000"/>
              </a:solidFill>
            </a:endParaRPr>
          </a:p>
        </p:txBody>
      </p:sp>
      <p:pic>
        <p:nvPicPr>
          <p:cNvPr id="1034" name="ShockwaveFlash1"/>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850900" y="1086352"/>
            <a:ext cx="6872288" cy="42894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50900" y="5657289"/>
            <a:ext cx="6646176" cy="353943"/>
          </a:xfrm>
          <a:prstGeom prst="rect">
            <a:avLst/>
          </a:prstGeom>
        </p:spPr>
        <p:txBody>
          <a:bodyPr wrap="square">
            <a:spAutoFit/>
          </a:bodyPr>
          <a:lstStyle/>
          <a:p>
            <a:r>
              <a:rPr lang="en-US" dirty="0">
                <a:hlinkClick r:id="rId3"/>
              </a:rPr>
              <a:t>https://www.youtube.com/watch?v=</a:t>
            </a:r>
            <a:r>
              <a:rPr lang="en-US" dirty="0" smtClean="0">
                <a:hlinkClick r:id="rId3"/>
              </a:rPr>
              <a:t>4oZAIUGFTOk</a:t>
            </a:r>
            <a:r>
              <a:rPr lang="en-US" dirty="0" smtClean="0"/>
              <a:t> </a:t>
            </a:r>
            <a:endParaRPr lang="en-US" dirty="0"/>
          </a:p>
        </p:txBody>
      </p:sp>
    </p:spTree>
    <p:extLst>
      <p:ext uri="{BB962C8B-B14F-4D97-AF65-F5344CB8AC3E}">
        <p14:creationId xmlns:p14="http://schemas.microsoft.com/office/powerpoint/2010/main" val="60197224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9762" t="25500" r="3091" b="53500"/>
          <a:stretch/>
        </p:blipFill>
        <p:spPr>
          <a:xfrm>
            <a:off x="645948" y="4262788"/>
            <a:ext cx="7661219" cy="1584246"/>
          </a:xfrm>
          <a:prstGeom prst="rect">
            <a:avLst/>
          </a:prstGeom>
        </p:spPr>
      </p:pic>
      <p:sp>
        <p:nvSpPr>
          <p:cNvPr id="7" name="Title 1"/>
          <p:cNvSpPr txBox="1">
            <a:spLocks/>
          </p:cNvSpPr>
          <p:nvPr/>
        </p:nvSpPr>
        <p:spPr>
          <a:xfrm>
            <a:off x="0" y="127591"/>
            <a:ext cx="5218958" cy="695188"/>
          </a:xfrm>
          <a:prstGeom prst="rect">
            <a:avLst/>
          </a:prstGeom>
        </p:spPr>
        <p:txBody>
          <a:bodyPr lIns="86420" tIns="43210" rIns="86420" bIns="43210"/>
          <a:lstStyle>
            <a:lvl1pPr algn="l" defTabSz="914400" rtl="0" eaLnBrk="1" latinLnBrk="0" hangingPunct="1">
              <a:spcBef>
                <a:spcPct val="0"/>
              </a:spcBef>
              <a:buNone/>
              <a:defRPr sz="3600" kern="1200" spc="-100" baseline="0">
                <a:solidFill>
                  <a:schemeClr val="tx2"/>
                </a:solidFill>
                <a:latin typeface="Calibri" panose="020F0502020204030204" pitchFamily="34" charset="0"/>
                <a:ea typeface="+mj-ea"/>
                <a:cs typeface="+mj-cs"/>
              </a:defRPr>
            </a:lvl1pPr>
          </a:lstStyle>
          <a:p>
            <a:r>
              <a:rPr lang="en-US" sz="3200" dirty="0" smtClean="0">
                <a:solidFill>
                  <a:srgbClr val="800000"/>
                </a:solidFill>
              </a:rPr>
              <a:t>What is qualitative research?</a:t>
            </a:r>
            <a:endParaRPr lang="en-US" sz="3200" dirty="0">
              <a:solidFill>
                <a:srgbClr val="800000"/>
              </a:solidFill>
            </a:endParaRPr>
          </a:p>
        </p:txBody>
      </p:sp>
      <p:pic>
        <p:nvPicPr>
          <p:cNvPr id="5" name="Picture 4"/>
          <p:cNvPicPr>
            <a:picLocks noChangeAspect="1"/>
          </p:cNvPicPr>
          <p:nvPr/>
        </p:nvPicPr>
        <p:blipFill>
          <a:blip r:embed="rId4"/>
          <a:stretch>
            <a:fillRect/>
          </a:stretch>
        </p:blipFill>
        <p:spPr>
          <a:xfrm>
            <a:off x="475628" y="1106938"/>
            <a:ext cx="3096258" cy="2902462"/>
          </a:xfrm>
          <a:prstGeom prst="rect">
            <a:avLst/>
          </a:prstGeom>
        </p:spPr>
      </p:pic>
      <p:pic>
        <p:nvPicPr>
          <p:cNvPr id="8" name="Picture 7"/>
          <p:cNvPicPr>
            <a:picLocks noChangeAspect="1"/>
          </p:cNvPicPr>
          <p:nvPr/>
        </p:nvPicPr>
        <p:blipFill>
          <a:blip r:embed="rId5"/>
          <a:stretch>
            <a:fillRect/>
          </a:stretch>
        </p:blipFill>
        <p:spPr>
          <a:xfrm>
            <a:off x="3656950" y="1313863"/>
            <a:ext cx="2740625" cy="1116620"/>
          </a:xfrm>
          <a:prstGeom prst="rect">
            <a:avLst/>
          </a:prstGeom>
        </p:spPr>
      </p:pic>
    </p:spTree>
    <p:extLst>
      <p:ext uri="{BB962C8B-B14F-4D97-AF65-F5344CB8AC3E}">
        <p14:creationId xmlns:p14="http://schemas.microsoft.com/office/powerpoint/2010/main" val="52977580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4.staticflickr.com/3554/3334228233_2f0abeff3e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857" y="2901305"/>
            <a:ext cx="3515362" cy="2637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i-sight.com/uploads/telinterview.jpg"/>
          <p:cNvPicPr>
            <a:picLocks noChangeAspect="1" noChangeArrowheads="1"/>
          </p:cNvPicPr>
          <p:nvPr/>
        </p:nvPicPr>
        <p:blipFill rotWithShape="1">
          <a:blip r:embed="rId3">
            <a:extLst>
              <a:ext uri="{28A0092B-C50C-407E-A947-70E740481C1C}">
                <a14:useLocalDpi xmlns:a14="http://schemas.microsoft.com/office/drawing/2010/main" val="0"/>
              </a:ext>
            </a:extLst>
          </a:blip>
          <a:srcRect l="17550" r="19001"/>
          <a:stretch/>
        </p:blipFill>
        <p:spPr bwMode="auto">
          <a:xfrm>
            <a:off x="4592561" y="2901305"/>
            <a:ext cx="3664669" cy="26827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25512" t="28301" r="41349" b="50800"/>
          <a:stretch/>
        </p:blipFill>
        <p:spPr>
          <a:xfrm>
            <a:off x="1051201" y="78906"/>
            <a:ext cx="7503742" cy="2663004"/>
          </a:xfrm>
          <a:prstGeom prst="rect">
            <a:avLst/>
          </a:prstGeom>
        </p:spPr>
      </p:pic>
      <p:pic>
        <p:nvPicPr>
          <p:cNvPr id="7" name="Picture 6" descr="Hybet logo.bmp"/>
          <p:cNvPicPr>
            <a:picLocks noChangeAspect="1"/>
          </p:cNvPicPr>
          <p:nvPr/>
        </p:nvPicPr>
        <p:blipFill>
          <a:blip r:embed="rId5" cstate="print"/>
          <a:stretch>
            <a:fillRect/>
          </a:stretch>
        </p:blipFill>
        <p:spPr>
          <a:xfrm>
            <a:off x="12700" y="314746"/>
            <a:ext cx="1082686" cy="632246"/>
          </a:xfrm>
          <a:prstGeom prst="rect">
            <a:avLst/>
          </a:prstGeom>
        </p:spPr>
      </p:pic>
      <p:sp>
        <p:nvSpPr>
          <p:cNvPr id="2" name="TextBox 1"/>
          <p:cNvSpPr txBox="1"/>
          <p:nvPr/>
        </p:nvSpPr>
        <p:spPr>
          <a:xfrm>
            <a:off x="504255" y="5692347"/>
            <a:ext cx="3748081" cy="32005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86420" tIns="43210" rIns="86420" bIns="43210" rtlCol="0">
            <a:spAutoFit/>
          </a:bodyPr>
          <a:lstStyle/>
          <a:p>
            <a:r>
              <a:rPr lang="en-GB" sz="1500" b="1" dirty="0" smtClean="0"/>
              <a:t>How did patients use </a:t>
            </a:r>
            <a:r>
              <a:rPr lang="en-GB" sz="1500" b="1" dirty="0"/>
              <a:t>the </a:t>
            </a:r>
            <a:r>
              <a:rPr lang="en-GB" sz="1500" b="1" dirty="0" smtClean="0"/>
              <a:t>technology?</a:t>
            </a:r>
            <a:endParaRPr lang="en-GB" sz="1500" b="1" dirty="0"/>
          </a:p>
        </p:txBody>
      </p:sp>
      <p:sp>
        <p:nvSpPr>
          <p:cNvPr id="8" name="TextBox 7"/>
          <p:cNvSpPr txBox="1"/>
          <p:nvPr/>
        </p:nvSpPr>
        <p:spPr>
          <a:xfrm>
            <a:off x="4626104" y="5646519"/>
            <a:ext cx="4014659" cy="5528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6420" tIns="43210" rIns="86420" bIns="43210" rtlCol="0">
            <a:spAutoFit/>
          </a:bodyPr>
          <a:lstStyle/>
          <a:p>
            <a:r>
              <a:rPr lang="en-GB" sz="1500" b="1" dirty="0"/>
              <a:t>What did patients think about using the technology?</a:t>
            </a:r>
          </a:p>
        </p:txBody>
      </p:sp>
    </p:spTree>
    <p:extLst>
      <p:ext uri="{BB962C8B-B14F-4D97-AF65-F5344CB8AC3E}">
        <p14:creationId xmlns:p14="http://schemas.microsoft.com/office/powerpoint/2010/main" val="349659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9243"/>
            <a:ext cx="5079762" cy="884965"/>
          </a:xfrm>
        </p:spPr>
        <p:txBody>
          <a:bodyPr>
            <a:noAutofit/>
          </a:bodyPr>
          <a:lstStyle/>
          <a:p>
            <a:pPr algn="l"/>
            <a:r>
              <a:rPr lang="en-US" sz="2800" b="1" dirty="0">
                <a:solidFill>
                  <a:srgbClr val="800000"/>
                </a:solidFill>
              </a:rPr>
              <a:t>What are some qualitative research methods</a:t>
            </a:r>
            <a:r>
              <a:rPr lang="en-US" sz="2800" b="1" dirty="0" smtClean="0">
                <a:solidFill>
                  <a:srgbClr val="800000"/>
                </a:solidFill>
              </a:rPr>
              <a:t>?</a:t>
            </a:r>
            <a:endParaRPr lang="en-GB" sz="2800" b="1" dirty="0">
              <a:solidFill>
                <a:srgbClr val="800000"/>
              </a:solidFill>
            </a:endParaRPr>
          </a:p>
        </p:txBody>
      </p:sp>
      <p:sp>
        <p:nvSpPr>
          <p:cNvPr id="6" name="Content Placeholder 5"/>
          <p:cNvSpPr>
            <a:spLocks noGrp="1"/>
          </p:cNvSpPr>
          <p:nvPr>
            <p:ph idx="1"/>
          </p:nvPr>
        </p:nvSpPr>
        <p:spPr>
          <a:xfrm>
            <a:off x="432038" y="1512782"/>
            <a:ext cx="7776687" cy="4724159"/>
          </a:xfrm>
        </p:spPr>
        <p:txBody>
          <a:bodyPr>
            <a:noAutofit/>
          </a:bodyPr>
          <a:lstStyle/>
          <a:p>
            <a:r>
              <a:rPr lang="en-GB" sz="2600" dirty="0"/>
              <a:t>Participant observation – data on naturally occurring behaviours in their usual contexts</a:t>
            </a:r>
          </a:p>
          <a:p>
            <a:pPr marL="0" indent="0">
              <a:buNone/>
            </a:pPr>
            <a:endParaRPr lang="en-GB" sz="2600" dirty="0"/>
          </a:p>
          <a:p>
            <a:r>
              <a:rPr lang="en-GB" sz="2600" dirty="0"/>
              <a:t>Focus groups – effective in eliciting data on cultural norms of a group and generating broad overviews of issues in groups</a:t>
            </a:r>
          </a:p>
          <a:p>
            <a:endParaRPr lang="en-GB" sz="2600" dirty="0"/>
          </a:p>
          <a:p>
            <a:r>
              <a:rPr lang="en-GB" sz="2600" dirty="0"/>
              <a:t>In-depth interviews – optimal for collecting data on individuals’ personal histories, perspectives, and experiences</a:t>
            </a:r>
          </a:p>
          <a:p>
            <a:endParaRPr lang="en-GB" sz="2600" dirty="0"/>
          </a:p>
        </p:txBody>
      </p:sp>
    </p:spTree>
    <p:extLst>
      <p:ext uri="{BB962C8B-B14F-4D97-AF65-F5344CB8AC3E}">
        <p14:creationId xmlns:p14="http://schemas.microsoft.com/office/powerpoint/2010/main" val="2938567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951" t="21715" r="25122" b="20000"/>
          <a:stretch/>
        </p:blipFill>
        <p:spPr bwMode="auto">
          <a:xfrm>
            <a:off x="1981210" y="958288"/>
            <a:ext cx="4354884" cy="4534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5885" t="49365" r="6798" b="41873"/>
          <a:stretch/>
        </p:blipFill>
        <p:spPr bwMode="auto">
          <a:xfrm>
            <a:off x="2253390" y="5516164"/>
            <a:ext cx="4082704" cy="661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8302" y="145962"/>
            <a:ext cx="5239470" cy="456596"/>
          </a:xfrm>
          <a:prstGeom prst="rect">
            <a:avLst/>
          </a:prstGeom>
          <a:noFill/>
        </p:spPr>
        <p:txBody>
          <a:bodyPr wrap="square" lIns="86420" tIns="43210" rIns="86420" bIns="43210" rtlCol="0">
            <a:spAutoFit/>
          </a:bodyPr>
          <a:lstStyle/>
          <a:p>
            <a:r>
              <a:rPr lang="en-GB" sz="2400" dirty="0" smtClean="0">
                <a:solidFill>
                  <a:srgbClr val="800000"/>
                </a:solidFill>
              </a:rPr>
              <a:t>Does thalidomide </a:t>
            </a:r>
            <a:r>
              <a:rPr lang="en-GB" sz="2400" b="1" u="sng" dirty="0" smtClean="0">
                <a:solidFill>
                  <a:srgbClr val="800000"/>
                </a:solidFill>
              </a:rPr>
              <a:t>cause</a:t>
            </a:r>
            <a:r>
              <a:rPr lang="en-GB" sz="2400" dirty="0" smtClean="0">
                <a:solidFill>
                  <a:srgbClr val="800000"/>
                </a:solidFill>
              </a:rPr>
              <a:t> </a:t>
            </a:r>
            <a:r>
              <a:rPr lang="en-GB" sz="2400" dirty="0" err="1">
                <a:solidFill>
                  <a:srgbClr val="800000"/>
                </a:solidFill>
              </a:rPr>
              <a:t>P</a:t>
            </a:r>
            <a:r>
              <a:rPr lang="en-GB" sz="2400" dirty="0" err="1" smtClean="0">
                <a:solidFill>
                  <a:srgbClr val="800000"/>
                </a:solidFill>
              </a:rPr>
              <a:t>hocomelia</a:t>
            </a:r>
            <a:r>
              <a:rPr lang="en-GB" sz="2400" dirty="0" smtClean="0">
                <a:solidFill>
                  <a:srgbClr val="800000"/>
                </a:solidFill>
              </a:rPr>
              <a:t>?</a:t>
            </a:r>
            <a:endParaRPr lang="en-GB" sz="2400" dirty="0">
              <a:solidFill>
                <a:srgbClr val="800000"/>
              </a:solidFill>
            </a:endParaRPr>
          </a:p>
        </p:txBody>
      </p:sp>
    </p:spTree>
    <p:extLst>
      <p:ext uri="{BB962C8B-B14F-4D97-AF65-F5344CB8AC3E}">
        <p14:creationId xmlns:p14="http://schemas.microsoft.com/office/powerpoint/2010/main" val="311204261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0156" t="10101" r="3144" b="61199"/>
          <a:stretch/>
        </p:blipFill>
        <p:spPr>
          <a:xfrm>
            <a:off x="107067" y="1083103"/>
            <a:ext cx="6691651" cy="1906078"/>
          </a:xfrm>
          <a:prstGeom prst="rect">
            <a:avLst/>
          </a:prstGeom>
        </p:spPr>
      </p:pic>
      <p:pic>
        <p:nvPicPr>
          <p:cNvPr id="2" name="Picture 1"/>
          <p:cNvPicPr>
            <a:picLocks noChangeAspect="1"/>
          </p:cNvPicPr>
          <p:nvPr/>
        </p:nvPicPr>
        <p:blipFill rotWithShape="1">
          <a:blip r:embed="rId3"/>
          <a:srcRect l="40550" t="10800" r="18107" b="52101"/>
          <a:stretch/>
        </p:blipFill>
        <p:spPr>
          <a:xfrm>
            <a:off x="1935999" y="3179680"/>
            <a:ext cx="6278174" cy="3170341"/>
          </a:xfrm>
          <a:prstGeom prst="rect">
            <a:avLst/>
          </a:prstGeom>
        </p:spPr>
      </p:pic>
    </p:spTree>
    <p:extLst>
      <p:ext uri="{BB962C8B-B14F-4D97-AF65-F5344CB8AC3E}">
        <p14:creationId xmlns:p14="http://schemas.microsoft.com/office/powerpoint/2010/main" val="399389635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Shot 2015-12-14 at 09.32.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7362"/>
            <a:ext cx="8640763" cy="3945988"/>
          </a:xfrm>
          <a:prstGeom prst="rect">
            <a:avLst/>
          </a:prstGeom>
        </p:spPr>
      </p:pic>
      <p:pic>
        <p:nvPicPr>
          <p:cNvPr id="5" name="Picture 4" descr="Screen Shot 2015-12-14 at 09.32.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689762"/>
            <a:ext cx="8640763" cy="3945988"/>
          </a:xfrm>
          <a:prstGeom prst="rect">
            <a:avLst/>
          </a:prstGeom>
        </p:spPr>
      </p:pic>
      <p:pic>
        <p:nvPicPr>
          <p:cNvPr id="6" name="Picture 5" descr="Screen Shot 2015-12-14 at 09.32.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842162"/>
            <a:ext cx="8640763" cy="3945988"/>
          </a:xfrm>
          <a:prstGeom prst="rect">
            <a:avLst/>
          </a:prstGeom>
        </p:spPr>
      </p:pic>
      <p:pic>
        <p:nvPicPr>
          <p:cNvPr id="7" name="Picture 6" descr="Screen Shot 2015-12-14 at 09.32.23.png"/>
          <p:cNvPicPr>
            <a:picLocks noChangeAspect="1"/>
          </p:cNvPicPr>
          <p:nvPr/>
        </p:nvPicPr>
        <p:blipFill rotWithShape="1">
          <a:blip r:embed="rId2">
            <a:extLst>
              <a:ext uri="{28A0092B-C50C-407E-A947-70E740481C1C}">
                <a14:useLocalDpi xmlns:a14="http://schemas.microsoft.com/office/drawing/2010/main" val="0"/>
              </a:ext>
            </a:extLst>
          </a:blip>
          <a:srcRect l="55355" t="69305" r="33455" b="6923"/>
          <a:stretch/>
        </p:blipFill>
        <p:spPr>
          <a:xfrm>
            <a:off x="4300539" y="678279"/>
            <a:ext cx="966900" cy="938049"/>
          </a:xfrm>
          <a:prstGeom prst="rect">
            <a:avLst/>
          </a:prstGeom>
        </p:spPr>
      </p:pic>
    </p:spTree>
    <p:extLst>
      <p:ext uri="{BB962C8B-B14F-4D97-AF65-F5344CB8AC3E}">
        <p14:creationId xmlns:p14="http://schemas.microsoft.com/office/powerpoint/2010/main" val="14883028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688" t="17000" r="51406" b="8250"/>
          <a:stretch/>
        </p:blipFill>
        <p:spPr bwMode="auto">
          <a:xfrm>
            <a:off x="3313138" y="95690"/>
            <a:ext cx="5211283" cy="626040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13316" name="Text Box 10"/>
          <p:cNvSpPr txBox="1">
            <a:spLocks noChangeArrowheads="1"/>
          </p:cNvSpPr>
          <p:nvPr/>
        </p:nvSpPr>
        <p:spPr bwMode="auto">
          <a:xfrm>
            <a:off x="58056" y="45236"/>
            <a:ext cx="3091543" cy="702817"/>
          </a:xfrm>
          <a:prstGeom prst="rect">
            <a:avLst/>
          </a:prstGeom>
          <a:noFill/>
          <a:ln w="9525">
            <a:noFill/>
            <a:miter lim="800000"/>
            <a:headEnd/>
            <a:tailEnd/>
          </a:ln>
        </p:spPr>
        <p:txBody>
          <a:bodyPr wrap="square" lIns="86420" tIns="43210" rIns="86420" bIns="43210">
            <a:spAutoFit/>
          </a:bodyPr>
          <a:lstStyle/>
          <a:p>
            <a:pPr>
              <a:spcBef>
                <a:spcPct val="50000"/>
              </a:spcBef>
            </a:pPr>
            <a:r>
              <a:rPr lang="de-DE" sz="2000" b="1" dirty="0" smtClean="0">
                <a:solidFill>
                  <a:srgbClr val="800000"/>
                </a:solidFill>
                <a:latin typeface="Arial" charset="0"/>
              </a:rPr>
              <a:t>Basic principles of  study design</a:t>
            </a:r>
            <a:endParaRPr lang="de-DE" sz="2000" dirty="0">
              <a:solidFill>
                <a:srgbClr val="800000"/>
              </a:solidFill>
            </a:endParaRPr>
          </a:p>
        </p:txBody>
      </p:sp>
      <p:sp>
        <p:nvSpPr>
          <p:cNvPr id="13319" name="Rectangle 13"/>
          <p:cNvSpPr>
            <a:spLocks noChangeArrowheads="1"/>
          </p:cNvSpPr>
          <p:nvPr/>
        </p:nvSpPr>
        <p:spPr bwMode="auto">
          <a:xfrm>
            <a:off x="4032356" y="4754457"/>
            <a:ext cx="216019" cy="144074"/>
          </a:xfrm>
          <a:prstGeom prst="rect">
            <a:avLst/>
          </a:prstGeom>
          <a:solidFill>
            <a:schemeClr val="bg1"/>
          </a:solidFill>
          <a:ln w="9525">
            <a:noFill/>
            <a:miter lim="800000"/>
            <a:headEnd/>
            <a:tailEnd/>
          </a:ln>
        </p:spPr>
        <p:txBody>
          <a:bodyPr wrap="none" lIns="86420" tIns="43210" rIns="86420" bIns="43210" anchor="ctr"/>
          <a:lstStyle/>
          <a:p>
            <a:endParaRPr lang="en-GB"/>
          </a:p>
        </p:txBody>
      </p:sp>
      <p:sp>
        <p:nvSpPr>
          <p:cNvPr id="6" name="Text Box 11"/>
          <p:cNvSpPr txBox="1">
            <a:spLocks noChangeArrowheads="1"/>
          </p:cNvSpPr>
          <p:nvPr/>
        </p:nvSpPr>
        <p:spPr bwMode="auto">
          <a:xfrm>
            <a:off x="58056" y="5198245"/>
            <a:ext cx="3114484" cy="987510"/>
          </a:xfrm>
          <a:prstGeom prst="rect">
            <a:avLst/>
          </a:prstGeom>
          <a:noFill/>
          <a:ln w="9525">
            <a:noFill/>
            <a:miter lim="800000"/>
            <a:headEnd/>
            <a:tailEnd/>
          </a:ln>
        </p:spPr>
        <p:txBody>
          <a:bodyPr wrap="square" lIns="86420" tIns="43210" rIns="86420" bIns="43210">
            <a:spAutoFit/>
          </a:bodyPr>
          <a:lstStyle/>
          <a:p>
            <a:pPr>
              <a:spcBef>
                <a:spcPct val="50000"/>
              </a:spcBef>
            </a:pPr>
            <a:r>
              <a:rPr lang="de-DE" sz="1300" b="1" dirty="0">
                <a:latin typeface="Arial" charset="0"/>
              </a:rPr>
              <a:t>1</a:t>
            </a:r>
            <a:r>
              <a:rPr lang="de-DE" sz="1300" b="1" dirty="0" smtClean="0">
                <a:latin typeface="Arial" charset="0"/>
              </a:rPr>
              <a:t> PAPER</a:t>
            </a:r>
            <a:r>
              <a:rPr lang="de-DE" sz="1300" dirty="0" smtClean="0">
                <a:latin typeface="Arial" charset="0"/>
              </a:rPr>
              <a:t>  =</a:t>
            </a:r>
          </a:p>
          <a:p>
            <a:pPr>
              <a:spcBef>
                <a:spcPct val="50000"/>
              </a:spcBef>
            </a:pPr>
            <a:r>
              <a:rPr lang="de-DE" sz="1300" i="1" dirty="0" smtClean="0">
                <a:latin typeface="Arial" charset="0"/>
              </a:rPr>
              <a:t>Grimmes &amp; Schulz. Bias </a:t>
            </a:r>
            <a:r>
              <a:rPr lang="de-DE" sz="1300" i="1" dirty="0" err="1" smtClean="0">
                <a:latin typeface="Arial" charset="0"/>
              </a:rPr>
              <a:t>and</a:t>
            </a:r>
            <a:r>
              <a:rPr lang="de-DE" sz="1300" i="1" dirty="0">
                <a:latin typeface="Arial" charset="0"/>
              </a:rPr>
              <a:t> </a:t>
            </a:r>
            <a:r>
              <a:rPr lang="de-DE" sz="1300" i="1" dirty="0" err="1" smtClean="0">
                <a:latin typeface="Arial" charset="0"/>
              </a:rPr>
              <a:t>confounding</a:t>
            </a:r>
            <a:r>
              <a:rPr lang="de-DE" sz="1300" i="1" dirty="0" smtClean="0">
                <a:latin typeface="Arial" charset="0"/>
              </a:rPr>
              <a:t> in </a:t>
            </a:r>
            <a:r>
              <a:rPr lang="de-DE" sz="1300" i="1" dirty="0" err="1" smtClean="0">
                <a:latin typeface="Arial" charset="0"/>
              </a:rPr>
              <a:t>observational</a:t>
            </a:r>
            <a:r>
              <a:rPr lang="de-DE" sz="1300" i="1" dirty="0" smtClean="0">
                <a:latin typeface="Arial" charset="0"/>
              </a:rPr>
              <a:t> </a:t>
            </a:r>
            <a:r>
              <a:rPr lang="de-DE" sz="1300" i="1" dirty="0" err="1" smtClean="0">
                <a:latin typeface="Arial" charset="0"/>
              </a:rPr>
              <a:t>research</a:t>
            </a:r>
            <a:r>
              <a:rPr lang="de-DE" sz="1300" i="1" dirty="0">
                <a:latin typeface="Arial" charset="0"/>
              </a:rPr>
              <a:t> </a:t>
            </a:r>
            <a:r>
              <a:rPr lang="de-DE" sz="1300" i="1" dirty="0" smtClean="0">
                <a:latin typeface="Arial" charset="0"/>
              </a:rPr>
              <a:t>THE </a:t>
            </a:r>
            <a:r>
              <a:rPr lang="de-DE" sz="1300" i="1" dirty="0">
                <a:latin typeface="Arial" charset="0"/>
              </a:rPr>
              <a:t>LANCET </a:t>
            </a:r>
            <a:r>
              <a:rPr lang="de-DE" sz="1300" i="1" dirty="0" smtClean="0">
                <a:latin typeface="Arial" charset="0"/>
              </a:rPr>
              <a:t>2002;359:57-61</a:t>
            </a:r>
            <a:endParaRPr lang="de-DE" sz="1300" i="1" dirty="0">
              <a:latin typeface="Arial" charset="0"/>
            </a:endParaRPr>
          </a:p>
        </p:txBody>
      </p:sp>
    </p:spTree>
    <p:extLst>
      <p:ext uri="{BB962C8B-B14F-4D97-AF65-F5344CB8AC3E}">
        <p14:creationId xmlns:p14="http://schemas.microsoft.com/office/powerpoint/2010/main" val="4231218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1835" y="1207418"/>
            <a:ext cx="8130045" cy="4632134"/>
            <a:chOff x="-383960" y="-12521"/>
            <a:chExt cx="9701074" cy="4856781"/>
          </a:xfrm>
        </p:grpSpPr>
        <p:grpSp>
          <p:nvGrpSpPr>
            <p:cNvPr id="5" name="Group 4"/>
            <p:cNvGrpSpPr/>
            <p:nvPr/>
          </p:nvGrpSpPr>
          <p:grpSpPr>
            <a:xfrm>
              <a:off x="1712913" y="91933"/>
              <a:ext cx="4248472" cy="4674368"/>
              <a:chOff x="1712913" y="91933"/>
              <a:chExt cx="4248472" cy="4674368"/>
            </a:xfrm>
          </p:grpSpPr>
          <p:sp>
            <p:nvSpPr>
              <p:cNvPr id="21" name="Rounded Rectangle 20"/>
              <p:cNvSpPr/>
              <p:nvPr/>
            </p:nvSpPr>
            <p:spPr>
              <a:xfrm>
                <a:off x="1712913" y="91933"/>
                <a:ext cx="4248472" cy="717004"/>
              </a:xfrm>
              <a:prstGeom prst="roundRect">
                <a:avLst/>
              </a:prstGeom>
              <a:solidFill>
                <a:schemeClr val="tx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Aft>
                    <a:spcPts val="0"/>
                  </a:spcAft>
                </a:pPr>
                <a:r>
                  <a:rPr lang="en-GB" sz="1200" kern="1200">
                    <a:solidFill>
                      <a:srgbClr val="FFFFFF"/>
                    </a:solidFill>
                    <a:effectLst/>
                    <a:ea typeface="Times New Roman"/>
                    <a:cs typeface="Times New Roman"/>
                  </a:rPr>
                  <a:t>Randomised controlled trials</a:t>
                </a:r>
                <a:endParaRPr lang="en-GB" sz="1200">
                  <a:effectLst/>
                  <a:latin typeface="Times New Roman"/>
                  <a:ea typeface="Times New Roman"/>
                </a:endParaRPr>
              </a:p>
            </p:txBody>
          </p:sp>
          <p:sp>
            <p:nvSpPr>
              <p:cNvPr id="22" name="Rounded Rectangle 21"/>
              <p:cNvSpPr/>
              <p:nvPr/>
            </p:nvSpPr>
            <p:spPr>
              <a:xfrm>
                <a:off x="1712913" y="1385001"/>
                <a:ext cx="4248472" cy="717004"/>
              </a:xfrm>
              <a:prstGeom prst="roundRect">
                <a:avLst/>
              </a:prstGeom>
              <a:solidFill>
                <a:schemeClr val="tx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Aft>
                    <a:spcPts val="0"/>
                  </a:spcAft>
                </a:pPr>
                <a:r>
                  <a:rPr lang="en-GB" sz="1200" kern="1200">
                    <a:solidFill>
                      <a:srgbClr val="FFFFFF"/>
                    </a:solidFill>
                    <a:effectLst/>
                    <a:ea typeface="Times New Roman"/>
                    <a:cs typeface="Times New Roman"/>
                  </a:rPr>
                  <a:t>Cohort studies</a:t>
                </a:r>
                <a:endParaRPr lang="en-GB" sz="1200">
                  <a:effectLst/>
                  <a:latin typeface="Times New Roman"/>
                  <a:ea typeface="Times New Roman"/>
                </a:endParaRPr>
              </a:p>
            </p:txBody>
          </p:sp>
          <p:sp>
            <p:nvSpPr>
              <p:cNvPr id="23" name="Rounded Rectangle 22"/>
              <p:cNvSpPr/>
              <p:nvPr/>
            </p:nvSpPr>
            <p:spPr>
              <a:xfrm>
                <a:off x="1712913" y="2681146"/>
                <a:ext cx="4248472" cy="717004"/>
              </a:xfrm>
              <a:prstGeom prst="roundRect">
                <a:avLst/>
              </a:prstGeom>
              <a:solidFill>
                <a:schemeClr val="tx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Aft>
                    <a:spcPts val="0"/>
                  </a:spcAft>
                </a:pPr>
                <a:r>
                  <a:rPr lang="en-GB" sz="1200" kern="1200">
                    <a:solidFill>
                      <a:srgbClr val="FFFFFF"/>
                    </a:solidFill>
                    <a:effectLst/>
                    <a:ea typeface="Times New Roman"/>
                    <a:cs typeface="Times New Roman"/>
                  </a:rPr>
                  <a:t>Case-control studies/ Cross-sectional studies</a:t>
                </a:r>
                <a:endParaRPr lang="en-GB" sz="1200">
                  <a:effectLst/>
                  <a:latin typeface="Times New Roman"/>
                  <a:ea typeface="Times New Roman"/>
                </a:endParaRPr>
              </a:p>
            </p:txBody>
          </p:sp>
          <p:sp>
            <p:nvSpPr>
              <p:cNvPr id="24" name="Rounded Rectangle 23"/>
              <p:cNvSpPr/>
              <p:nvPr/>
            </p:nvSpPr>
            <p:spPr>
              <a:xfrm>
                <a:off x="1738685" y="3905281"/>
                <a:ext cx="4222700" cy="861020"/>
              </a:xfrm>
              <a:prstGeom prst="roundRect">
                <a:avLst/>
              </a:prstGeom>
              <a:solidFill>
                <a:schemeClr val="tx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Aft>
                    <a:spcPts val="0"/>
                  </a:spcAft>
                </a:pPr>
                <a:r>
                  <a:rPr lang="en-GB" sz="1200" kern="1200">
                    <a:solidFill>
                      <a:srgbClr val="FFFFFF"/>
                    </a:solidFill>
                    <a:effectLst/>
                    <a:ea typeface="Times New Roman"/>
                    <a:cs typeface="Times New Roman"/>
                  </a:rPr>
                  <a:t>Clinical observation (case reports, case-series)</a:t>
                </a:r>
                <a:endParaRPr lang="en-GB" sz="1200">
                  <a:effectLst/>
                  <a:latin typeface="Times New Roman"/>
                  <a:ea typeface="Times New Roman"/>
                </a:endParaRPr>
              </a:p>
            </p:txBody>
          </p:sp>
        </p:grpSp>
        <p:grpSp>
          <p:nvGrpSpPr>
            <p:cNvPr id="6" name="Group 5"/>
            <p:cNvGrpSpPr/>
            <p:nvPr/>
          </p:nvGrpSpPr>
          <p:grpSpPr>
            <a:xfrm>
              <a:off x="-383960" y="-12521"/>
              <a:ext cx="2080404" cy="4850315"/>
              <a:chOff x="-383960" y="-12521"/>
              <a:chExt cx="2080404" cy="4850315"/>
            </a:xfrm>
          </p:grpSpPr>
          <p:sp>
            <p:nvSpPr>
              <p:cNvPr id="18" name="TextBox 21"/>
              <p:cNvSpPr txBox="1"/>
              <p:nvPr/>
            </p:nvSpPr>
            <p:spPr>
              <a:xfrm>
                <a:off x="-383960" y="-12521"/>
                <a:ext cx="2080404" cy="508653"/>
              </a:xfrm>
              <a:prstGeom prst="rect">
                <a:avLst/>
              </a:prstGeom>
              <a:noFill/>
            </p:spPr>
            <p:txBody>
              <a:bodyPr wrap="square" rtlCol="0">
                <a:noAutofit/>
              </a:bodyPr>
              <a:lstStyle/>
              <a:p>
                <a:pPr eaLnBrk="0" fontAlgn="base" hangingPunct="0">
                  <a:spcAft>
                    <a:spcPts val="0"/>
                  </a:spcAft>
                </a:pPr>
                <a:r>
                  <a:rPr lang="en-GB" sz="1600" b="1" kern="1200" dirty="0" smtClean="0">
                    <a:solidFill>
                      <a:srgbClr val="000000"/>
                    </a:solidFill>
                    <a:effectLst/>
                    <a:latin typeface="Arial"/>
                    <a:ea typeface="MS PGothic"/>
                    <a:cs typeface="Times New Roman"/>
                  </a:rPr>
                  <a:t>Lower potential for bias</a:t>
                </a:r>
                <a:endParaRPr lang="en-GB" sz="2800" dirty="0">
                  <a:effectLst/>
                  <a:latin typeface="Times New Roman"/>
                  <a:ea typeface="Times New Roman"/>
                </a:endParaRPr>
              </a:p>
            </p:txBody>
          </p:sp>
          <p:sp>
            <p:nvSpPr>
              <p:cNvPr id="19" name="TextBox 22"/>
              <p:cNvSpPr txBox="1"/>
              <p:nvPr/>
            </p:nvSpPr>
            <p:spPr>
              <a:xfrm>
                <a:off x="-383959" y="4216693"/>
                <a:ext cx="2080403" cy="621101"/>
              </a:xfrm>
              <a:prstGeom prst="rect">
                <a:avLst/>
              </a:prstGeom>
              <a:noFill/>
            </p:spPr>
            <p:txBody>
              <a:bodyPr wrap="square" rtlCol="0">
                <a:noAutofit/>
              </a:bodyPr>
              <a:lstStyle/>
              <a:p>
                <a:pPr eaLnBrk="0" fontAlgn="base" hangingPunct="0">
                  <a:spcAft>
                    <a:spcPts val="0"/>
                  </a:spcAft>
                </a:pPr>
                <a:r>
                  <a:rPr lang="en-GB" sz="1600" b="1" dirty="0" smtClean="0">
                    <a:solidFill>
                      <a:srgbClr val="000000"/>
                    </a:solidFill>
                    <a:latin typeface="Arial"/>
                    <a:ea typeface="MS PGothic"/>
                    <a:cs typeface="Times New Roman"/>
                  </a:rPr>
                  <a:t>Higher potential for </a:t>
                </a:r>
                <a:r>
                  <a:rPr lang="en-GB" sz="1600" b="1" kern="1200" dirty="0" smtClean="0">
                    <a:solidFill>
                      <a:srgbClr val="000000"/>
                    </a:solidFill>
                    <a:effectLst/>
                    <a:latin typeface="Arial"/>
                    <a:ea typeface="MS PGothic"/>
                    <a:cs typeface="Times New Roman"/>
                  </a:rPr>
                  <a:t>bias</a:t>
                </a:r>
                <a:endParaRPr lang="en-GB" sz="2800" dirty="0">
                  <a:effectLst/>
                  <a:latin typeface="Times New Roman"/>
                  <a:ea typeface="Times New Roman"/>
                </a:endParaRPr>
              </a:p>
            </p:txBody>
          </p:sp>
          <p:cxnSp>
            <p:nvCxnSpPr>
              <p:cNvPr id="20" name="Straight Arrow Connector 19"/>
              <p:cNvCxnSpPr/>
              <p:nvPr/>
            </p:nvCxnSpPr>
            <p:spPr>
              <a:xfrm>
                <a:off x="1025775" y="568505"/>
                <a:ext cx="0" cy="355316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pSp>
          <p:nvGrpSpPr>
            <p:cNvPr id="9" name="Group 8"/>
            <p:cNvGrpSpPr/>
            <p:nvPr/>
          </p:nvGrpSpPr>
          <p:grpSpPr>
            <a:xfrm>
              <a:off x="6291900" y="0"/>
              <a:ext cx="3025214" cy="4844260"/>
              <a:chOff x="6291902" y="0"/>
              <a:chExt cx="3025213" cy="4844260"/>
            </a:xfrm>
          </p:grpSpPr>
          <p:sp>
            <p:nvSpPr>
              <p:cNvPr id="10" name="Right Brace 9"/>
              <p:cNvSpPr/>
              <p:nvPr/>
            </p:nvSpPr>
            <p:spPr>
              <a:xfrm>
                <a:off x="6291902" y="0"/>
                <a:ext cx="386609" cy="973646"/>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endParaRPr lang="en-GB"/>
              </a:p>
            </p:txBody>
          </p:sp>
          <p:sp>
            <p:nvSpPr>
              <p:cNvPr id="11" name="Right Brace 10"/>
              <p:cNvSpPr/>
              <p:nvPr/>
            </p:nvSpPr>
            <p:spPr>
              <a:xfrm>
                <a:off x="6291902" y="1344613"/>
                <a:ext cx="360040" cy="349964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endParaRPr lang="en-GB"/>
              </a:p>
            </p:txBody>
          </p:sp>
          <p:sp>
            <p:nvSpPr>
              <p:cNvPr id="12" name="TextBox 15"/>
              <p:cNvSpPr txBox="1"/>
              <p:nvPr/>
            </p:nvSpPr>
            <p:spPr>
              <a:xfrm>
                <a:off x="6797142" y="315909"/>
                <a:ext cx="2519973" cy="407117"/>
              </a:xfrm>
              <a:prstGeom prst="rect">
                <a:avLst/>
              </a:prstGeom>
              <a:noFill/>
            </p:spPr>
            <p:txBody>
              <a:bodyPr wrap="square" rtlCol="0">
                <a:noAutofit/>
              </a:bodyPr>
              <a:lstStyle/>
              <a:p>
                <a:pPr eaLnBrk="0" fontAlgn="base" hangingPunct="0">
                  <a:spcAft>
                    <a:spcPts val="0"/>
                  </a:spcAft>
                </a:pPr>
                <a:r>
                  <a:rPr lang="en-GB" sz="2000" b="1" dirty="0">
                    <a:solidFill>
                      <a:srgbClr val="000000"/>
                    </a:solidFill>
                    <a:latin typeface="Arial"/>
                    <a:ea typeface="MS PGothic"/>
                    <a:cs typeface="Times New Roman"/>
                  </a:rPr>
                  <a:t>E</a:t>
                </a:r>
                <a:r>
                  <a:rPr lang="en-GB" sz="2000" b="1" kern="1200" dirty="0" smtClean="0">
                    <a:solidFill>
                      <a:srgbClr val="000000"/>
                    </a:solidFill>
                    <a:effectLst/>
                    <a:latin typeface="Arial"/>
                    <a:ea typeface="MS PGothic"/>
                    <a:cs typeface="Times New Roman"/>
                  </a:rPr>
                  <a:t>xperimental</a:t>
                </a:r>
                <a:endParaRPr lang="en-GB" sz="3600" b="1" dirty="0">
                  <a:effectLst/>
                  <a:latin typeface="Times New Roman"/>
                  <a:ea typeface="Times New Roman"/>
                </a:endParaRPr>
              </a:p>
            </p:txBody>
          </p:sp>
          <p:sp>
            <p:nvSpPr>
              <p:cNvPr id="13" name="TextBox 23"/>
              <p:cNvSpPr txBox="1"/>
              <p:nvPr/>
            </p:nvSpPr>
            <p:spPr>
              <a:xfrm>
                <a:off x="6797142" y="2850227"/>
                <a:ext cx="2519973" cy="325120"/>
              </a:xfrm>
              <a:prstGeom prst="rect">
                <a:avLst/>
              </a:prstGeom>
              <a:noFill/>
            </p:spPr>
            <p:txBody>
              <a:bodyPr wrap="square" rtlCol="0">
                <a:noAutofit/>
              </a:bodyPr>
              <a:lstStyle/>
              <a:p>
                <a:pPr eaLnBrk="0" fontAlgn="base" hangingPunct="0">
                  <a:spcAft>
                    <a:spcPts val="0"/>
                  </a:spcAft>
                </a:pPr>
                <a:r>
                  <a:rPr lang="en-GB" sz="2000" b="1" kern="1200" dirty="0" smtClean="0">
                    <a:solidFill>
                      <a:srgbClr val="000000"/>
                    </a:solidFill>
                    <a:effectLst/>
                    <a:latin typeface="Arial"/>
                    <a:ea typeface="MS PGothic"/>
                    <a:cs typeface="Times New Roman"/>
                  </a:rPr>
                  <a:t>Observational</a:t>
                </a:r>
                <a:endParaRPr lang="en-GB" sz="3200" b="1" dirty="0">
                  <a:effectLst/>
                  <a:latin typeface="Times New Roman"/>
                  <a:ea typeface="Times New Roman"/>
                </a:endParaRPr>
              </a:p>
            </p:txBody>
          </p:sp>
        </p:grpSp>
      </p:grpSp>
      <p:sp>
        <p:nvSpPr>
          <p:cNvPr id="25" name="Title 1"/>
          <p:cNvSpPr>
            <a:spLocks noGrp="1"/>
          </p:cNvSpPr>
          <p:nvPr>
            <p:ph type="title"/>
          </p:nvPr>
        </p:nvSpPr>
        <p:spPr>
          <a:xfrm>
            <a:off x="151836" y="72570"/>
            <a:ext cx="3782779" cy="624448"/>
          </a:xfrm>
        </p:spPr>
        <p:txBody>
          <a:bodyPr>
            <a:normAutofit/>
          </a:bodyPr>
          <a:lstStyle/>
          <a:p>
            <a:pPr algn="l"/>
            <a:r>
              <a:rPr lang="en-GB" dirty="0" smtClean="0">
                <a:solidFill>
                  <a:srgbClr val="800000"/>
                </a:solidFill>
              </a:rPr>
              <a:t>Bias in study desig</a:t>
            </a:r>
            <a:r>
              <a:rPr lang="en-GB" dirty="0">
                <a:solidFill>
                  <a:srgbClr val="800000"/>
                </a:solidFill>
              </a:rPr>
              <a:t>n</a:t>
            </a:r>
          </a:p>
        </p:txBody>
      </p:sp>
    </p:spTree>
    <p:extLst>
      <p:ext uri="{BB962C8B-B14F-4D97-AF65-F5344CB8AC3E}">
        <p14:creationId xmlns:p14="http://schemas.microsoft.com/office/powerpoint/2010/main" val="5221202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51" y="63439"/>
            <a:ext cx="3586428" cy="936484"/>
          </a:xfrm>
        </p:spPr>
        <p:txBody>
          <a:bodyPr/>
          <a:lstStyle/>
          <a:p>
            <a:r>
              <a:rPr lang="en-GB" dirty="0" smtClean="0">
                <a:solidFill>
                  <a:srgbClr val="632423"/>
                </a:solidFill>
              </a:rPr>
              <a:t>Levels of evidence</a:t>
            </a:r>
            <a:endParaRPr lang="en-GB" dirty="0">
              <a:solidFill>
                <a:srgbClr val="632423"/>
              </a:solidFill>
            </a:endParaRPr>
          </a:p>
        </p:txBody>
      </p:sp>
      <p:pic>
        <p:nvPicPr>
          <p:cNvPr id="4" name="Picture 2" descr="Levels of Evidence: graphic displaying the levels of evidence of research designs. The order of preferred research designs is as follows: systematic reviews, randomized controlled trials, cohort studies, case-control studies, case reports or case series, and editorials and expert opinion"/>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86174" y="1199448"/>
            <a:ext cx="6736461" cy="5054512"/>
          </a:xfrm>
          <a:prstGeom prst="rect">
            <a:avLst/>
          </a:prstGeom>
          <a:noFill/>
          <a:extLst>
            <a:ext uri="{909E8E84-426E-40dd-AFC4-6F175D3DCCD1}">
              <a14:hiddenFill xmlns:a14="http://schemas.microsoft.com/office/drawing/2010/main">
                <a:solidFill>
                  <a:srgbClr val="FFFFFF"/>
                </a:solidFill>
              </a14:hiddenFill>
            </a:ext>
          </a:extLst>
        </p:spPr>
      </p:pic>
      <p:sp>
        <p:nvSpPr>
          <p:cNvPr id="5" name="Up Arrow 4"/>
          <p:cNvSpPr/>
          <p:nvPr/>
        </p:nvSpPr>
        <p:spPr>
          <a:xfrm>
            <a:off x="305723" y="1607894"/>
            <a:ext cx="816541" cy="388023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86420" tIns="43210" rIns="86420" bIns="43210" rtlCol="0" anchor="ctr"/>
          <a:lstStyle/>
          <a:p>
            <a:pPr algn="ctr"/>
            <a:endParaRPr lang="en-GB" dirty="0"/>
          </a:p>
        </p:txBody>
      </p:sp>
      <p:sp>
        <p:nvSpPr>
          <p:cNvPr id="6" name="TextBox 5"/>
          <p:cNvSpPr txBox="1"/>
          <p:nvPr/>
        </p:nvSpPr>
        <p:spPr>
          <a:xfrm rot="16200000">
            <a:off x="307706" y="3337311"/>
            <a:ext cx="812575" cy="349006"/>
          </a:xfrm>
          <a:prstGeom prst="rect">
            <a:avLst/>
          </a:prstGeom>
          <a:noFill/>
        </p:spPr>
        <p:txBody>
          <a:bodyPr wrap="none" lIns="86420" tIns="43210" rIns="86420" bIns="43210" rtlCol="0">
            <a:spAutoFit/>
          </a:bodyPr>
          <a:lstStyle/>
          <a:p>
            <a:r>
              <a:rPr lang="en-GB" dirty="0" smtClean="0">
                <a:solidFill>
                  <a:schemeClr val="bg1"/>
                </a:solidFill>
              </a:rPr>
              <a:t>Quality</a:t>
            </a:r>
            <a:endParaRPr lang="en-GB" dirty="0">
              <a:solidFill>
                <a:schemeClr val="bg1"/>
              </a:solidFill>
            </a:endParaRPr>
          </a:p>
        </p:txBody>
      </p:sp>
      <p:sp>
        <p:nvSpPr>
          <p:cNvPr id="7" name="Up Arrow 6"/>
          <p:cNvSpPr/>
          <p:nvPr/>
        </p:nvSpPr>
        <p:spPr>
          <a:xfrm rot="10800000">
            <a:off x="7518499" y="1571698"/>
            <a:ext cx="816541" cy="3880231"/>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lIns="86420" tIns="43210" rIns="86420" bIns="43210" rtlCol="0" anchor="ctr"/>
          <a:lstStyle/>
          <a:p>
            <a:pPr algn="ctr"/>
            <a:endParaRPr lang="en-GB" dirty="0"/>
          </a:p>
        </p:txBody>
      </p:sp>
      <p:sp>
        <p:nvSpPr>
          <p:cNvPr id="3" name="TextBox 2"/>
          <p:cNvSpPr txBox="1"/>
          <p:nvPr/>
        </p:nvSpPr>
        <p:spPr>
          <a:xfrm rot="5400000">
            <a:off x="7452530" y="3269359"/>
            <a:ext cx="948479" cy="349006"/>
          </a:xfrm>
          <a:prstGeom prst="rect">
            <a:avLst/>
          </a:prstGeom>
          <a:noFill/>
        </p:spPr>
        <p:txBody>
          <a:bodyPr wrap="none" lIns="86420" tIns="43210" rIns="86420" bIns="43210" rtlCol="0">
            <a:spAutoFit/>
          </a:bodyPr>
          <a:lstStyle/>
          <a:p>
            <a:r>
              <a:rPr lang="en-GB" dirty="0" smtClean="0">
                <a:solidFill>
                  <a:schemeClr val="bg1"/>
                </a:solidFill>
              </a:rPr>
              <a:t>Quantity</a:t>
            </a:r>
            <a:endParaRPr lang="en-GB" dirty="0">
              <a:solidFill>
                <a:schemeClr val="bg1"/>
              </a:solidFill>
            </a:endParaRPr>
          </a:p>
        </p:txBody>
      </p:sp>
    </p:spTree>
    <p:extLst>
      <p:ext uri="{BB962C8B-B14F-4D97-AF65-F5344CB8AC3E}">
        <p14:creationId xmlns:p14="http://schemas.microsoft.com/office/powerpoint/2010/main" val="21375660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pen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pening slide alterna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8646</TotalTime>
  <Words>4030</Words>
  <Application>Microsoft Macintosh PowerPoint</Application>
  <PresentationFormat>Custom</PresentationFormat>
  <Paragraphs>414</Paragraphs>
  <Slides>61</Slides>
  <Notes>46</Notes>
  <HiddenSlides>0</HiddenSlides>
  <MMClips>0</MMClips>
  <ScaleCrop>false</ScaleCrop>
  <HeadingPairs>
    <vt:vector size="4" baseType="variant">
      <vt:variant>
        <vt:lpstr>Theme</vt:lpstr>
      </vt:variant>
      <vt:variant>
        <vt:i4>3</vt:i4>
      </vt:variant>
      <vt:variant>
        <vt:lpstr>Slide Titles</vt:lpstr>
      </vt:variant>
      <vt:variant>
        <vt:i4>61</vt:i4>
      </vt:variant>
    </vt:vector>
  </HeadingPairs>
  <TitlesOfParts>
    <vt:vector size="64" baseType="lpstr">
      <vt:lpstr>Opening slide</vt:lpstr>
      <vt:lpstr>Opening slide alternative</vt:lpstr>
      <vt:lpstr>Text slide</vt:lpstr>
      <vt:lpstr>PowerPoint Presentation</vt:lpstr>
      <vt:lpstr>PowerPoint Presentation</vt:lpstr>
      <vt:lpstr>Discuss</vt:lpstr>
      <vt:lpstr>PowerPoint Presentation</vt:lpstr>
      <vt:lpstr>PowerPoint Presentation</vt:lpstr>
      <vt:lpstr>PowerPoint Presentation</vt:lpstr>
      <vt:lpstr>PowerPoint Presentation</vt:lpstr>
      <vt:lpstr>Bias in study design</vt:lpstr>
      <vt:lpstr>Levels of evidence</vt:lpstr>
      <vt:lpstr>   1 Table = Levels of evidence</vt:lpstr>
      <vt:lpstr>PowerPoint Presentation</vt:lpstr>
      <vt:lpstr>What study designs should you be looking for?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What’s the question? (1 min) 2.   What study design would  you choose? (1 min)  Compare with your neighbour (1 min)</vt:lpstr>
      <vt:lpstr>PowerPoint Presentation</vt:lpstr>
      <vt:lpstr>PowerPoint Presentation</vt:lpstr>
      <vt:lpstr>1.   What’s the question? (1 min) 2.   What study design would  you choose? (1 min)  Compare with your neighbour (1 min)</vt:lpstr>
      <vt:lpstr>PowerPoint Presentation</vt:lpstr>
      <vt:lpstr>PowerPoint Presentation</vt:lpstr>
      <vt:lpstr>Case control</vt:lpstr>
      <vt:lpstr>PowerPoint Presentation</vt:lpstr>
      <vt:lpstr>PowerPoint Presentation</vt:lpstr>
      <vt:lpstr>PowerPoint Presentation</vt:lpstr>
      <vt:lpstr>PowerPoint Presentation</vt:lpstr>
      <vt:lpstr>PowerPoint Presentation</vt:lpstr>
      <vt:lpstr>PowerPoint Presentation</vt:lpstr>
      <vt:lpstr>Cohort study 2</vt:lpstr>
      <vt:lpstr>PowerPoint Presentation</vt:lpstr>
      <vt:lpstr>PowerPoint Presentation</vt:lpstr>
      <vt:lpstr>PowerPoint Presentation</vt:lpstr>
      <vt:lpstr>PowerPoint Presentation</vt:lpstr>
      <vt:lpstr>PowerPoint Presentation</vt:lpstr>
      <vt:lpstr>  1 CONCEPT = Confounding</vt:lpstr>
      <vt:lpstr>PowerPoint Presentation</vt:lpstr>
      <vt:lpstr>PowerPoint Presentation</vt:lpstr>
      <vt:lpstr>PowerPoint Presentation</vt:lpstr>
      <vt:lpstr>Why random allocation?</vt:lpstr>
      <vt:lpstr>Concealing allocation</vt:lpstr>
      <vt:lpstr>PowerPoint Presentation</vt:lpstr>
      <vt:lpstr>PowerPoint Presentation</vt:lpstr>
      <vt:lpstr>Difference between randomized &amp; non-randomized studies</vt:lpstr>
      <vt:lpstr>PowerPoint Presentation</vt:lpstr>
      <vt:lpstr>Thank you for listening!</vt:lpstr>
      <vt:lpstr>Abstract workshop</vt:lpstr>
      <vt:lpstr>What study design(s) would you choose?</vt:lpstr>
      <vt:lpstr>Qualitative research</vt:lpstr>
      <vt:lpstr>PowerPoint Presentation</vt:lpstr>
      <vt:lpstr>PowerPoint Presentation</vt:lpstr>
      <vt:lpstr>What are some qualitative research methods?</vt:lpstr>
      <vt:lpstr>PowerPoint Presentation</vt:lpstr>
      <vt:lpstr>PowerPoint Presentation</vt:lpstr>
    </vt:vector>
  </TitlesOfParts>
  <Company>UofO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Chinn</dc:creator>
  <cp:lastModifiedBy>David Nunan</cp:lastModifiedBy>
  <cp:revision>330</cp:revision>
  <dcterms:created xsi:type="dcterms:W3CDTF">2014-03-20T14:30:16Z</dcterms:created>
  <dcterms:modified xsi:type="dcterms:W3CDTF">2015-12-14T10:51:30Z</dcterms:modified>
</cp:coreProperties>
</file>