
<file path=[Content_Types].xml><?xml version="1.0" encoding="utf-8"?>
<Types xmlns="http://schemas.openxmlformats.org/package/2006/content-types">
  <Default Extension="xml" ContentType="application/xml"/>
  <Default Extension="wmf" ContentType="image/x-wmf"/>
  <Default Extension="wmv" ContentType="video/unknown"/>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1.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2.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ppt/embeddings/oleObject3.bin" ContentType="application/vnd.openxmlformats-officedocument.oleObject"/>
  <Override PartName="/ppt/tags/tag2.xml" ContentType="application/vnd.openxmlformats-officedocument.presentationml.tags+xml"/>
  <Override PartName="/ppt/tags/tag3.xml" ContentType="application/vnd.openxmlformats-officedocument.presentationml.tags+xml"/>
  <Override PartName="/ppt/notesSlides/notesSlide25.xml" ContentType="application/vnd.openxmlformats-officedocument.presentationml.notesSlide+xml"/>
  <Override PartName="/ppt/tags/tag4.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70" r:id="rId2"/>
  </p:sldMasterIdLst>
  <p:notesMasterIdLst>
    <p:notesMasterId r:id="rId69"/>
  </p:notesMasterIdLst>
  <p:handoutMasterIdLst>
    <p:handoutMasterId r:id="rId70"/>
  </p:handoutMasterIdLst>
  <p:sldIdLst>
    <p:sldId id="256" r:id="rId3"/>
    <p:sldId id="257" r:id="rId4"/>
    <p:sldId id="447" r:id="rId5"/>
    <p:sldId id="445" r:id="rId6"/>
    <p:sldId id="446" r:id="rId7"/>
    <p:sldId id="324" r:id="rId8"/>
    <p:sldId id="449" r:id="rId9"/>
    <p:sldId id="319" r:id="rId10"/>
    <p:sldId id="320" r:id="rId11"/>
    <p:sldId id="439" r:id="rId12"/>
    <p:sldId id="440" r:id="rId13"/>
    <p:sldId id="267" r:id="rId14"/>
    <p:sldId id="268" r:id="rId15"/>
    <p:sldId id="269" r:id="rId16"/>
    <p:sldId id="442" r:id="rId17"/>
    <p:sldId id="443" r:id="rId18"/>
    <p:sldId id="444" r:id="rId19"/>
    <p:sldId id="373" r:id="rId20"/>
    <p:sldId id="374" r:id="rId21"/>
    <p:sldId id="398" r:id="rId22"/>
    <p:sldId id="435" r:id="rId23"/>
    <p:sldId id="399" r:id="rId24"/>
    <p:sldId id="400" r:id="rId25"/>
    <p:sldId id="401" r:id="rId26"/>
    <p:sldId id="403" r:id="rId27"/>
    <p:sldId id="441" r:id="rId28"/>
    <p:sldId id="404" r:id="rId29"/>
    <p:sldId id="331" r:id="rId30"/>
    <p:sldId id="332" r:id="rId31"/>
    <p:sldId id="333" r:id="rId32"/>
    <p:sldId id="334" r:id="rId33"/>
    <p:sldId id="335" r:id="rId34"/>
    <p:sldId id="421" r:id="rId35"/>
    <p:sldId id="423" r:id="rId36"/>
    <p:sldId id="339" r:id="rId37"/>
    <p:sldId id="341" r:id="rId38"/>
    <p:sldId id="345" r:id="rId39"/>
    <p:sldId id="351" r:id="rId40"/>
    <p:sldId id="352" r:id="rId41"/>
    <p:sldId id="353" r:id="rId42"/>
    <p:sldId id="354" r:id="rId43"/>
    <p:sldId id="355" r:id="rId44"/>
    <p:sldId id="386" r:id="rId45"/>
    <p:sldId id="388" r:id="rId46"/>
    <p:sldId id="390" r:id="rId47"/>
    <p:sldId id="391" r:id="rId48"/>
    <p:sldId id="392" r:id="rId49"/>
    <p:sldId id="394" r:id="rId50"/>
    <p:sldId id="433" r:id="rId51"/>
    <p:sldId id="413" r:id="rId52"/>
    <p:sldId id="414" r:id="rId53"/>
    <p:sldId id="415" r:id="rId54"/>
    <p:sldId id="416" r:id="rId55"/>
    <p:sldId id="418" r:id="rId56"/>
    <p:sldId id="357" r:id="rId57"/>
    <p:sldId id="358" r:id="rId58"/>
    <p:sldId id="359" r:id="rId59"/>
    <p:sldId id="395" r:id="rId60"/>
    <p:sldId id="396" r:id="rId61"/>
    <p:sldId id="431" r:id="rId62"/>
    <p:sldId id="432" r:id="rId63"/>
    <p:sldId id="360" r:id="rId64"/>
    <p:sldId id="363" r:id="rId65"/>
    <p:sldId id="364" r:id="rId66"/>
    <p:sldId id="367" r:id="rId67"/>
    <p:sldId id="369" r:id="rId6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1pPr>
    <a:lvl2pPr marL="457196"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2pPr>
    <a:lvl3pPr marL="914391"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3pPr>
    <a:lvl4pPr marL="1371587"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4pPr>
    <a:lvl5pPr marL="1828782"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5pPr>
    <a:lvl6pPr marL="2285978" algn="l" defTabSz="914391" rtl="0" eaLnBrk="1" latinLnBrk="0" hangingPunct="1">
      <a:defRPr sz="2400" kern="1200">
        <a:solidFill>
          <a:schemeClr val="tx1"/>
        </a:solidFill>
        <a:latin typeface="Arial" charset="0"/>
        <a:ea typeface="ＭＳ Ｐゴシック" pitchFamily="1" charset="-128"/>
        <a:cs typeface="+mn-cs"/>
      </a:defRPr>
    </a:lvl6pPr>
    <a:lvl7pPr marL="2743173" algn="l" defTabSz="914391" rtl="0" eaLnBrk="1" latinLnBrk="0" hangingPunct="1">
      <a:defRPr sz="2400" kern="1200">
        <a:solidFill>
          <a:schemeClr val="tx1"/>
        </a:solidFill>
        <a:latin typeface="Arial" charset="0"/>
        <a:ea typeface="ＭＳ Ｐゴシック" pitchFamily="1" charset="-128"/>
        <a:cs typeface="+mn-cs"/>
      </a:defRPr>
    </a:lvl7pPr>
    <a:lvl8pPr marL="3200368" algn="l" defTabSz="914391" rtl="0" eaLnBrk="1" latinLnBrk="0" hangingPunct="1">
      <a:defRPr sz="2400" kern="1200">
        <a:solidFill>
          <a:schemeClr val="tx1"/>
        </a:solidFill>
        <a:latin typeface="Arial" charset="0"/>
        <a:ea typeface="ＭＳ Ｐゴシック" pitchFamily="1" charset="-128"/>
        <a:cs typeface="+mn-cs"/>
      </a:defRPr>
    </a:lvl8pPr>
    <a:lvl9pPr marL="3657563" algn="l" defTabSz="914391" rtl="0" eaLnBrk="1" latinLnBrk="0" hangingPunct="1">
      <a:defRPr sz="2400" kern="1200">
        <a:solidFill>
          <a:schemeClr val="tx1"/>
        </a:solidFill>
        <a:latin typeface="Arial" charset="0"/>
        <a:ea typeface="ＭＳ Ｐゴシック" pitchFamily="1"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797" autoAdjust="0"/>
    <p:restoredTop sz="90872" autoAdjust="0"/>
  </p:normalViewPr>
  <p:slideViewPr>
    <p:cSldViewPr>
      <p:cViewPr>
        <p:scale>
          <a:sx n="68" d="100"/>
          <a:sy n="68" d="100"/>
        </p:scale>
        <p:origin x="-856" y="-672"/>
      </p:cViewPr>
      <p:guideLst>
        <p:guide orient="horz" pos="2160"/>
        <p:guide pos="2880"/>
      </p:guideLst>
    </p:cSldViewPr>
  </p:slideViewPr>
  <p:outlineViewPr>
    <p:cViewPr>
      <p:scale>
        <a:sx n="33" d="100"/>
        <a:sy n="33" d="100"/>
      </p:scale>
      <p:origin x="0" y="15504"/>
    </p:cViewPr>
    <p:sldLst>
      <p:sld r:id="rId1" collapse="1"/>
      <p:sld r:id="rId2" collapse="1"/>
      <p:sld r:id="rId3" collapse="1"/>
      <p:sld r:id="rId4" collapse="1"/>
      <p:sld r:id="rId5" collapse="1"/>
      <p:sld r:id="rId6" collapse="1"/>
    </p:sldLst>
  </p:outlineViewPr>
  <p:notesTextViewPr>
    <p:cViewPr>
      <p:scale>
        <a:sx n="100" d="100"/>
        <a:sy n="100" d="100"/>
      </p:scale>
      <p:origin x="0" y="0"/>
    </p:cViewPr>
  </p:notesTextViewPr>
  <p:sorterViewPr>
    <p:cViewPr>
      <p:scale>
        <a:sx n="66" d="100"/>
        <a:sy n="66" d="100"/>
      </p:scale>
      <p:origin x="0" y="39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notesMaster" Target="notesMasters/notesMaster1.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handoutMaster" Target="handoutMasters/handoutMaster1.xml"/><Relationship Id="rId71" Type="http://schemas.openxmlformats.org/officeDocument/2006/relationships/printerSettings" Target="printerSettings/printerSettings1.bin"/><Relationship Id="rId72" Type="http://schemas.openxmlformats.org/officeDocument/2006/relationships/presProps" Target="presProp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_rels/viewProps.xml.rels><?xml version="1.0" encoding="UTF-8" standalone="yes"?>
<Relationships xmlns="http://schemas.openxmlformats.org/package/2006/relationships"><Relationship Id="rId3" Type="http://schemas.openxmlformats.org/officeDocument/2006/relationships/slide" Target="slides/slide9.xml"/><Relationship Id="rId4" Type="http://schemas.openxmlformats.org/officeDocument/2006/relationships/slide" Target="slides/slide36.xml"/><Relationship Id="rId5" Type="http://schemas.openxmlformats.org/officeDocument/2006/relationships/slide" Target="slides/slide37.xml"/><Relationship Id="rId6" Type="http://schemas.openxmlformats.org/officeDocument/2006/relationships/slide" Target="slides/slide63.xml"/><Relationship Id="rId1" Type="http://schemas.openxmlformats.org/officeDocument/2006/relationships/slide" Target="slides/slide2.xml"/><Relationship Id="rId2"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F0BF18E-01FC-4E37-AA7E-AE7F529DC315}" type="datetimeFigureOut">
              <a:rPr lang="en-US" smtClean="0"/>
              <a:pPr/>
              <a:t>19/11/15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D0C691B-52A6-4827-B869-2734C08C8512}" type="slidenum">
              <a:rPr lang="en-US" smtClean="0"/>
              <a:pPr/>
              <a:t>‹#›</a:t>
            </a:fld>
            <a:endParaRPr lang="en-US"/>
          </a:p>
        </p:txBody>
      </p:sp>
    </p:spTree>
    <p:extLst>
      <p:ext uri="{BB962C8B-B14F-4D97-AF65-F5344CB8AC3E}">
        <p14:creationId xmlns:p14="http://schemas.microsoft.com/office/powerpoint/2010/main" val="40452051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AD844F-0BF9-4CF9-86CE-5510C4006818}" type="datetimeFigureOut">
              <a:rPr lang="en-US" smtClean="0"/>
              <a:pPr/>
              <a:t>19/11/15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921878-49A7-47C8-A5B5-721E8CF15728}" type="slidenum">
              <a:rPr lang="en-US" smtClean="0"/>
              <a:pPr/>
              <a:t>‹#›</a:t>
            </a:fld>
            <a:endParaRPr lang="en-US"/>
          </a:p>
        </p:txBody>
      </p:sp>
    </p:spTree>
    <p:extLst>
      <p:ext uri="{BB962C8B-B14F-4D97-AF65-F5344CB8AC3E}">
        <p14:creationId xmlns:p14="http://schemas.microsoft.com/office/powerpoint/2010/main" val="2263098396"/>
      </p:ext>
    </p:extLst>
  </p:cSld>
  <p:clrMap bg1="lt1" tx1="dk1" bg2="lt2" tx2="dk2" accent1="accent1" accent2="accent2" accent3="accent3" accent4="accent4" accent5="accent5" accent6="accent6" hlink="hlink" folHlink="folHlink"/>
  <p:notesStyle>
    <a:lvl1pPr marL="0" algn="l" defTabSz="914391" rtl="0" eaLnBrk="1" latinLnBrk="0" hangingPunct="1">
      <a:defRPr sz="1200" kern="1200">
        <a:solidFill>
          <a:schemeClr val="tx1"/>
        </a:solidFill>
        <a:latin typeface="+mn-lt"/>
        <a:ea typeface="+mn-ea"/>
        <a:cs typeface="+mn-cs"/>
      </a:defRPr>
    </a:lvl1pPr>
    <a:lvl2pPr marL="457196" algn="l" defTabSz="914391" rtl="0" eaLnBrk="1" latinLnBrk="0" hangingPunct="1">
      <a:defRPr sz="1200" kern="1200">
        <a:solidFill>
          <a:schemeClr val="tx1"/>
        </a:solidFill>
        <a:latin typeface="+mn-lt"/>
        <a:ea typeface="+mn-ea"/>
        <a:cs typeface="+mn-cs"/>
      </a:defRPr>
    </a:lvl2pPr>
    <a:lvl3pPr marL="914391" algn="l" defTabSz="914391" rtl="0" eaLnBrk="1" latinLnBrk="0" hangingPunct="1">
      <a:defRPr sz="1200" kern="1200">
        <a:solidFill>
          <a:schemeClr val="tx1"/>
        </a:solidFill>
        <a:latin typeface="+mn-lt"/>
        <a:ea typeface="+mn-ea"/>
        <a:cs typeface="+mn-cs"/>
      </a:defRPr>
    </a:lvl3pPr>
    <a:lvl4pPr marL="1371587" algn="l" defTabSz="914391" rtl="0" eaLnBrk="1" latinLnBrk="0" hangingPunct="1">
      <a:defRPr sz="1200" kern="1200">
        <a:solidFill>
          <a:schemeClr val="tx1"/>
        </a:solidFill>
        <a:latin typeface="+mn-lt"/>
        <a:ea typeface="+mn-ea"/>
        <a:cs typeface="+mn-cs"/>
      </a:defRPr>
    </a:lvl4pPr>
    <a:lvl5pPr marL="1828782" algn="l" defTabSz="914391" rtl="0" eaLnBrk="1" latinLnBrk="0" hangingPunct="1">
      <a:defRPr sz="1200" kern="1200">
        <a:solidFill>
          <a:schemeClr val="tx1"/>
        </a:solidFill>
        <a:latin typeface="+mn-lt"/>
        <a:ea typeface="+mn-ea"/>
        <a:cs typeface="+mn-cs"/>
      </a:defRPr>
    </a:lvl5pPr>
    <a:lvl6pPr marL="2285978" algn="l" defTabSz="914391" rtl="0" eaLnBrk="1" latinLnBrk="0" hangingPunct="1">
      <a:defRPr sz="1200" kern="1200">
        <a:solidFill>
          <a:schemeClr val="tx1"/>
        </a:solidFill>
        <a:latin typeface="+mn-lt"/>
        <a:ea typeface="+mn-ea"/>
        <a:cs typeface="+mn-cs"/>
      </a:defRPr>
    </a:lvl6pPr>
    <a:lvl7pPr marL="2743173" algn="l" defTabSz="914391" rtl="0" eaLnBrk="1" latinLnBrk="0" hangingPunct="1">
      <a:defRPr sz="1200" kern="1200">
        <a:solidFill>
          <a:schemeClr val="tx1"/>
        </a:solidFill>
        <a:latin typeface="+mn-lt"/>
        <a:ea typeface="+mn-ea"/>
        <a:cs typeface="+mn-cs"/>
      </a:defRPr>
    </a:lvl7pPr>
    <a:lvl8pPr marL="3200368" algn="l" defTabSz="914391" rtl="0" eaLnBrk="1" latinLnBrk="0" hangingPunct="1">
      <a:defRPr sz="1200" kern="1200">
        <a:solidFill>
          <a:schemeClr val="tx1"/>
        </a:solidFill>
        <a:latin typeface="+mn-lt"/>
        <a:ea typeface="+mn-ea"/>
        <a:cs typeface="+mn-cs"/>
      </a:defRPr>
    </a:lvl8pPr>
    <a:lvl9pPr marL="3657563" algn="l" defTabSz="91439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ije.oxfordjournals.org/content/34/4/874.full%23ref-24" TargetMode="External"/><Relationship Id="rId4" Type="http://schemas.openxmlformats.org/officeDocument/2006/relationships/hyperlink" Target="http://ije.oxfordjournals.org/content/34/4/874.full%23ref-25" TargetMode="External"/><Relationship Id="rId5" Type="http://schemas.openxmlformats.org/officeDocument/2006/relationships/hyperlink" Target="http://ije.oxfordjournals.org/content/34/4/874.full%23ref-26" TargetMode="External"/><Relationship Id="rId6" Type="http://schemas.openxmlformats.org/officeDocument/2006/relationships/hyperlink" Target="http://ije.oxfordjournals.org/content/34/4/874.full%23ref-27" TargetMode="External"/><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notesMaster" Target="../notesMasters/notesMaster1.xml"/><Relationship Id="rId3"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notesMaster" Target="../notesMasters/notesMaster1.xml"/><Relationship Id="rId3"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921878-49A7-47C8-A5B5-721E8CF1572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txBox="1">
            <a:spLocks noGrp="1" noChangeArrowheads="1"/>
          </p:cNvSpPr>
          <p:nvPr/>
        </p:nvSpPr>
        <p:spPr bwMode="auto">
          <a:xfrm>
            <a:off x="3883852" y="8684826"/>
            <a:ext cx="2972547" cy="457711"/>
          </a:xfrm>
          <a:prstGeom prst="rect">
            <a:avLst/>
          </a:prstGeom>
          <a:noFill/>
          <a:ln w="9525">
            <a:noFill/>
            <a:miter lim="800000"/>
            <a:headEnd/>
            <a:tailEnd/>
          </a:ln>
        </p:spPr>
        <p:txBody>
          <a:bodyPr anchor="b"/>
          <a:lstStyle/>
          <a:p>
            <a:pPr algn="r" eaLnBrk="1" hangingPunct="1"/>
            <a:fld id="{18B2C308-447C-4B4D-B39C-E85DE2566E02}" type="slidenum">
              <a:rPr lang="en-US" sz="1200">
                <a:latin typeface="Times New Roman" pitchFamily="18" charset="0"/>
              </a:rPr>
              <a:pPr algn="r" eaLnBrk="1" hangingPunct="1"/>
              <a:t>14</a:t>
            </a:fld>
            <a:endParaRPr lang="en-US" sz="1200">
              <a:latin typeface="Times New Roman" pitchFamily="18" charset="0"/>
            </a:endParaRPr>
          </a:p>
        </p:txBody>
      </p:sp>
      <p:sp>
        <p:nvSpPr>
          <p:cNvPr id="163843" name="Rectangle 2"/>
          <p:cNvSpPr>
            <a:spLocks noGrp="1" noRot="1" noChangeAspect="1" noChangeArrowheads="1" noTextEdit="1"/>
          </p:cNvSpPr>
          <p:nvPr>
            <p:ph type="sldImg"/>
          </p:nvPr>
        </p:nvSpPr>
        <p:spPr>
          <a:xfrm>
            <a:off x="1143000" y="685800"/>
            <a:ext cx="4572000" cy="3429000"/>
          </a:xfrm>
          <a:ln/>
        </p:spPr>
      </p:sp>
      <p:sp>
        <p:nvSpPr>
          <p:cNvPr id="163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txBox="1">
            <a:spLocks noGrp="1" noChangeArrowheads="1"/>
          </p:cNvSpPr>
          <p:nvPr/>
        </p:nvSpPr>
        <p:spPr bwMode="auto">
          <a:xfrm>
            <a:off x="3883852" y="8684826"/>
            <a:ext cx="2972547" cy="457711"/>
          </a:xfrm>
          <a:prstGeom prst="rect">
            <a:avLst/>
          </a:prstGeom>
          <a:noFill/>
          <a:ln w="9525">
            <a:noFill/>
            <a:miter lim="800000"/>
            <a:headEnd/>
            <a:tailEnd/>
          </a:ln>
        </p:spPr>
        <p:txBody>
          <a:bodyPr anchor="b"/>
          <a:lstStyle/>
          <a:p>
            <a:pPr algn="r" eaLnBrk="1" hangingPunct="1"/>
            <a:fld id="{EAC904BB-1A12-4A78-8BCC-0E662ADF5197}" type="slidenum">
              <a:rPr lang="en-US" sz="1200">
                <a:latin typeface="Times New Roman" pitchFamily="18" charset="0"/>
              </a:rPr>
              <a:pPr algn="r" eaLnBrk="1" hangingPunct="1"/>
              <a:t>15</a:t>
            </a:fld>
            <a:endParaRPr lang="en-US" sz="1200">
              <a:latin typeface="Times New Roman" pitchFamily="18" charset="0"/>
            </a:endParaRPr>
          </a:p>
        </p:txBody>
      </p:sp>
      <p:sp>
        <p:nvSpPr>
          <p:cNvPr id="165891" name="Rectangle 2"/>
          <p:cNvSpPr>
            <a:spLocks noGrp="1" noRot="1" noChangeAspect="1" noChangeArrowheads="1" noTextEdit="1"/>
          </p:cNvSpPr>
          <p:nvPr>
            <p:ph type="sldImg"/>
          </p:nvPr>
        </p:nvSpPr>
        <p:spPr>
          <a:xfrm>
            <a:off x="1143000" y="685800"/>
            <a:ext cx="4572000" cy="3429000"/>
          </a:xfrm>
          <a:ln/>
        </p:spPr>
      </p:sp>
      <p:sp>
        <p:nvSpPr>
          <p:cNvPr id="165892" name="Rectangle 3"/>
          <p:cNvSpPr>
            <a:spLocks noGrp="1" noChangeArrowheads="1"/>
          </p:cNvSpPr>
          <p:nvPr>
            <p:ph type="body" idx="1"/>
          </p:nvPr>
        </p:nvSpPr>
        <p:spPr>
          <a:noFill/>
          <a:ln/>
        </p:spPr>
        <p:txBody>
          <a:bodyPr/>
          <a:lstStyle/>
          <a:p>
            <a:pPr eaLnBrk="1" hangingPunct="1"/>
            <a:r>
              <a:rPr lang="en-US" dirty="0" smtClean="0"/>
              <a:t>The sudden shift in </a:t>
            </a:r>
            <a:r>
              <a:rPr lang="en-US" dirty="0" err="1" smtClean="0"/>
              <a:t>favour</a:t>
            </a:r>
            <a:r>
              <a:rPr lang="en-US" dirty="0" smtClean="0"/>
              <a:t> of front sleeping is best illustrated by ‘Baby and Child Care’ by </a:t>
            </a:r>
            <a:r>
              <a:rPr lang="en-US" dirty="0" err="1" smtClean="0"/>
              <a:t>Dr</a:t>
            </a:r>
            <a:r>
              <a:rPr lang="en-US" dirty="0" smtClean="0"/>
              <a:t> Benjamin Spock who recommended the back position in his 1955 edition, and the front position in 1956.</a:t>
            </a:r>
            <a:r>
              <a:rPr lang="en-US" baseline="30000" dirty="0" smtClean="0">
                <a:hlinkClick r:id="rId3"/>
              </a:rPr>
              <a:t>24</a:t>
            </a:r>
            <a:r>
              <a:rPr lang="en-US" dirty="0" smtClean="0"/>
              <a:t> In his 1958 edition, he argued ‘If he vomits, he's more likely to choke on the vomitus. Also, he tends to keep his head turned to the same side—usually toward the </a:t>
            </a:r>
            <a:r>
              <a:rPr lang="en-US" dirty="0" err="1" smtClean="0"/>
              <a:t>centre</a:t>
            </a:r>
            <a:r>
              <a:rPr lang="en-US" dirty="0" smtClean="0"/>
              <a:t> of the room. This may flatten the side of his head.’ Many authors repeated these arguments. Others argued that front sleeping reduced wind,</a:t>
            </a:r>
            <a:r>
              <a:rPr lang="en-US" baseline="30000" dirty="0" smtClean="0">
                <a:hlinkClick r:id="rId4"/>
              </a:rPr>
              <a:t>25</a:t>
            </a:r>
            <a:r>
              <a:rPr lang="en-US" baseline="30000" dirty="0" smtClean="0"/>
              <a:t>,</a:t>
            </a:r>
            <a:r>
              <a:rPr lang="en-US" baseline="30000" dirty="0" smtClean="0">
                <a:hlinkClick r:id="rId5"/>
              </a:rPr>
              <a:t>26</a:t>
            </a:r>
            <a:r>
              <a:rPr lang="en-US" dirty="0" smtClean="0"/>
              <a:t> coughing due to mucus,</a:t>
            </a:r>
            <a:r>
              <a:rPr lang="en-US" baseline="30000" dirty="0" smtClean="0">
                <a:hlinkClick r:id="rId6"/>
              </a:rPr>
              <a:t>27</a:t>
            </a:r>
            <a:r>
              <a:rPr lang="en-US" dirty="0" smtClean="0"/>
              <a:t> and made respiration easier.</a:t>
            </a:r>
            <a:r>
              <a:rPr lang="en-US" baseline="30000" dirty="0" smtClean="0">
                <a:hlinkClick r:id="rId5"/>
              </a:rPr>
              <a:t>26</a:t>
            </a:r>
            <a:endParaRPr lang="en-US" dirty="0" smtClean="0"/>
          </a:p>
        </p:txBody>
      </p:sp>
    </p:spTree>
    <p:extLst>
      <p:ext uri="{BB962C8B-B14F-4D97-AF65-F5344CB8AC3E}">
        <p14:creationId xmlns:p14="http://schemas.microsoft.com/office/powerpoint/2010/main" val="3452676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txBox="1">
            <a:spLocks noGrp="1" noChangeArrowheads="1"/>
          </p:cNvSpPr>
          <p:nvPr/>
        </p:nvSpPr>
        <p:spPr bwMode="auto">
          <a:xfrm>
            <a:off x="3883852" y="8684826"/>
            <a:ext cx="2972547" cy="457711"/>
          </a:xfrm>
          <a:prstGeom prst="rect">
            <a:avLst/>
          </a:prstGeom>
          <a:noFill/>
          <a:ln w="9525">
            <a:noFill/>
            <a:miter lim="800000"/>
            <a:headEnd/>
            <a:tailEnd/>
          </a:ln>
        </p:spPr>
        <p:txBody>
          <a:bodyPr anchor="b"/>
          <a:lstStyle/>
          <a:p>
            <a:pPr algn="r" eaLnBrk="1" hangingPunct="1"/>
            <a:fld id="{A0376E87-26C0-4B23-8929-F4986C1EE83F}" type="slidenum">
              <a:rPr lang="en-US" sz="1200">
                <a:latin typeface="Times New Roman" pitchFamily="18" charset="0"/>
              </a:rPr>
              <a:pPr algn="r" eaLnBrk="1" hangingPunct="1"/>
              <a:t>16</a:t>
            </a:fld>
            <a:endParaRPr lang="en-US" sz="1200">
              <a:latin typeface="Times New Roman" pitchFamily="18" charset="0"/>
            </a:endParaRPr>
          </a:p>
        </p:txBody>
      </p:sp>
      <p:sp>
        <p:nvSpPr>
          <p:cNvPr id="167939" name="Rectangle 2"/>
          <p:cNvSpPr>
            <a:spLocks noGrp="1" noRot="1" noChangeAspect="1" noChangeArrowheads="1" noTextEdit="1"/>
          </p:cNvSpPr>
          <p:nvPr>
            <p:ph type="sldImg"/>
          </p:nvPr>
        </p:nvSpPr>
        <p:spPr>
          <a:xfrm>
            <a:off x="1143000" y="685800"/>
            <a:ext cx="4572000" cy="3429000"/>
          </a:xfrm>
          <a:ln/>
        </p:spPr>
      </p:sp>
      <p:sp>
        <p:nvSpPr>
          <p:cNvPr id="1679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027854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0A12CE0-799F-49F0-A2DB-81C05759D5A9}" type="slidenum">
              <a:rPr lang="en-US" sz="1200">
                <a:solidFill>
                  <a:prstClr val="black"/>
                </a:solidFill>
              </a:rPr>
              <a:pPr eaLnBrk="1" hangingPunct="1"/>
              <a:t>18</a:t>
            </a:fld>
            <a:endParaRPr lang="en-US" sz="1200">
              <a:solidFill>
                <a:prstClr val="black"/>
              </a:solidFill>
            </a:endParaRPr>
          </a:p>
        </p:txBody>
      </p:sp>
      <p:sp>
        <p:nvSpPr>
          <p:cNvPr id="58371" name="Rectangle 1"/>
          <p:cNvSpPr>
            <a:spLocks noGrp="1" noRot="1" noChangeAspect="1" noChangeArrowheads="1" noTextEdit="1"/>
          </p:cNvSpPr>
          <p:nvPr>
            <p:ph type="sldImg"/>
          </p:nvPr>
        </p:nvSpPr>
        <p:spPr>
          <a:ln/>
        </p:spPr>
      </p:sp>
      <p:sp>
        <p:nvSpPr>
          <p:cNvPr id="58372" name="Rectangle 2"/>
          <p:cNvSpPr>
            <a:spLocks noGrp="1" noChangeArrowheads="1"/>
          </p:cNvSpPr>
          <p:nvPr>
            <p:ph type="body" idx="1"/>
          </p:nvPr>
        </p:nvSpPr>
        <p:spPr>
          <a:noFill/>
        </p:spPr>
        <p:txBody>
          <a:bodyPr lIns="0" tIns="0" rIns="0" bIns="0"/>
          <a:lstStyle/>
          <a:p>
            <a:pPr eaLnBrk="1" hangingPunct="1">
              <a:lnSpc>
                <a:spcPct val="95000"/>
              </a:lnSpc>
              <a:spcBef>
                <a:spcPct val="0"/>
              </a:spcBef>
            </a:pPr>
            <a:endParaRPr lang="en-US" sz="1400" smtClean="0">
              <a:solidFill>
                <a:srgbClr val="000000"/>
              </a:solidFill>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91C84F0-6FD0-425B-AAAA-10CF53EA20C4}" type="slidenum">
              <a:rPr lang="en-US" sz="1200">
                <a:solidFill>
                  <a:prstClr val="black"/>
                </a:solidFill>
              </a:rPr>
              <a:pPr eaLnBrk="1" hangingPunct="1"/>
              <a:t>19</a:t>
            </a:fld>
            <a:endParaRPr lang="en-US" sz="1200">
              <a:solidFill>
                <a:prstClr val="black"/>
              </a:solidFill>
            </a:endParaRPr>
          </a:p>
        </p:txBody>
      </p:sp>
      <p:sp>
        <p:nvSpPr>
          <p:cNvPr id="59395" name="Rectangle 1"/>
          <p:cNvSpPr>
            <a:spLocks noGrp="1" noRot="1" noChangeAspect="1" noChangeArrowheads="1" noTextEdit="1"/>
          </p:cNvSpPr>
          <p:nvPr>
            <p:ph type="sldImg"/>
          </p:nvPr>
        </p:nvSpPr>
        <p:spPr>
          <a:ln/>
        </p:spPr>
      </p:sp>
      <p:sp>
        <p:nvSpPr>
          <p:cNvPr id="59396" name="Rectangle 2"/>
          <p:cNvSpPr>
            <a:spLocks noGrp="1" noChangeArrowheads="1"/>
          </p:cNvSpPr>
          <p:nvPr>
            <p:ph type="body" idx="1"/>
          </p:nvPr>
        </p:nvSpPr>
        <p:spPr>
          <a:noFill/>
        </p:spPr>
        <p:txBody>
          <a:bodyPr lIns="0" tIns="0" rIns="0" bIns="0"/>
          <a:lstStyle/>
          <a:p>
            <a:pPr eaLnBrk="1" hangingPunct="1">
              <a:lnSpc>
                <a:spcPct val="95000"/>
              </a:lnSpc>
              <a:spcBef>
                <a:spcPct val="0"/>
              </a:spcBef>
            </a:pPr>
            <a:endParaRPr lang="en-US" sz="1400" smtClean="0">
              <a:solidFill>
                <a:srgbClr val="000000"/>
              </a:solidFill>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a:defRPr/>
            </a:pPr>
            <a:endParaRPr lang="en-US"/>
          </a:p>
        </p:txBody>
      </p:sp>
      <p:sp>
        <p:nvSpPr>
          <p:cNvPr id="4098" name="Text Box 2"/>
          <p:cNvSpPr txBox="1">
            <a:spLocks noGrp="1" noChangeArrowheads="1"/>
          </p:cNvSpPr>
          <p:nvPr>
            <p:ph type="body"/>
          </p:nvPr>
        </p:nvSpPr>
        <p:spPr>
          <a:xfrm>
            <a:off x="1046163" y="4352925"/>
            <a:ext cx="4770437" cy="34782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defRPr/>
            </a:pPr>
            <a:r>
              <a:rPr lang="en-GB">
                <a:latin typeface="Arial" charset="0"/>
                <a:cs typeface="msgothic" charset="0"/>
              </a:rPr>
              <a:t>Timeline of historical events in the development of aspirin.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a:defRPr/>
            </a:pPr>
            <a:endParaRPr lang="en-US"/>
          </a:p>
        </p:txBody>
      </p:sp>
      <p:sp>
        <p:nvSpPr>
          <p:cNvPr id="4098" name="Text Box 2"/>
          <p:cNvSpPr txBox="1">
            <a:spLocks noGrp="1" noChangeArrowheads="1"/>
          </p:cNvSpPr>
          <p:nvPr>
            <p:ph type="body"/>
          </p:nvPr>
        </p:nvSpPr>
        <p:spPr>
          <a:xfrm>
            <a:off x="1046163" y="4352925"/>
            <a:ext cx="4770437" cy="34782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defRPr/>
            </a:pPr>
            <a:r>
              <a:rPr lang="en-GB">
                <a:latin typeface="Arial" charset="0"/>
                <a:cs typeface="msgothic" charset="0"/>
              </a:rPr>
              <a:t>Timeline of historical events in the development of aspirin.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a:defRPr/>
            </a:pPr>
            <a:endParaRPr lang="en-US"/>
          </a:p>
        </p:txBody>
      </p:sp>
      <p:sp>
        <p:nvSpPr>
          <p:cNvPr id="4098" name="Text Box 2"/>
          <p:cNvSpPr txBox="1">
            <a:spLocks noGrp="1" noChangeArrowheads="1"/>
          </p:cNvSpPr>
          <p:nvPr>
            <p:ph type="body"/>
          </p:nvPr>
        </p:nvSpPr>
        <p:spPr>
          <a:xfrm>
            <a:off x="1046163" y="4352925"/>
            <a:ext cx="4770437" cy="34782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defRPr/>
            </a:pPr>
            <a:r>
              <a:rPr lang="en-GB" dirty="0">
                <a:latin typeface="Arial" charset="0"/>
                <a:cs typeface="msgothic" charset="0"/>
              </a:rPr>
              <a:t>Proportional effects on vascular events (myocardial infarction, stroke, or vascular death) in 11 randomised trials of prolonged antiplatelet therapy (for one month or more) versus control in patients with prior myocardial infarction. O-E=Observed minus expected Asp=Aspirin. Dip=</a:t>
            </a:r>
            <a:r>
              <a:rPr lang="en-GB" dirty="0" err="1">
                <a:latin typeface="Arial" charset="0"/>
                <a:cs typeface="msgothic" charset="0"/>
              </a:rPr>
              <a:t>Dipyridamole</a:t>
            </a:r>
            <a:r>
              <a:rPr lang="en-GB" dirty="0">
                <a:latin typeface="Arial" charset="0"/>
                <a:cs typeface="msgothic" charset="0"/>
              </a:rPr>
              <a:t>. MI=Myocardial infarction (In most trials patients were allocated roughly evenly between treatment groups, but in some (for example, PARIS-I) more were deliberately allocated to active treatment. To allow direct comparisons between percentages suffering an event in each treatment group, in figure 1 and elsewhere adjusted totals have been calculated after converting any unevenly randomised trials to even ones by counting control groups more than once. Statistical calculations are, however, based on actual numbers from individual trials. Ratio of odds of an event in treatment group to that in control group is plotted for each trial (black square: area proportional to amount of statistical information contributed by trial) along with its 99% confidence interval (horizontal line). All black squares are to left of solid vertical line, indicating benefit (but benefit is significant at 2P&lt;0.01 only where, in three trials, entire confidence interval is to left of line). Stratified overview of results of all trials (and 95% confidence interval) is represented by open diamond, indicating odds ratio of 0.75 (SD 0.04) or, equivalently, odds reduction of 25% (SD 4%))‏</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4198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GB">
              <a:latin typeface="Calibri" charset="0"/>
            </a:endParaRPr>
          </a:p>
        </p:txBody>
      </p:sp>
      <p:sp>
        <p:nvSpPr>
          <p:cNvPr id="4198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B0C33D6-80B6-BF4E-8F30-846E55C4C937}" type="slidenum">
              <a:rPr lang="en-GB" sz="1200">
                <a:latin typeface="Calibri" charset="0"/>
              </a:rPr>
              <a:pPr eaLnBrk="1" hangingPunct="1"/>
              <a:t>23</a:t>
            </a:fld>
            <a:endParaRPr lang="en-GB" sz="1200">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AU"/>
              <a:t>PRESENTATION ONE</a:t>
            </a:r>
          </a:p>
        </p:txBody>
      </p:sp>
      <p:sp>
        <p:nvSpPr>
          <p:cNvPr id="5" name="Rectangle 3"/>
          <p:cNvSpPr>
            <a:spLocks noGrp="1" noChangeArrowheads="1"/>
          </p:cNvSpPr>
          <p:nvPr>
            <p:ph type="dt" idx="1"/>
          </p:nvPr>
        </p:nvSpPr>
        <p:spPr>
          <a:ln/>
        </p:spPr>
        <p:txBody>
          <a:bodyPr/>
          <a:lstStyle/>
          <a:p>
            <a:fld id="{58358D25-B498-4AD7-9143-E7711E8158F6}" type="datetime1">
              <a:rPr lang="en-AU"/>
              <a:pPr/>
              <a:t>19/11/15</a:t>
            </a:fld>
            <a:endParaRPr lang="en-AU"/>
          </a:p>
        </p:txBody>
      </p:sp>
      <p:sp>
        <p:nvSpPr>
          <p:cNvPr id="6" name="Rectangle 6"/>
          <p:cNvSpPr>
            <a:spLocks noGrp="1" noChangeArrowheads="1"/>
          </p:cNvSpPr>
          <p:nvPr>
            <p:ph type="ftr" sz="quarter" idx="4"/>
          </p:nvPr>
        </p:nvSpPr>
        <p:spPr>
          <a:ln/>
        </p:spPr>
        <p:txBody>
          <a:bodyPr/>
          <a:lstStyle/>
          <a:p>
            <a:r>
              <a:rPr lang="en-AU"/>
              <a:t>Introduction to Evidence-Based Practice</a:t>
            </a:r>
          </a:p>
        </p:txBody>
      </p:sp>
      <p:sp>
        <p:nvSpPr>
          <p:cNvPr id="7" name="Rectangle 7"/>
          <p:cNvSpPr>
            <a:spLocks noGrp="1" noChangeArrowheads="1"/>
          </p:cNvSpPr>
          <p:nvPr>
            <p:ph type="sldNum" sz="quarter" idx="5"/>
          </p:nvPr>
        </p:nvSpPr>
        <p:spPr>
          <a:ln/>
        </p:spPr>
        <p:txBody>
          <a:bodyPr/>
          <a:lstStyle/>
          <a:p>
            <a:fld id="{C5150345-9959-463B-94E7-51AFF2B6FC6D}" type="slidenum">
              <a:rPr lang="en-AU"/>
              <a:pPr/>
              <a:t>28</a:t>
            </a:fld>
            <a:endParaRPr lang="en-AU"/>
          </a:p>
        </p:txBody>
      </p:sp>
      <p:sp>
        <p:nvSpPr>
          <p:cNvPr id="423938" name="Rectangle 2"/>
          <p:cNvSpPr>
            <a:spLocks noGrp="1" noRot="1" noChangeAspect="1" noChangeArrowheads="1" noTextEdit="1"/>
          </p:cNvSpPr>
          <p:nvPr>
            <p:ph type="sldImg"/>
          </p:nvPr>
        </p:nvSpPr>
        <p:spPr>
          <a:ln/>
        </p:spPr>
      </p:sp>
      <p:sp>
        <p:nvSpPr>
          <p:cNvPr id="423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A8CFB735-C882-42BA-A9D7-C6402F1EA173}" type="slidenum">
              <a:rPr lang="en-AU" smtClean="0">
                <a:latin typeface="Tahoma" pitchFamily="34" charset="0"/>
              </a:rPr>
              <a:pPr/>
              <a:t>2</a:t>
            </a:fld>
            <a:endParaRPr lang="en-AU" smtClean="0">
              <a:latin typeface="Tahoma" pitchFamily="34" charset="0"/>
            </a:endParaRPr>
          </a:p>
        </p:txBody>
      </p:sp>
      <p:sp>
        <p:nvSpPr>
          <p:cNvPr id="64515" name="Rectangle 2"/>
          <p:cNvSpPr>
            <a:spLocks noGrp="1" noRot="1" noChangeAspect="1" noChangeArrowheads="1" noTextEdit="1"/>
          </p:cNvSpPr>
          <p:nvPr>
            <p:ph type="sldImg"/>
          </p:nvPr>
        </p:nvSpPr>
        <p:spPr>
          <a:xfrm>
            <a:off x="1143000" y="685800"/>
            <a:ext cx="4572000" cy="3429000"/>
          </a:xfrm>
          <a:ln/>
        </p:spPr>
      </p:sp>
      <p:sp>
        <p:nvSpPr>
          <p:cNvPr id="645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1143000" y="685800"/>
            <a:ext cx="4572000" cy="3429000"/>
          </a:xfrm>
          <a:ln/>
        </p:spPr>
      </p:sp>
      <p:sp>
        <p:nvSpPr>
          <p:cNvPr id="71683" name="Notes Placeholder 2"/>
          <p:cNvSpPr>
            <a:spLocks noGrp="1"/>
          </p:cNvSpPr>
          <p:nvPr>
            <p:ph type="body" idx="1"/>
          </p:nvPr>
        </p:nvSpPr>
        <p:spPr>
          <a:noFill/>
          <a:ln/>
        </p:spPr>
        <p:txBody>
          <a:bodyPr/>
          <a:lstStyle/>
          <a:p>
            <a:endParaRPr lang="en-US" smtClean="0"/>
          </a:p>
        </p:txBody>
      </p:sp>
      <p:sp>
        <p:nvSpPr>
          <p:cNvPr id="71684" name="Slide Number Placeholder 3"/>
          <p:cNvSpPr>
            <a:spLocks noGrp="1"/>
          </p:cNvSpPr>
          <p:nvPr>
            <p:ph type="sldNum" sz="quarter" idx="5"/>
          </p:nvPr>
        </p:nvSpPr>
        <p:spPr>
          <a:noFill/>
        </p:spPr>
        <p:txBody>
          <a:bodyPr/>
          <a:lstStyle/>
          <a:p>
            <a:fld id="{79A35DEE-3500-487F-A3B1-DD0888B61754}" type="slidenum">
              <a:rPr lang="en-AU" smtClean="0">
                <a:latin typeface="Tahoma" pitchFamily="34" charset="0"/>
              </a:rPr>
              <a:pPr/>
              <a:t>29</a:t>
            </a:fld>
            <a:endParaRPr lang="en-AU" smtClean="0">
              <a:latin typeface="Tahoma"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7FA659EA-3D09-4592-AAB4-E1ACDF743E8D}" type="slidenum">
              <a:rPr lang="en-AU" smtClean="0">
                <a:latin typeface="Tahoma" pitchFamily="34" charset="0"/>
              </a:rPr>
              <a:pPr/>
              <a:t>30</a:t>
            </a:fld>
            <a:endParaRPr lang="en-AU" smtClean="0">
              <a:latin typeface="Tahoma" pitchFamily="34" charset="0"/>
            </a:endParaRPr>
          </a:p>
        </p:txBody>
      </p:sp>
      <p:sp>
        <p:nvSpPr>
          <p:cNvPr id="73731" name="Rectangle 2"/>
          <p:cNvSpPr>
            <a:spLocks noGrp="1" noChangeArrowheads="1"/>
          </p:cNvSpPr>
          <p:nvPr>
            <p:ph type="body" idx="1"/>
          </p:nvPr>
        </p:nvSpPr>
        <p:spPr>
          <a:noFill/>
          <a:ln/>
        </p:spPr>
        <p:txBody>
          <a:bodyPr lIns="91737" tIns="45063" rIns="91737" bIns="45063"/>
          <a:lstStyle/>
          <a:p>
            <a:pPr eaLnBrk="1" hangingPunct="1"/>
            <a:endParaRPr lang="en-US" smtClean="0"/>
          </a:p>
        </p:txBody>
      </p:sp>
      <p:sp>
        <p:nvSpPr>
          <p:cNvPr id="73732" name="Rectangle 3"/>
          <p:cNvSpPr>
            <a:spLocks noGrp="1" noRot="1" noChangeAspect="1" noChangeArrowheads="1" noTextEdit="1"/>
          </p:cNvSpPr>
          <p:nvPr>
            <p:ph type="sldImg"/>
          </p:nvPr>
        </p:nvSpPr>
        <p:spPr>
          <a:xfrm>
            <a:off x="1150938" y="692150"/>
            <a:ext cx="4556125" cy="3416300"/>
          </a:xfrm>
          <a:ln w="12700" cap="flat">
            <a:solidFill>
              <a:schemeClr val="tx1"/>
            </a:solid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5"/>
          <p:cNvSpPr txBox="1">
            <a:spLocks noGrp="1" noChangeArrowheads="1"/>
          </p:cNvSpPr>
          <p:nvPr/>
        </p:nvSpPr>
        <p:spPr bwMode="auto">
          <a:xfrm>
            <a:off x="3885453" y="8686288"/>
            <a:ext cx="2972547" cy="457712"/>
          </a:xfrm>
          <a:prstGeom prst="rect">
            <a:avLst/>
          </a:prstGeom>
          <a:noFill/>
          <a:ln w="9525">
            <a:noFill/>
            <a:miter lim="800000"/>
            <a:headEnd/>
            <a:tailEnd/>
          </a:ln>
        </p:spPr>
        <p:txBody>
          <a:bodyPr anchor="b"/>
          <a:lstStyle/>
          <a:p>
            <a:pPr algn="r" eaLnBrk="1" hangingPunct="1"/>
            <a:fld id="{4E80F15C-B7A1-4B8A-9FA8-959E58C3EA87}" type="slidenum">
              <a:rPr lang="en-GB" sz="1200">
                <a:latin typeface="Tahoma" pitchFamily="34" charset="0"/>
              </a:rPr>
              <a:pPr algn="r" eaLnBrk="1" hangingPunct="1"/>
              <a:t>31</a:t>
            </a:fld>
            <a:endParaRPr lang="en-GB" sz="1200">
              <a:latin typeface="Tahoma" pitchFamily="34" charset="0"/>
            </a:endParaRPr>
          </a:p>
        </p:txBody>
      </p:sp>
      <p:sp>
        <p:nvSpPr>
          <p:cNvPr id="169987" name="Rectangle 2"/>
          <p:cNvSpPr>
            <a:spLocks noGrp="1" noChangeArrowheads="1"/>
          </p:cNvSpPr>
          <p:nvPr>
            <p:ph type="body" idx="1"/>
          </p:nvPr>
        </p:nvSpPr>
        <p:spPr>
          <a:noFill/>
          <a:ln/>
        </p:spPr>
        <p:txBody>
          <a:bodyPr/>
          <a:lstStyle/>
          <a:p>
            <a:r>
              <a:rPr lang="en-GB" smtClean="0"/>
              <a:t>This summarises the data from about 12 DGH’s around the England and Scotland.</a:t>
            </a:r>
          </a:p>
          <a:p>
            <a:endParaRPr lang="en-GB" smtClean="0"/>
          </a:p>
          <a:p>
            <a:r>
              <a:rPr lang="en-GB" smtClean="0"/>
              <a:t>In summary, HO’s (who don’t read at all) are being taught by old farts (who read 30 minutes a week).</a:t>
            </a:r>
          </a:p>
        </p:txBody>
      </p:sp>
      <p:sp>
        <p:nvSpPr>
          <p:cNvPr id="169988" name="Rectangle 3"/>
          <p:cNvSpPr>
            <a:spLocks noGrp="1" noRot="1" noChangeAspect="1" noChangeArrowheads="1" noTextEdit="1"/>
          </p:cNvSpPr>
          <p:nvPr>
            <p:ph type="sldImg"/>
          </p:nvPr>
        </p:nvSpPr>
        <p:spPr>
          <a:xfrm>
            <a:off x="1143000" y="685800"/>
            <a:ext cx="4572000" cy="3429000"/>
          </a:xfrm>
          <a:ln cap="flat"/>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5A16F6A9-14F6-4538-9D51-E11E5DDCB813}" type="slidenum">
              <a:rPr lang="en-AU" smtClean="0">
                <a:latin typeface="Tahoma" pitchFamily="34" charset="0"/>
              </a:rPr>
              <a:pPr/>
              <a:t>32</a:t>
            </a:fld>
            <a:endParaRPr lang="en-AU" smtClean="0">
              <a:latin typeface="Tahoma" pitchFamily="34" charset="0"/>
            </a:endParaRPr>
          </a:p>
        </p:txBody>
      </p:sp>
      <p:sp>
        <p:nvSpPr>
          <p:cNvPr id="74755" name="Rectangle 2"/>
          <p:cNvSpPr>
            <a:spLocks noGrp="1" noRot="1" noChangeAspect="1" noChangeArrowheads="1" noTextEdit="1"/>
          </p:cNvSpPr>
          <p:nvPr>
            <p:ph type="sldImg"/>
          </p:nvPr>
        </p:nvSpPr>
        <p:spPr>
          <a:xfrm>
            <a:off x="1143000" y="685800"/>
            <a:ext cx="4572000" cy="3429000"/>
          </a:xfrm>
          <a:ln/>
        </p:spPr>
      </p:sp>
      <p:sp>
        <p:nvSpPr>
          <p:cNvPr id="74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AU" sz="1200">
                <a:cs typeface="Arial" charset="0"/>
              </a:rPr>
              <a:t>PRESENTATION ONE</a:t>
            </a:r>
          </a:p>
        </p:txBody>
      </p:sp>
      <p:sp>
        <p:nvSpPr>
          <p:cNvPr id="66562" name="Rectangle 3"/>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2285F-F9C7-7449-892F-1BA2C050C251}" type="datetime1">
              <a:rPr lang="en-AU" sz="1200">
                <a:latin typeface="Arial" charset="0"/>
                <a:cs typeface="Arial" charset="0"/>
              </a:rPr>
              <a:pPr eaLnBrk="1" hangingPunct="1"/>
              <a:t>19/11/15</a:t>
            </a:fld>
            <a:endParaRPr lang="en-AU" sz="1200">
              <a:latin typeface="Arial" charset="0"/>
              <a:cs typeface="Arial" charset="0"/>
            </a:endParaRPr>
          </a:p>
        </p:txBody>
      </p:sp>
      <p:sp>
        <p:nvSpPr>
          <p:cNvPr id="66563"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AU" sz="1200">
                <a:cs typeface="Arial" charset="0"/>
              </a:rPr>
              <a:t>Introduction to Evidence-Based Practice</a:t>
            </a:r>
          </a:p>
        </p:txBody>
      </p:sp>
      <p:sp>
        <p:nvSpPr>
          <p:cNvPr id="6656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810E27-0D61-5A4B-84EB-7DDC96F4E321}" type="slidenum">
              <a:rPr lang="en-AU" sz="1200">
                <a:latin typeface="Arial" charset="0"/>
                <a:cs typeface="Arial" charset="0"/>
              </a:rPr>
              <a:pPr eaLnBrk="1" hangingPunct="1"/>
              <a:t>33</a:t>
            </a:fld>
            <a:endParaRPr lang="en-AU" sz="1200">
              <a:latin typeface="Arial" charset="0"/>
              <a:cs typeface="Arial" charset="0"/>
            </a:endParaRPr>
          </a:p>
        </p:txBody>
      </p:sp>
      <p:sp>
        <p:nvSpPr>
          <p:cNvPr id="39942" name="Rectangle 2"/>
          <p:cNvSpPr>
            <a:spLocks noGrp="1" noRot="1" noChangeAspect="1" noChangeArrowheads="1" noTextEdit="1"/>
          </p:cNvSpPr>
          <p:nvPr>
            <p:ph type="sldImg"/>
          </p:nvPr>
        </p:nvSpPr>
        <p:spPr>
          <a:ln/>
        </p:spPr>
      </p:sp>
      <p:sp>
        <p:nvSpPr>
          <p:cNvPr id="66566" name="Rectangle 3"/>
          <p:cNvSpPr>
            <a:spLocks noGrp="1" noChangeArrowheads="1"/>
          </p:cNvSpPr>
          <p:nvPr>
            <p:ph type="body" idx="1"/>
            <p:custDataLst>
              <p:tags r:id="rId1"/>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spcBef>
                <a:spcPts val="425"/>
              </a:spcBef>
            </a:pPr>
            <a:r>
              <a:rPr lang="en-NZ">
                <a:solidFill>
                  <a:srgbClr val="000000"/>
                </a:solidFill>
                <a:latin typeface="Times New Roman" charset="0"/>
                <a:cs typeface="Times New Roman" charset="0"/>
              </a:rPr>
              <a:t>so why do we need to use the evidence more efficiently today? Because there is an epidemic of evidence we need to keep up with and we cannot do this without new skills</a:t>
            </a:r>
            <a:endParaRPr lang="en-US">
              <a:latin typeface="Calibri" charset="0"/>
              <a:cs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52301475-03D7-6F4A-A484-C875C6A08105}" type="slidenum">
              <a:rPr lang="en-US" sz="1200"/>
              <a:pPr algn="r" eaLnBrk="1" hangingPunct="1"/>
              <a:t>34</a:t>
            </a:fld>
            <a:endParaRPr lang="en-US" sz="1200"/>
          </a:p>
        </p:txBody>
      </p:sp>
      <p:sp>
        <p:nvSpPr>
          <p:cNvPr id="28675"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custDataLst>
              <p:tags r:id="rId1"/>
            </p:custDataLst>
          </p:nvPr>
        </p:nvSpPr>
        <p:spPr>
          <a:noFill/>
        </p:spPr>
        <p:txBody>
          <a:bodyPr/>
          <a:lstStyle/>
          <a:p>
            <a:pPr>
              <a:lnSpc>
                <a:spcPct val="115000"/>
              </a:lnSpc>
              <a:spcBef>
                <a:spcPts val="425"/>
              </a:spcBef>
            </a:pPr>
            <a:r>
              <a:rPr lang="en-US">
                <a:solidFill>
                  <a:srgbClr val="000000"/>
                </a:solidFill>
                <a:latin typeface="Times New Roman" charset="0"/>
                <a:cs typeface="Times New Roman" charset="0"/>
              </a:rPr>
              <a:t>the figure on this slide illustrates the modern epidemic of evidence. The solid blue line shows the growth in number of published  randomised controlled trials and you can see the dramatic increase in trials - with more than 5 times as many published today than in the 1980s. So its not surprising that we need to be far more efficient in keepoing up to date with the evidence today than we did 20-30 years ago. and Given that many of today's health professionals did most of their training more than 30 years ago, there is a lot of upskilling needed.</a:t>
            </a:r>
            <a:r>
              <a:rPr lang="en-US">
                <a:solidFill>
                  <a:srgbClr val="000000"/>
                </a:solidFill>
                <a:latin typeface="Calibri" charset="0"/>
                <a:cs typeface="Times New Roman" charset="0"/>
              </a:rPr>
              <a:t> </a:t>
            </a:r>
            <a:endParaRPr lang="en-US">
              <a:latin typeface="Calibri" charset="0"/>
              <a:cs typeface="Times New Roman" charset="0"/>
            </a:endParaRPr>
          </a:p>
          <a:p>
            <a:pPr>
              <a:lnSpc>
                <a:spcPct val="115000"/>
              </a:lnSpc>
              <a:spcBef>
                <a:spcPts val="425"/>
              </a:spcBef>
            </a:pPr>
            <a:r>
              <a:rPr lang="en-US">
                <a:solidFill>
                  <a:srgbClr val="000000"/>
                </a:solidFill>
                <a:latin typeface="Times New Roman" charset="0"/>
                <a:cs typeface="Times New Roman" charset="0"/>
              </a:rPr>
              <a:t>as an aside ...I was running an EBP workshop in Iran a few years ago and I had made a statement that one couldn't be a quality practitioner without EBP skills. An elderly physician near the front of the room put up his hand and said that this was his first EBP workshop so did that mean that for most of his practicing life he had been a poor quality doctor. My response was that for most of his practicing life, he could probably have kept up with the evidence without any specific EBP skills because there wasn't a lot of good clinical epidemiological evidence around but that was now changing rapidly and so he now needed these skills.    </a:t>
            </a:r>
            <a:endParaRPr lang="en-US">
              <a:latin typeface="Calibri" charset="0"/>
              <a:cs typeface="Times New Roman" charset="0"/>
            </a:endParaRPr>
          </a:p>
          <a:p>
            <a:pPr>
              <a:lnSpc>
                <a:spcPct val="115000"/>
              </a:lnSpc>
              <a:spcBef>
                <a:spcPct val="0"/>
              </a:spcBef>
              <a:spcAft>
                <a:spcPts val="1000"/>
              </a:spcAft>
            </a:pPr>
            <a:r>
              <a:rPr lang="en-US">
                <a:solidFill>
                  <a:srgbClr val="000000"/>
                </a:solidFill>
                <a:latin typeface="Calibri" charset="0"/>
                <a:cs typeface="Times New Roman" charset="0"/>
              </a:rPr>
              <a:t> </a:t>
            </a:r>
            <a:endParaRPr lang="en-US">
              <a:latin typeface="Calibri" charset="0"/>
              <a:cs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6BE1F620-A462-4C95-8B2E-DD70A56007C0}" type="slidenum">
              <a:rPr lang="en-AU" smtClean="0">
                <a:latin typeface="Tahoma" pitchFamily="34" charset="0"/>
              </a:rPr>
              <a:pPr/>
              <a:t>35</a:t>
            </a:fld>
            <a:endParaRPr lang="en-AU" smtClean="0">
              <a:latin typeface="Tahoma" pitchFamily="34" charset="0"/>
            </a:endParaRPr>
          </a:p>
        </p:txBody>
      </p:sp>
      <p:sp>
        <p:nvSpPr>
          <p:cNvPr id="78851" name="Rectangle 2"/>
          <p:cNvSpPr>
            <a:spLocks noGrp="1" noRot="1" noChangeAspect="1" noChangeArrowheads="1" noTextEdit="1"/>
          </p:cNvSpPr>
          <p:nvPr>
            <p:ph type="sldImg"/>
          </p:nvPr>
        </p:nvSpPr>
        <p:spPr>
          <a:xfrm>
            <a:off x="1143000" y="685800"/>
            <a:ext cx="4573588" cy="3429000"/>
          </a:xfrm>
          <a:ln/>
        </p:spPr>
      </p:sp>
      <p:sp>
        <p:nvSpPr>
          <p:cNvPr id="78852" name="Rectangle 3"/>
          <p:cNvSpPr>
            <a:spLocks noGrp="1" noChangeArrowheads="1"/>
          </p:cNvSpPr>
          <p:nvPr>
            <p:ph type="body" idx="1"/>
          </p:nvPr>
        </p:nvSpPr>
        <p:spPr>
          <a:xfrm>
            <a:off x="687082" y="4343144"/>
            <a:ext cx="5483837" cy="4115019"/>
          </a:xfrm>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43000" y="685800"/>
            <a:ext cx="4572000" cy="3429000"/>
          </a:xfrm>
          <a:ln/>
        </p:spPr>
      </p:sp>
      <p:sp>
        <p:nvSpPr>
          <p:cNvPr id="81923" name="Notes Placeholder 2"/>
          <p:cNvSpPr>
            <a:spLocks noGrp="1"/>
          </p:cNvSpPr>
          <p:nvPr>
            <p:ph type="body" idx="1"/>
          </p:nvPr>
        </p:nvSpPr>
        <p:spPr>
          <a:noFill/>
          <a:ln/>
        </p:spPr>
        <p:txBody>
          <a:bodyPr/>
          <a:lstStyle/>
          <a:p>
            <a:endParaRPr lang="en-US" smtClean="0"/>
          </a:p>
        </p:txBody>
      </p:sp>
      <p:sp>
        <p:nvSpPr>
          <p:cNvPr id="81924" name="Slide Number Placeholder 3"/>
          <p:cNvSpPr>
            <a:spLocks noGrp="1"/>
          </p:cNvSpPr>
          <p:nvPr>
            <p:ph type="sldNum" sz="quarter" idx="5"/>
          </p:nvPr>
        </p:nvSpPr>
        <p:spPr>
          <a:noFill/>
        </p:spPr>
        <p:txBody>
          <a:bodyPr/>
          <a:lstStyle/>
          <a:p>
            <a:fld id="{2ACB23D2-EC65-49FE-9F78-F20B1C8D34F7}" type="slidenum">
              <a:rPr lang="en-AU" smtClean="0">
                <a:latin typeface="Tahoma" pitchFamily="34" charset="0"/>
              </a:rPr>
              <a:pPr/>
              <a:t>36</a:t>
            </a:fld>
            <a:endParaRPr lang="en-AU" smtClean="0">
              <a:latin typeface="Tahoma"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47E4A98C-600B-4390-8A21-61D0AE9CF6E9}" type="slidenum">
              <a:rPr lang="en-AU" smtClean="0">
                <a:latin typeface="Tahoma" pitchFamily="34" charset="0"/>
              </a:rPr>
              <a:pPr/>
              <a:t>37</a:t>
            </a:fld>
            <a:endParaRPr lang="en-AU" smtClean="0">
              <a:latin typeface="Tahoma" pitchFamily="34" charset="0"/>
            </a:endParaRPr>
          </a:p>
        </p:txBody>
      </p:sp>
      <p:sp>
        <p:nvSpPr>
          <p:cNvPr id="91139"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lIns="92702" tIns="46351" rIns="92702" bIns="46351"/>
          <a:lstStyle/>
          <a:p>
            <a:pPr eaLnBrk="1" hangingPunct="1"/>
            <a:r>
              <a:rPr lang="en-US" smtClean="0"/>
              <a:t>At a recent clinic or family or your own ….</a:t>
            </a:r>
            <a:endParaRPr lang="en-AU"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xfrm>
            <a:off x="1143000" y="685800"/>
            <a:ext cx="4572000" cy="3429000"/>
          </a:xfrm>
          <a:ln/>
        </p:spPr>
      </p:sp>
      <p:sp>
        <p:nvSpPr>
          <p:cNvPr id="102403" name="Notes Placeholder 2"/>
          <p:cNvSpPr>
            <a:spLocks noGrp="1"/>
          </p:cNvSpPr>
          <p:nvPr>
            <p:ph type="body" idx="1"/>
          </p:nvPr>
        </p:nvSpPr>
        <p:spPr>
          <a:noFill/>
          <a:ln/>
        </p:spPr>
        <p:txBody>
          <a:bodyPr/>
          <a:lstStyle/>
          <a:p>
            <a:endParaRPr lang="en-US" smtClean="0"/>
          </a:p>
        </p:txBody>
      </p:sp>
      <p:sp>
        <p:nvSpPr>
          <p:cNvPr id="102404" name="Slide Number Placeholder 3"/>
          <p:cNvSpPr>
            <a:spLocks noGrp="1"/>
          </p:cNvSpPr>
          <p:nvPr>
            <p:ph type="sldNum" sz="quarter" idx="5"/>
          </p:nvPr>
        </p:nvSpPr>
        <p:spPr>
          <a:noFill/>
        </p:spPr>
        <p:txBody>
          <a:bodyPr/>
          <a:lstStyle/>
          <a:p>
            <a:fld id="{14B4D37E-1006-413F-B2E1-D76F00B574CC}" type="slidenum">
              <a:rPr lang="en-AU" smtClean="0">
                <a:latin typeface="Tahoma" pitchFamily="34" charset="0"/>
              </a:rPr>
              <a:pPr/>
              <a:t>38</a:t>
            </a:fld>
            <a:endParaRPr lang="en-AU" smtClean="0">
              <a:latin typeface="Tahoma"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8D64DD00-D5F0-4B69-835B-4E0274F2A4CE}" type="slidenum">
              <a:rPr lang="en-AU" smtClean="0"/>
              <a:pPr/>
              <a:t>6</a:t>
            </a:fld>
            <a:endParaRPr lang="en-AU" smtClean="0"/>
          </a:p>
        </p:txBody>
      </p:sp>
      <p:sp>
        <p:nvSpPr>
          <p:cNvPr id="66563" name="Rectangle 2"/>
          <p:cNvSpPr>
            <a:spLocks noGrp="1" noRot="1" noChangeAspect="1" noChangeArrowheads="1" noTextEdit="1"/>
          </p:cNvSpPr>
          <p:nvPr>
            <p:ph type="sldImg"/>
          </p:nvPr>
        </p:nvSpPr>
        <p:spPr>
          <a:xfrm>
            <a:off x="1182688" y="709613"/>
            <a:ext cx="4535487" cy="3400425"/>
          </a:xfrm>
          <a:ln/>
        </p:spPr>
      </p:sp>
      <p:sp>
        <p:nvSpPr>
          <p:cNvPr id="66564" name="Rectangle 3"/>
          <p:cNvSpPr>
            <a:spLocks noGrp="1" noChangeArrowheads="1"/>
          </p:cNvSpPr>
          <p:nvPr>
            <p:ph type="body" idx="1"/>
          </p:nvPr>
        </p:nvSpPr>
        <p:spPr>
          <a:xfrm>
            <a:off x="941734" y="4322671"/>
            <a:ext cx="5019377" cy="4109170"/>
          </a:xfrm>
          <a:noFill/>
          <a:ln/>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143000" y="685800"/>
            <a:ext cx="4572000" cy="3429000"/>
          </a:xfrm>
          <a:ln/>
        </p:spPr>
      </p:sp>
      <p:sp>
        <p:nvSpPr>
          <p:cNvPr id="103427" name="Notes Placeholder 2"/>
          <p:cNvSpPr>
            <a:spLocks noGrp="1"/>
          </p:cNvSpPr>
          <p:nvPr>
            <p:ph type="body" idx="1"/>
          </p:nvPr>
        </p:nvSpPr>
        <p:spPr>
          <a:noFill/>
          <a:ln/>
        </p:spPr>
        <p:txBody>
          <a:bodyPr/>
          <a:lstStyle/>
          <a:p>
            <a:endParaRPr lang="en-US" smtClean="0"/>
          </a:p>
        </p:txBody>
      </p:sp>
      <p:sp>
        <p:nvSpPr>
          <p:cNvPr id="103428" name="Slide Number Placeholder 3"/>
          <p:cNvSpPr>
            <a:spLocks noGrp="1"/>
          </p:cNvSpPr>
          <p:nvPr>
            <p:ph type="sldNum" sz="quarter" idx="5"/>
          </p:nvPr>
        </p:nvSpPr>
        <p:spPr>
          <a:noFill/>
        </p:spPr>
        <p:txBody>
          <a:bodyPr/>
          <a:lstStyle/>
          <a:p>
            <a:fld id="{4534DCFD-1BA0-4FBF-8148-61D4438ABCA3}" type="slidenum">
              <a:rPr lang="en-AU" smtClean="0">
                <a:latin typeface="Tahoma" pitchFamily="34" charset="0"/>
              </a:rPr>
              <a:pPr/>
              <a:t>39</a:t>
            </a:fld>
            <a:endParaRPr lang="en-AU" smtClean="0">
              <a:latin typeface="Tahoma"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xfrm>
            <a:off x="1143000" y="685800"/>
            <a:ext cx="4572000" cy="3429000"/>
          </a:xfrm>
          <a:ln/>
        </p:spPr>
      </p:sp>
      <p:sp>
        <p:nvSpPr>
          <p:cNvPr id="104451" name="Notes Placeholder 2"/>
          <p:cNvSpPr>
            <a:spLocks noGrp="1"/>
          </p:cNvSpPr>
          <p:nvPr>
            <p:ph type="body" idx="1"/>
          </p:nvPr>
        </p:nvSpPr>
        <p:spPr>
          <a:noFill/>
          <a:ln/>
        </p:spPr>
        <p:txBody>
          <a:bodyPr/>
          <a:lstStyle/>
          <a:p>
            <a:endParaRPr lang="en-US" smtClean="0"/>
          </a:p>
        </p:txBody>
      </p:sp>
      <p:sp>
        <p:nvSpPr>
          <p:cNvPr id="104452" name="Slide Number Placeholder 3"/>
          <p:cNvSpPr>
            <a:spLocks noGrp="1"/>
          </p:cNvSpPr>
          <p:nvPr>
            <p:ph type="sldNum" sz="quarter" idx="5"/>
          </p:nvPr>
        </p:nvSpPr>
        <p:spPr>
          <a:noFill/>
        </p:spPr>
        <p:txBody>
          <a:bodyPr/>
          <a:lstStyle/>
          <a:p>
            <a:fld id="{BD705B70-2744-4300-AEB1-07DAC49636EF}" type="slidenum">
              <a:rPr lang="en-US" smtClean="0">
                <a:latin typeface="Tahoma" pitchFamily="34" charset="0"/>
              </a:rPr>
              <a:pPr/>
              <a:t>40</a:t>
            </a:fld>
            <a:endParaRPr lang="en-US" smtClean="0">
              <a:latin typeface="Tahoma"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143000" y="685800"/>
            <a:ext cx="4572000" cy="3429000"/>
          </a:xfrm>
          <a:ln/>
        </p:spPr>
      </p:sp>
      <p:sp>
        <p:nvSpPr>
          <p:cNvPr id="105475" name="Notes Placeholder 2"/>
          <p:cNvSpPr>
            <a:spLocks noGrp="1"/>
          </p:cNvSpPr>
          <p:nvPr>
            <p:ph type="body" idx="1"/>
          </p:nvPr>
        </p:nvSpPr>
        <p:spPr>
          <a:noFill/>
          <a:ln/>
        </p:spPr>
        <p:txBody>
          <a:bodyPr/>
          <a:lstStyle/>
          <a:p>
            <a:endParaRPr lang="en-US" smtClean="0"/>
          </a:p>
        </p:txBody>
      </p:sp>
      <p:sp>
        <p:nvSpPr>
          <p:cNvPr id="105476" name="Slide Number Placeholder 3"/>
          <p:cNvSpPr>
            <a:spLocks noGrp="1"/>
          </p:cNvSpPr>
          <p:nvPr>
            <p:ph type="sldNum" sz="quarter" idx="5"/>
          </p:nvPr>
        </p:nvSpPr>
        <p:spPr>
          <a:noFill/>
        </p:spPr>
        <p:txBody>
          <a:bodyPr/>
          <a:lstStyle/>
          <a:p>
            <a:fld id="{B1D58BD1-01A5-47B1-89C8-73C001DBCE0A}" type="slidenum">
              <a:rPr lang="en-US" smtClean="0">
                <a:latin typeface="Tahoma" pitchFamily="34" charset="0"/>
              </a:rPr>
              <a:pPr/>
              <a:t>41</a:t>
            </a:fld>
            <a:endParaRPr lang="en-US" smtClean="0">
              <a:latin typeface="Tahoma"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xfrm>
            <a:off x="1143000" y="685800"/>
            <a:ext cx="4572000" cy="3429000"/>
          </a:xfrm>
          <a:ln/>
        </p:spPr>
      </p:sp>
      <p:sp>
        <p:nvSpPr>
          <p:cNvPr id="106499" name="Notes Placeholder 2"/>
          <p:cNvSpPr>
            <a:spLocks noGrp="1"/>
          </p:cNvSpPr>
          <p:nvPr>
            <p:ph type="body" idx="1"/>
          </p:nvPr>
        </p:nvSpPr>
        <p:spPr>
          <a:noFill/>
          <a:ln/>
        </p:spPr>
        <p:txBody>
          <a:bodyPr/>
          <a:lstStyle/>
          <a:p>
            <a:endParaRPr lang="en-US" smtClean="0"/>
          </a:p>
        </p:txBody>
      </p:sp>
      <p:sp>
        <p:nvSpPr>
          <p:cNvPr id="106500" name="Slide Number Placeholder 3"/>
          <p:cNvSpPr>
            <a:spLocks noGrp="1"/>
          </p:cNvSpPr>
          <p:nvPr>
            <p:ph type="sldNum" sz="quarter" idx="5"/>
          </p:nvPr>
        </p:nvSpPr>
        <p:spPr>
          <a:noFill/>
        </p:spPr>
        <p:txBody>
          <a:bodyPr/>
          <a:lstStyle/>
          <a:p>
            <a:fld id="{2444DBE7-1873-46AB-9D2F-C5496E389F78}" type="slidenum">
              <a:rPr lang="en-US" smtClean="0">
                <a:latin typeface="Tahoma" pitchFamily="34" charset="0"/>
              </a:rPr>
              <a:pPr/>
              <a:t>42</a:t>
            </a:fld>
            <a:endParaRPr lang="en-US" smtClean="0">
              <a:latin typeface="Tahoma"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CB6EE7-CF5B-0042-AFBB-2CB811129E43}" type="slidenum">
              <a:rPr lang="en-AU" sz="1200">
                <a:latin typeface="Tahoma" charset="0"/>
              </a:rPr>
              <a:pPr eaLnBrk="1" hangingPunct="1"/>
              <a:t>43</a:t>
            </a:fld>
            <a:endParaRPr lang="en-AU" sz="1200">
              <a:latin typeface="Tahoma"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84CB319-3A10-0144-9961-DCE6B3F6BEA5}" type="slidenum">
              <a:rPr lang="en-US" sz="1200"/>
              <a:pPr eaLnBrk="1" hangingPunct="1"/>
              <a:t>44</a:t>
            </a:fld>
            <a:endParaRPr lang="en-US" sz="1200"/>
          </a:p>
        </p:txBody>
      </p:sp>
      <p:sp>
        <p:nvSpPr>
          <p:cNvPr id="66563" name="Rectangle 1"/>
          <p:cNvSpPr>
            <a:spLocks noGrp="1" noRot="1" noChangeAspect="1" noChangeArrowheads="1" noTextEdit="1"/>
          </p:cNvSpPr>
          <p:nvPr>
            <p:ph type="sldImg"/>
          </p:nvPr>
        </p:nvSpPr>
        <p:spPr>
          <a:ln/>
        </p:spPr>
      </p:sp>
      <p:sp>
        <p:nvSpPr>
          <p:cNvPr id="66564" name="Rectangle 2"/>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lstStyle/>
          <a:p>
            <a:pPr eaLnBrk="1" hangingPunct="1">
              <a:lnSpc>
                <a:spcPct val="95000"/>
              </a:lnSpc>
              <a:spcBef>
                <a:spcPct val="0"/>
              </a:spcBef>
            </a:pPr>
            <a:endParaRPr lang="en-US" sz="1400">
              <a:solidFill>
                <a:srgbClr val="000000"/>
              </a:solidFill>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71D0B30-1246-3A44-833A-E67ABA1CB6A7}" type="slidenum">
              <a:rPr lang="en-US" sz="1200"/>
              <a:pPr eaLnBrk="1" hangingPunct="1"/>
              <a:t>47</a:t>
            </a:fld>
            <a:endParaRPr lang="en-US" sz="1200"/>
          </a:p>
        </p:txBody>
      </p:sp>
      <p:sp>
        <p:nvSpPr>
          <p:cNvPr id="68611" name="Rectangle 1"/>
          <p:cNvSpPr>
            <a:spLocks noGrp="1" noRot="1" noChangeAspect="1" noChangeArrowheads="1" noTextEdit="1"/>
          </p:cNvSpPr>
          <p:nvPr>
            <p:ph type="sldImg"/>
          </p:nvPr>
        </p:nvSpPr>
        <p:spPr>
          <a:ln/>
        </p:spPr>
      </p:sp>
      <p:sp>
        <p:nvSpPr>
          <p:cNvPr id="68612" name="Rectangle 2"/>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lstStyle/>
          <a:p>
            <a:pPr eaLnBrk="1" hangingPunct="1">
              <a:lnSpc>
                <a:spcPct val="95000"/>
              </a:lnSpc>
              <a:spcBef>
                <a:spcPct val="0"/>
              </a:spcBef>
            </a:pPr>
            <a:endParaRPr lang="en-US" sz="1400">
              <a:solidFill>
                <a:srgbClr val="000000"/>
              </a:solidFill>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585B63F-7E3F-104B-96A3-D05562689430}" type="slidenum">
              <a:rPr lang="en-US" sz="1200"/>
              <a:pPr eaLnBrk="1" hangingPunct="1"/>
              <a:t>48</a:t>
            </a:fld>
            <a:endParaRPr lang="en-US" sz="1200"/>
          </a:p>
        </p:txBody>
      </p:sp>
      <p:sp>
        <p:nvSpPr>
          <p:cNvPr id="70659" name="Rectangle 1"/>
          <p:cNvSpPr>
            <a:spLocks noGrp="1" noRot="1" noChangeAspect="1" noChangeArrowheads="1" noTextEdit="1"/>
          </p:cNvSpPr>
          <p:nvPr>
            <p:ph type="sldImg"/>
          </p:nvPr>
        </p:nvSpPr>
        <p:spPr>
          <a:ln/>
        </p:spPr>
      </p:sp>
      <p:sp>
        <p:nvSpPr>
          <p:cNvPr id="70660" name="Rectangle 2"/>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lstStyle/>
          <a:p>
            <a:pPr eaLnBrk="1" hangingPunct="1">
              <a:lnSpc>
                <a:spcPct val="95000"/>
              </a:lnSpc>
              <a:spcBef>
                <a:spcPct val="0"/>
              </a:spcBef>
            </a:pPr>
            <a:endParaRPr lang="en-US" sz="1400">
              <a:solidFill>
                <a:srgbClr val="000000"/>
              </a:solidFill>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xfrm>
            <a:off x="1143000" y="685800"/>
            <a:ext cx="4572000" cy="3429000"/>
          </a:xfrm>
          <a:ln/>
        </p:spPr>
      </p:sp>
      <p:sp>
        <p:nvSpPr>
          <p:cNvPr id="108547" name="Notes Placeholder 2"/>
          <p:cNvSpPr>
            <a:spLocks noGrp="1"/>
          </p:cNvSpPr>
          <p:nvPr>
            <p:ph type="body" idx="1"/>
          </p:nvPr>
        </p:nvSpPr>
        <p:spPr>
          <a:noFill/>
          <a:ln/>
        </p:spPr>
        <p:txBody>
          <a:bodyPr/>
          <a:lstStyle/>
          <a:p>
            <a:endParaRPr lang="en-US" smtClean="0"/>
          </a:p>
        </p:txBody>
      </p:sp>
      <p:sp>
        <p:nvSpPr>
          <p:cNvPr id="108548" name="Slide Number Placeholder 3"/>
          <p:cNvSpPr>
            <a:spLocks noGrp="1"/>
          </p:cNvSpPr>
          <p:nvPr>
            <p:ph type="sldNum" sz="quarter" idx="5"/>
          </p:nvPr>
        </p:nvSpPr>
        <p:spPr>
          <a:noFill/>
        </p:spPr>
        <p:txBody>
          <a:bodyPr/>
          <a:lstStyle/>
          <a:p>
            <a:fld id="{D842F00C-E0F2-4D77-9DF6-8C74994A39A1}" type="slidenum">
              <a:rPr lang="en-AU" smtClean="0">
                <a:latin typeface="Tahoma" pitchFamily="34" charset="0"/>
              </a:rPr>
              <a:pPr/>
              <a:t>55</a:t>
            </a:fld>
            <a:endParaRPr lang="en-AU" smtClean="0">
              <a:latin typeface="Tahoma"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xfrm>
            <a:off x="1143000" y="685800"/>
            <a:ext cx="4572000" cy="3429000"/>
          </a:xfrm>
          <a:ln/>
        </p:spPr>
      </p:sp>
      <p:sp>
        <p:nvSpPr>
          <p:cNvPr id="109571" name="Notes Placeholder 2"/>
          <p:cNvSpPr>
            <a:spLocks noGrp="1"/>
          </p:cNvSpPr>
          <p:nvPr>
            <p:ph type="body" idx="1"/>
          </p:nvPr>
        </p:nvSpPr>
        <p:spPr>
          <a:noFill/>
          <a:ln/>
        </p:spPr>
        <p:txBody>
          <a:bodyPr/>
          <a:lstStyle/>
          <a:p>
            <a:endParaRPr lang="en-US" smtClean="0"/>
          </a:p>
        </p:txBody>
      </p:sp>
      <p:sp>
        <p:nvSpPr>
          <p:cNvPr id="109572" name="Slide Number Placeholder 3"/>
          <p:cNvSpPr>
            <a:spLocks noGrp="1"/>
          </p:cNvSpPr>
          <p:nvPr>
            <p:ph type="sldNum" sz="quarter" idx="5"/>
          </p:nvPr>
        </p:nvSpPr>
        <p:spPr>
          <a:noFill/>
        </p:spPr>
        <p:txBody>
          <a:bodyPr/>
          <a:lstStyle/>
          <a:p>
            <a:fld id="{0077D5E2-51C1-4F66-8BB2-34E875C27996}" type="slidenum">
              <a:rPr lang="en-AU" smtClean="0">
                <a:latin typeface="Tahoma" pitchFamily="34" charset="0"/>
              </a:rPr>
              <a:pPr/>
              <a:t>56</a:t>
            </a:fld>
            <a:endParaRPr lang="en-AU" smtClean="0">
              <a:latin typeface="Tahoma"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xfrm>
            <a:off x="1143000" y="685800"/>
            <a:ext cx="4572000" cy="3429000"/>
          </a:xfrm>
          <a:ln/>
        </p:spPr>
      </p:sp>
      <p:sp>
        <p:nvSpPr>
          <p:cNvPr id="66563" name="Notes Placeholder 2"/>
          <p:cNvSpPr>
            <a:spLocks noGrp="1"/>
          </p:cNvSpPr>
          <p:nvPr>
            <p:ph type="body" idx="1"/>
          </p:nvPr>
        </p:nvSpPr>
        <p:spPr>
          <a:noFill/>
          <a:ln/>
        </p:spPr>
        <p:txBody>
          <a:bodyPr/>
          <a:lstStyle/>
          <a:p>
            <a:endParaRPr lang="en-US" smtClean="0"/>
          </a:p>
        </p:txBody>
      </p:sp>
      <p:sp>
        <p:nvSpPr>
          <p:cNvPr id="66564" name="Slide Number Placeholder 3"/>
          <p:cNvSpPr>
            <a:spLocks noGrp="1"/>
          </p:cNvSpPr>
          <p:nvPr>
            <p:ph type="sldNum" sz="quarter" idx="5"/>
          </p:nvPr>
        </p:nvSpPr>
        <p:spPr>
          <a:noFill/>
        </p:spPr>
        <p:txBody>
          <a:bodyPr/>
          <a:lstStyle/>
          <a:p>
            <a:fld id="{B5F2FF2E-FAED-4600-AFB3-826BCFC846B6}" type="slidenum">
              <a:rPr lang="en-AU" smtClean="0">
                <a:latin typeface="Tahoma" pitchFamily="34" charset="0"/>
              </a:rPr>
              <a:pPr/>
              <a:t>7</a:t>
            </a:fld>
            <a:endParaRPr lang="en-AU" smtClean="0">
              <a:latin typeface="Tahoma"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1143000" y="685800"/>
            <a:ext cx="4572000" cy="3429000"/>
          </a:xfrm>
          <a:ln/>
        </p:spPr>
      </p:sp>
      <p:sp>
        <p:nvSpPr>
          <p:cNvPr id="110595" name="Notes Placeholder 2"/>
          <p:cNvSpPr>
            <a:spLocks noGrp="1"/>
          </p:cNvSpPr>
          <p:nvPr>
            <p:ph type="body" idx="1"/>
          </p:nvPr>
        </p:nvSpPr>
        <p:spPr>
          <a:noFill/>
          <a:ln/>
        </p:spPr>
        <p:txBody>
          <a:bodyPr/>
          <a:lstStyle/>
          <a:p>
            <a:endParaRPr lang="en-US" smtClean="0"/>
          </a:p>
        </p:txBody>
      </p:sp>
      <p:sp>
        <p:nvSpPr>
          <p:cNvPr id="110596" name="Slide Number Placeholder 3"/>
          <p:cNvSpPr>
            <a:spLocks noGrp="1"/>
          </p:cNvSpPr>
          <p:nvPr>
            <p:ph type="sldNum" sz="quarter" idx="5"/>
          </p:nvPr>
        </p:nvSpPr>
        <p:spPr>
          <a:noFill/>
        </p:spPr>
        <p:txBody>
          <a:bodyPr/>
          <a:lstStyle/>
          <a:p>
            <a:fld id="{EF30CDA5-61E4-428C-98E2-06747AF41F7A}" type="slidenum">
              <a:rPr lang="en-AU" smtClean="0">
                <a:latin typeface="Tahoma" pitchFamily="34" charset="0"/>
              </a:rPr>
              <a:pPr/>
              <a:t>57</a:t>
            </a:fld>
            <a:endParaRPr lang="en-AU" smtClean="0">
              <a:latin typeface="Tahoma"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1143000" y="685800"/>
            <a:ext cx="4572000" cy="3429000"/>
          </a:xfrm>
          <a:ln/>
        </p:spPr>
      </p:sp>
      <p:sp>
        <p:nvSpPr>
          <p:cNvPr id="110595" name="Notes Placeholder 2"/>
          <p:cNvSpPr>
            <a:spLocks noGrp="1"/>
          </p:cNvSpPr>
          <p:nvPr>
            <p:ph type="body" idx="1"/>
          </p:nvPr>
        </p:nvSpPr>
        <p:spPr>
          <a:noFill/>
          <a:ln/>
        </p:spPr>
        <p:txBody>
          <a:bodyPr/>
          <a:lstStyle/>
          <a:p>
            <a:endParaRPr lang="en-US" smtClean="0"/>
          </a:p>
        </p:txBody>
      </p:sp>
      <p:sp>
        <p:nvSpPr>
          <p:cNvPr id="110596" name="Slide Number Placeholder 3"/>
          <p:cNvSpPr>
            <a:spLocks noGrp="1"/>
          </p:cNvSpPr>
          <p:nvPr>
            <p:ph type="sldNum" sz="quarter" idx="5"/>
          </p:nvPr>
        </p:nvSpPr>
        <p:spPr>
          <a:noFill/>
        </p:spPr>
        <p:txBody>
          <a:bodyPr/>
          <a:lstStyle/>
          <a:p>
            <a:fld id="{EF30CDA5-61E4-428C-98E2-06747AF41F7A}" type="slidenum">
              <a:rPr lang="en-AU" smtClean="0">
                <a:latin typeface="Tahoma" pitchFamily="34" charset="0"/>
              </a:rPr>
              <a:pPr/>
              <a:t>60</a:t>
            </a:fld>
            <a:endParaRPr lang="en-AU" smtClean="0">
              <a:latin typeface="Tahoma"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1143000" y="685800"/>
            <a:ext cx="4572000" cy="3429000"/>
          </a:xfrm>
          <a:ln/>
        </p:spPr>
      </p:sp>
      <p:sp>
        <p:nvSpPr>
          <p:cNvPr id="110595" name="Notes Placeholder 2"/>
          <p:cNvSpPr>
            <a:spLocks noGrp="1"/>
          </p:cNvSpPr>
          <p:nvPr>
            <p:ph type="body" idx="1"/>
          </p:nvPr>
        </p:nvSpPr>
        <p:spPr>
          <a:noFill/>
          <a:ln/>
        </p:spPr>
        <p:txBody>
          <a:bodyPr/>
          <a:lstStyle/>
          <a:p>
            <a:endParaRPr lang="en-US" smtClean="0"/>
          </a:p>
        </p:txBody>
      </p:sp>
      <p:sp>
        <p:nvSpPr>
          <p:cNvPr id="110596" name="Slide Number Placeholder 3"/>
          <p:cNvSpPr>
            <a:spLocks noGrp="1"/>
          </p:cNvSpPr>
          <p:nvPr>
            <p:ph type="sldNum" sz="quarter" idx="5"/>
          </p:nvPr>
        </p:nvSpPr>
        <p:spPr>
          <a:noFill/>
        </p:spPr>
        <p:txBody>
          <a:bodyPr/>
          <a:lstStyle/>
          <a:p>
            <a:fld id="{EF30CDA5-61E4-428C-98E2-06747AF41F7A}" type="slidenum">
              <a:rPr lang="en-AU" smtClean="0">
                <a:latin typeface="Tahoma" pitchFamily="34" charset="0"/>
              </a:rPr>
              <a:pPr/>
              <a:t>61</a:t>
            </a:fld>
            <a:endParaRPr lang="en-AU" smtClean="0">
              <a:latin typeface="Tahoma"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xfrm>
            <a:off x="1143000" y="685800"/>
            <a:ext cx="4572000" cy="3429000"/>
          </a:xfrm>
          <a:ln/>
        </p:spPr>
      </p:sp>
      <p:sp>
        <p:nvSpPr>
          <p:cNvPr id="111619" name="Notes Placeholder 2"/>
          <p:cNvSpPr>
            <a:spLocks noGrp="1"/>
          </p:cNvSpPr>
          <p:nvPr>
            <p:ph type="body" idx="1"/>
          </p:nvPr>
        </p:nvSpPr>
        <p:spPr>
          <a:noFill/>
          <a:ln/>
        </p:spPr>
        <p:txBody>
          <a:bodyPr/>
          <a:lstStyle/>
          <a:p>
            <a:endParaRPr lang="en-US" dirty="0" smtClean="0"/>
          </a:p>
        </p:txBody>
      </p:sp>
      <p:sp>
        <p:nvSpPr>
          <p:cNvPr id="111620" name="Slide Number Placeholder 3"/>
          <p:cNvSpPr>
            <a:spLocks noGrp="1"/>
          </p:cNvSpPr>
          <p:nvPr>
            <p:ph type="sldNum" sz="quarter" idx="5"/>
          </p:nvPr>
        </p:nvSpPr>
        <p:spPr>
          <a:noFill/>
        </p:spPr>
        <p:txBody>
          <a:bodyPr/>
          <a:lstStyle/>
          <a:p>
            <a:fld id="{2BF3A25F-041E-48DA-80D8-881BD0C4033D}" type="slidenum">
              <a:rPr lang="en-AU" smtClean="0">
                <a:latin typeface="Tahoma" pitchFamily="34" charset="0"/>
              </a:rPr>
              <a:pPr/>
              <a:t>62</a:t>
            </a:fld>
            <a:endParaRPr lang="en-AU" smtClean="0">
              <a:latin typeface="Tahoma"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F49F543C-8EED-4686-A26C-D2076BDE5843}" type="slidenum">
              <a:rPr lang="en-AU" smtClean="0">
                <a:latin typeface="Tahoma" pitchFamily="34" charset="0"/>
              </a:rPr>
              <a:pPr/>
              <a:t>63</a:t>
            </a:fld>
            <a:endParaRPr lang="en-AU" smtClean="0">
              <a:latin typeface="Tahoma" pitchFamily="34" charset="0"/>
            </a:endParaRPr>
          </a:p>
        </p:txBody>
      </p:sp>
      <p:sp>
        <p:nvSpPr>
          <p:cNvPr id="114691"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114692" name="Rectangle 3"/>
          <p:cNvSpPr>
            <a:spLocks noGrp="1" noChangeArrowheads="1"/>
          </p:cNvSpPr>
          <p:nvPr>
            <p:ph type="body" idx="1"/>
          </p:nvPr>
        </p:nvSpPr>
        <p:spPr>
          <a:solidFill>
            <a:srgbClr val="FFFFFF"/>
          </a:solidFill>
          <a:ln>
            <a:solidFill>
              <a:srgbClr val="000000"/>
            </a:solidFill>
          </a:ln>
        </p:spPr>
        <p:txBody>
          <a:bodyPr lIns="92702" tIns="46351" rIns="92702" bIns="46351"/>
          <a:lstStyle/>
          <a:p>
            <a:pPr eaLnBrk="1" hangingPunct="1"/>
            <a:r>
              <a:rPr lang="en-US" smtClean="0"/>
              <a:t>At a recent clinic or family or your own ….</a:t>
            </a:r>
            <a:endParaRPr lang="en-AU"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xfrm>
            <a:off x="1143000" y="685800"/>
            <a:ext cx="4572000" cy="3429000"/>
          </a:xfrm>
          <a:ln/>
        </p:spPr>
      </p:sp>
      <p:sp>
        <p:nvSpPr>
          <p:cNvPr id="115715" name="Notes Placeholder 2"/>
          <p:cNvSpPr>
            <a:spLocks noGrp="1"/>
          </p:cNvSpPr>
          <p:nvPr>
            <p:ph type="body" idx="1"/>
          </p:nvPr>
        </p:nvSpPr>
        <p:spPr>
          <a:noFill/>
          <a:ln/>
        </p:spPr>
        <p:txBody>
          <a:bodyPr/>
          <a:lstStyle/>
          <a:p>
            <a:endParaRPr lang="en-US" smtClean="0"/>
          </a:p>
        </p:txBody>
      </p:sp>
      <p:sp>
        <p:nvSpPr>
          <p:cNvPr id="115716" name="Slide Number Placeholder 3"/>
          <p:cNvSpPr>
            <a:spLocks noGrp="1"/>
          </p:cNvSpPr>
          <p:nvPr>
            <p:ph type="sldNum" sz="quarter" idx="5"/>
          </p:nvPr>
        </p:nvSpPr>
        <p:spPr>
          <a:noFill/>
        </p:spPr>
        <p:txBody>
          <a:bodyPr/>
          <a:lstStyle/>
          <a:p>
            <a:fld id="{2D3A07CA-8CB8-48DD-9564-F1BA7F792DDC}" type="slidenum">
              <a:rPr lang="en-US" smtClean="0">
                <a:latin typeface="Tahoma" pitchFamily="34" charset="0"/>
              </a:rPr>
              <a:pPr/>
              <a:t>64</a:t>
            </a:fld>
            <a:endParaRPr lang="en-US" smtClean="0">
              <a:latin typeface="Tahoma"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143000" y="685800"/>
            <a:ext cx="4572000" cy="3429000"/>
          </a:xfrm>
          <a:ln/>
        </p:spPr>
      </p:sp>
      <p:sp>
        <p:nvSpPr>
          <p:cNvPr id="118787" name="Notes Placeholder 2"/>
          <p:cNvSpPr>
            <a:spLocks noGrp="1"/>
          </p:cNvSpPr>
          <p:nvPr>
            <p:ph type="body" idx="1"/>
          </p:nvPr>
        </p:nvSpPr>
        <p:spPr>
          <a:noFill/>
          <a:ln/>
        </p:spPr>
        <p:txBody>
          <a:bodyPr/>
          <a:lstStyle/>
          <a:p>
            <a:endParaRPr lang="en-US" smtClean="0"/>
          </a:p>
        </p:txBody>
      </p:sp>
      <p:sp>
        <p:nvSpPr>
          <p:cNvPr id="118788" name="Slide Number Placeholder 3"/>
          <p:cNvSpPr>
            <a:spLocks noGrp="1"/>
          </p:cNvSpPr>
          <p:nvPr>
            <p:ph type="sldNum" sz="quarter" idx="5"/>
          </p:nvPr>
        </p:nvSpPr>
        <p:spPr>
          <a:noFill/>
        </p:spPr>
        <p:txBody>
          <a:bodyPr/>
          <a:lstStyle/>
          <a:p>
            <a:fld id="{BB9795BC-2120-4726-BACB-09CF8827B740}" type="slidenum">
              <a:rPr lang="en-US" smtClean="0">
                <a:latin typeface="Tahoma" pitchFamily="34" charset="0"/>
              </a:rPr>
              <a:pPr/>
              <a:t>65</a:t>
            </a:fld>
            <a:endParaRPr lang="en-US" smtClean="0">
              <a:latin typeface="Tahoma"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xfrm>
            <a:off x="1143000" y="685800"/>
            <a:ext cx="4572000" cy="3429000"/>
          </a:xfrm>
          <a:ln/>
        </p:spPr>
      </p:sp>
      <p:sp>
        <p:nvSpPr>
          <p:cNvPr id="120835" name="Notes Placeholder 2"/>
          <p:cNvSpPr>
            <a:spLocks noGrp="1"/>
          </p:cNvSpPr>
          <p:nvPr>
            <p:ph type="body" idx="1"/>
          </p:nvPr>
        </p:nvSpPr>
        <p:spPr>
          <a:noFill/>
          <a:ln/>
        </p:spPr>
        <p:txBody>
          <a:bodyPr/>
          <a:lstStyle/>
          <a:p>
            <a:endParaRPr lang="en-US" smtClean="0"/>
          </a:p>
        </p:txBody>
      </p:sp>
      <p:sp>
        <p:nvSpPr>
          <p:cNvPr id="120836" name="Slide Number Placeholder 3"/>
          <p:cNvSpPr>
            <a:spLocks noGrp="1"/>
          </p:cNvSpPr>
          <p:nvPr>
            <p:ph type="sldNum" sz="quarter" idx="5"/>
          </p:nvPr>
        </p:nvSpPr>
        <p:spPr>
          <a:noFill/>
        </p:spPr>
        <p:txBody>
          <a:bodyPr/>
          <a:lstStyle/>
          <a:p>
            <a:fld id="{8DE84FAD-C460-4EFB-B09C-0635CD3E8B85}" type="slidenum">
              <a:rPr lang="en-AU" smtClean="0">
                <a:latin typeface="Tahoma" pitchFamily="34" charset="0"/>
              </a:rPr>
              <a:pPr/>
              <a:t>66</a:t>
            </a:fld>
            <a:endParaRPr lang="en-AU" smtClean="0">
              <a:latin typeface="Tahoma"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5BA28F99-1892-49AA-B028-94F3912CC802}" type="slidenum">
              <a:rPr lang="en-AU" smtClean="0">
                <a:latin typeface="Tahoma" pitchFamily="34" charset="0"/>
              </a:rPr>
              <a:pPr/>
              <a:t>8</a:t>
            </a:fld>
            <a:endParaRPr lang="en-AU" smtClean="0">
              <a:latin typeface="Tahoma" pitchFamily="34" charset="0"/>
            </a:endParaRPr>
          </a:p>
        </p:txBody>
      </p:sp>
      <p:sp>
        <p:nvSpPr>
          <p:cNvPr id="70659" name="Rectangle 2"/>
          <p:cNvSpPr>
            <a:spLocks noGrp="1" noChangeArrowheads="1"/>
          </p:cNvSpPr>
          <p:nvPr>
            <p:ph type="body" idx="1"/>
          </p:nvPr>
        </p:nvSpPr>
        <p:spPr>
          <a:xfrm>
            <a:off x="914508" y="4344607"/>
            <a:ext cx="5028986" cy="3851798"/>
          </a:xfrm>
          <a:noFill/>
          <a:ln/>
        </p:spPr>
        <p:txBody>
          <a:bodyPr lIns="88796" tIns="43619" rIns="88796" bIns="43619"/>
          <a:lstStyle/>
          <a:p>
            <a:pPr eaLnBrk="1" hangingPunct="1"/>
            <a:r>
              <a:rPr lang="en-AU" smtClean="0"/>
              <a:t>Sackett DL, Rosenberg WMC, Gray JAM, Haynes RB, Richardson WS: Evidence based medicine: what it is and what it isn’t. BMJ 1996;312:71-2.</a:t>
            </a:r>
          </a:p>
          <a:p>
            <a:pPr eaLnBrk="1" hangingPunct="1"/>
            <a:endParaRPr lang="en-AU" smtClean="0"/>
          </a:p>
          <a:p>
            <a:pPr eaLnBrk="1" hangingPunct="1"/>
            <a:r>
              <a:rPr lang="en-AU" smtClean="0"/>
              <a:t>This definition of what EBM is and isn’t has gained wide acceptance and made it easier for us to get our points across.</a:t>
            </a:r>
          </a:p>
        </p:txBody>
      </p:sp>
      <p:sp>
        <p:nvSpPr>
          <p:cNvPr id="70660" name="Rectangle 3"/>
          <p:cNvSpPr>
            <a:spLocks noGrp="1" noRot="1" noChangeAspect="1" noChangeArrowheads="1" noTextEdit="1"/>
          </p:cNvSpPr>
          <p:nvPr>
            <p:ph type="sldImg"/>
          </p:nvPr>
        </p:nvSpPr>
        <p:spPr>
          <a:xfrm>
            <a:off x="1293813" y="798513"/>
            <a:ext cx="4271962" cy="3203575"/>
          </a:xfrm>
          <a:ln w="12700" cap="flat">
            <a:solidFill>
              <a:schemeClr val="tx1"/>
            </a:solid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xfrm>
            <a:off x="1143000" y="685800"/>
            <a:ext cx="4572000" cy="3429000"/>
          </a:xfrm>
          <a:ln/>
        </p:spPr>
      </p:sp>
      <p:sp>
        <p:nvSpPr>
          <p:cNvPr id="153603" name="Notes Placeholder 2"/>
          <p:cNvSpPr>
            <a:spLocks noGrp="1"/>
          </p:cNvSpPr>
          <p:nvPr>
            <p:ph type="body" idx="1"/>
          </p:nvPr>
        </p:nvSpPr>
        <p:spPr>
          <a:noFill/>
          <a:ln/>
        </p:spPr>
        <p:txBody>
          <a:bodyPr/>
          <a:lstStyle/>
          <a:p>
            <a:endParaRPr lang="en-US" smtClean="0"/>
          </a:p>
        </p:txBody>
      </p:sp>
      <p:sp>
        <p:nvSpPr>
          <p:cNvPr id="153604" name="Slide Number Placeholder 3"/>
          <p:cNvSpPr txBox="1">
            <a:spLocks noGrp="1"/>
          </p:cNvSpPr>
          <p:nvPr/>
        </p:nvSpPr>
        <p:spPr bwMode="auto">
          <a:xfrm>
            <a:off x="3885453" y="8686288"/>
            <a:ext cx="2972547" cy="457712"/>
          </a:xfrm>
          <a:prstGeom prst="rect">
            <a:avLst/>
          </a:prstGeom>
          <a:noFill/>
          <a:ln w="9525">
            <a:noFill/>
            <a:miter lim="800000"/>
            <a:headEnd/>
            <a:tailEnd/>
          </a:ln>
        </p:spPr>
        <p:txBody>
          <a:bodyPr anchor="b"/>
          <a:lstStyle/>
          <a:p>
            <a:pPr algn="r" eaLnBrk="1" hangingPunct="1"/>
            <a:fld id="{2BAA889D-6B2A-4E2D-89AD-1D4F948DDA53}" type="slidenum">
              <a:rPr lang="en-AU" sz="1200">
                <a:latin typeface="Tahoma" pitchFamily="34" charset="0"/>
              </a:rPr>
              <a:pPr algn="r" eaLnBrk="1" hangingPunct="1"/>
              <a:t>9</a:t>
            </a:fld>
            <a:endParaRPr lang="en-AU" sz="1200">
              <a:latin typeface="Tahoma"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5E28405-B948-458D-B975-276C8D192954}" type="slidenum">
              <a:rPr lang="en-GB" smtClean="0"/>
              <a:pPr/>
              <a:t>11</a:t>
            </a:fld>
            <a:endParaRPr lang="en-GB"/>
          </a:p>
        </p:txBody>
      </p:sp>
    </p:spTree>
    <p:extLst>
      <p:ext uri="{BB962C8B-B14F-4D97-AF65-F5344CB8AC3E}">
        <p14:creationId xmlns:p14="http://schemas.microsoft.com/office/powerpoint/2010/main" val="532794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txBox="1">
            <a:spLocks noGrp="1" noChangeArrowheads="1"/>
          </p:cNvSpPr>
          <p:nvPr/>
        </p:nvSpPr>
        <p:spPr bwMode="auto">
          <a:xfrm>
            <a:off x="3883852" y="8684826"/>
            <a:ext cx="2972547" cy="457711"/>
          </a:xfrm>
          <a:prstGeom prst="rect">
            <a:avLst/>
          </a:prstGeom>
          <a:noFill/>
          <a:ln w="9525">
            <a:noFill/>
            <a:miter lim="800000"/>
            <a:headEnd/>
            <a:tailEnd/>
          </a:ln>
        </p:spPr>
        <p:txBody>
          <a:bodyPr anchor="b"/>
          <a:lstStyle/>
          <a:p>
            <a:pPr algn="r" eaLnBrk="1" hangingPunct="1"/>
            <a:fld id="{EF489D12-DD40-4707-BB1F-14D5EC23D92C}" type="slidenum">
              <a:rPr lang="en-US" sz="1200">
                <a:latin typeface="Times New Roman" pitchFamily="18" charset="0"/>
              </a:rPr>
              <a:pPr algn="r" eaLnBrk="1" hangingPunct="1"/>
              <a:t>12</a:t>
            </a:fld>
            <a:endParaRPr lang="en-US" sz="1200">
              <a:latin typeface="Times New Roman" pitchFamily="18" charset="0"/>
            </a:endParaRPr>
          </a:p>
        </p:txBody>
      </p:sp>
      <p:sp>
        <p:nvSpPr>
          <p:cNvPr id="159747" name="Rectangle 2"/>
          <p:cNvSpPr>
            <a:spLocks noGrp="1" noRot="1" noChangeAspect="1" noChangeArrowheads="1" noTextEdit="1"/>
          </p:cNvSpPr>
          <p:nvPr>
            <p:ph type="sldImg"/>
          </p:nvPr>
        </p:nvSpPr>
        <p:spPr>
          <a:xfrm>
            <a:off x="1143000" y="685800"/>
            <a:ext cx="4572000" cy="3429000"/>
          </a:xfrm>
          <a:ln/>
        </p:spPr>
      </p:sp>
      <p:sp>
        <p:nvSpPr>
          <p:cNvPr id="1597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txBox="1">
            <a:spLocks noGrp="1" noChangeArrowheads="1"/>
          </p:cNvSpPr>
          <p:nvPr/>
        </p:nvSpPr>
        <p:spPr bwMode="auto">
          <a:xfrm>
            <a:off x="3883852" y="8684826"/>
            <a:ext cx="2972547" cy="457711"/>
          </a:xfrm>
          <a:prstGeom prst="rect">
            <a:avLst/>
          </a:prstGeom>
          <a:noFill/>
          <a:ln w="9525">
            <a:noFill/>
            <a:miter lim="800000"/>
            <a:headEnd/>
            <a:tailEnd/>
          </a:ln>
        </p:spPr>
        <p:txBody>
          <a:bodyPr anchor="b"/>
          <a:lstStyle/>
          <a:p>
            <a:pPr algn="r" eaLnBrk="1" hangingPunct="1"/>
            <a:fld id="{CD6E2204-536D-4FE0-9E21-5B2253642863}" type="slidenum">
              <a:rPr lang="en-US" sz="1200">
                <a:latin typeface="Times New Roman" pitchFamily="18" charset="0"/>
              </a:rPr>
              <a:pPr algn="r" eaLnBrk="1" hangingPunct="1"/>
              <a:t>13</a:t>
            </a:fld>
            <a:endParaRPr lang="en-US" sz="1200">
              <a:latin typeface="Times New Roman" pitchFamily="18" charset="0"/>
            </a:endParaRPr>
          </a:p>
        </p:txBody>
      </p:sp>
      <p:sp>
        <p:nvSpPr>
          <p:cNvPr id="161795" name="Rectangle 2"/>
          <p:cNvSpPr>
            <a:spLocks noGrp="1" noRot="1" noChangeAspect="1" noChangeArrowheads="1" noTextEdit="1"/>
          </p:cNvSpPr>
          <p:nvPr>
            <p:ph type="sldImg"/>
          </p:nvPr>
        </p:nvSpPr>
        <p:spPr>
          <a:xfrm>
            <a:off x="1143000" y="685800"/>
            <a:ext cx="4572000" cy="3429000"/>
          </a:xfrm>
          <a:ln/>
        </p:spPr>
      </p:sp>
      <p:sp>
        <p:nvSpPr>
          <p:cNvPr id="161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194" name="Picture 2" descr="spires-footer"/>
          <p:cNvPicPr>
            <a:picLocks noChangeAspect="1" noChangeArrowheads="1"/>
          </p:cNvPicPr>
          <p:nvPr/>
        </p:nvPicPr>
        <p:blipFill>
          <a:blip r:embed="rId2" cstate="print"/>
          <a:srcRect/>
          <a:stretch>
            <a:fillRect/>
          </a:stretch>
        </p:blipFill>
        <p:spPr bwMode="auto">
          <a:xfrm>
            <a:off x="0" y="5826126"/>
            <a:ext cx="9144000" cy="1031875"/>
          </a:xfrm>
          <a:prstGeom prst="rect">
            <a:avLst/>
          </a:prstGeom>
          <a:noFill/>
        </p:spPr>
      </p:pic>
      <p:sp>
        <p:nvSpPr>
          <p:cNvPr id="8195" name="Rectangle 3"/>
          <p:cNvSpPr>
            <a:spLocks noGrp="1" noChangeArrowheads="1"/>
          </p:cNvSpPr>
          <p:nvPr>
            <p:ph type="ctrTitle"/>
          </p:nvPr>
        </p:nvSpPr>
        <p:spPr>
          <a:xfrm>
            <a:off x="685800" y="2971800"/>
            <a:ext cx="7772400" cy="1143000"/>
          </a:xfrm>
        </p:spPr>
        <p:txBody>
          <a:bodyPr/>
          <a:lstStyle>
            <a:lvl1pPr algn="ctr">
              <a:defRPr/>
            </a:lvl1pPr>
          </a:lstStyle>
          <a:p>
            <a:r>
              <a:rPr lang="en-US" smtClean="0"/>
              <a:t>Click to edit Master title style</a:t>
            </a:r>
            <a:endParaRPr lang="en-US"/>
          </a:p>
        </p:txBody>
      </p:sp>
      <p:sp>
        <p:nvSpPr>
          <p:cNvPr id="8196" name="Rectangle 4"/>
          <p:cNvSpPr>
            <a:spLocks noGrp="1" noChangeArrowheads="1"/>
          </p:cNvSpPr>
          <p:nvPr>
            <p:ph type="subTitle" idx="1"/>
          </p:nvPr>
        </p:nvSpPr>
        <p:spPr>
          <a:xfrm>
            <a:off x="1371600" y="4648201"/>
            <a:ext cx="6400800" cy="990600"/>
          </a:xfrm>
        </p:spPr>
        <p:txBody>
          <a:bodyPr/>
          <a:lstStyle>
            <a:lvl1pPr marL="0" indent="0" algn="ctr">
              <a:buFontTx/>
              <a:buNone/>
              <a:defRPr sz="2000"/>
            </a:lvl1pPr>
          </a:lstStyle>
          <a:p>
            <a:r>
              <a:rPr lang="en-US" smtClean="0"/>
              <a:t>Click to edit Master subtitle style</a:t>
            </a:r>
            <a:endParaRPr lang="en-US"/>
          </a:p>
        </p:txBody>
      </p:sp>
      <p:sp>
        <p:nvSpPr>
          <p:cNvPr id="8198" name="Text Box 6"/>
          <p:cNvSpPr txBox="1">
            <a:spLocks noChangeArrowheads="1"/>
          </p:cNvSpPr>
          <p:nvPr/>
        </p:nvSpPr>
        <p:spPr bwMode="auto">
          <a:xfrm>
            <a:off x="3657600" y="2574925"/>
            <a:ext cx="1835150" cy="327780"/>
          </a:xfrm>
          <a:prstGeom prst="rect">
            <a:avLst/>
          </a:prstGeom>
          <a:noFill/>
          <a:ln w="9525">
            <a:noFill/>
            <a:miter lim="800000"/>
            <a:headEnd/>
            <a:tailEnd/>
          </a:ln>
        </p:spPr>
        <p:txBody>
          <a:bodyPr lIns="91439" tIns="45719" rIns="91439" bIns="45719">
            <a:spAutoFit/>
          </a:bodyPr>
          <a:lstStyle/>
          <a:p>
            <a:pPr algn="ctr"/>
            <a:r>
              <a:rPr lang="en-US" sz="1500" b="1">
                <a:solidFill>
                  <a:schemeClr val="bg1"/>
                </a:solidFill>
                <a:latin typeface="Helvetica" pitchFamily="1" charset="0"/>
              </a:rPr>
              <a:t>www.cebm.net</a:t>
            </a:r>
          </a:p>
        </p:txBody>
      </p:sp>
      <p:pic>
        <p:nvPicPr>
          <p:cNvPr id="8" name="Picture 7"/>
          <p:cNvPicPr>
            <a:picLocks noChangeAspect="1"/>
          </p:cNvPicPr>
          <p:nvPr userDrawn="1"/>
        </p:nvPicPr>
        <p:blipFill>
          <a:blip r:embed="rId3"/>
          <a:stretch>
            <a:fillRect/>
          </a:stretch>
        </p:blipFill>
        <p:spPr>
          <a:xfrm>
            <a:off x="2771800" y="260648"/>
            <a:ext cx="3845896" cy="179945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7A14D1A-AD75-425F-B242-2516478825D0}"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152400"/>
            <a:ext cx="567690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0600E6-4618-4859-964A-79C10636B900}"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5" name="AutoShape 16">
            <a:hlinkClick r:id="rId2" action="ppaction://hlinksldjump" highlightClick="1"/>
          </p:cNvPr>
          <p:cNvSpPr>
            <a:spLocks noChangeArrowheads="1"/>
          </p:cNvSpPr>
          <p:nvPr userDrawn="1"/>
        </p:nvSpPr>
        <p:spPr bwMode="auto">
          <a:xfrm>
            <a:off x="1" y="1"/>
            <a:ext cx="304800" cy="304800"/>
          </a:xfrm>
          <a:prstGeom prst="actionButtonHome">
            <a:avLst/>
          </a:prstGeom>
          <a:solidFill>
            <a:schemeClr val="accent1"/>
          </a:solidFill>
          <a:ln w="9525">
            <a:solidFill>
              <a:schemeClr val="tx1"/>
            </a:solidFill>
            <a:miter lim="800000"/>
            <a:headEnd/>
            <a:tailEnd/>
          </a:ln>
          <a:effectLst/>
        </p:spPr>
        <p:txBody>
          <a:bodyPr wrap="none" lIns="91439" tIns="45719" rIns="91439" bIns="45719" anchor="ctr"/>
          <a:lstStyle/>
          <a:p>
            <a:pPr>
              <a:defRPr/>
            </a:pPr>
            <a:endParaRPr lang="en-US"/>
          </a:p>
        </p:txBody>
      </p:sp>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p:txBody>
          <a:bodyPr/>
          <a:lstStyle>
            <a:lvl1pPr>
              <a:defRPr/>
            </a:lvl1pPr>
          </a:lstStyle>
          <a:p>
            <a:pPr>
              <a:defRPr/>
            </a:pPr>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D3DD5DBC-54FA-4495-923E-98F31FDDC8AC}"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68"/>
            <a:ext cx="7772400" cy="1470183"/>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1"/>
            <a:ext cx="6400800" cy="1753077"/>
          </a:xfrm>
        </p:spPr>
        <p:txBody>
          <a:bodyPr/>
          <a:lstStyle>
            <a:lvl1pPr marL="0" indent="0" algn="ctr">
              <a:buNone/>
              <a:defRPr/>
            </a:lvl1pPr>
            <a:lvl2pPr marL="411476" indent="0" algn="ctr">
              <a:buNone/>
              <a:defRPr/>
            </a:lvl2pPr>
            <a:lvl3pPr marL="822952" indent="0" algn="ctr">
              <a:buNone/>
              <a:defRPr/>
            </a:lvl3pPr>
            <a:lvl4pPr marL="1234427" indent="0" algn="ctr">
              <a:buNone/>
              <a:defRPr/>
            </a:lvl4pPr>
            <a:lvl5pPr marL="1645904" indent="0" algn="ctr">
              <a:buNone/>
              <a:defRPr/>
            </a:lvl5pPr>
            <a:lvl6pPr marL="2057379" indent="0" algn="ctr">
              <a:buNone/>
              <a:defRPr/>
            </a:lvl6pPr>
            <a:lvl7pPr marL="2468856" indent="0" algn="ctr">
              <a:buNone/>
              <a:defRPr/>
            </a:lvl7pPr>
            <a:lvl8pPr marL="2880331" indent="0" algn="ctr">
              <a:buNone/>
              <a:defRPr/>
            </a:lvl8pPr>
            <a:lvl9pPr marL="3291807"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33BD2-C801-4FF1-AC51-18D8E1FF1D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129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A08F67-4855-4383-BE38-1FAA84C87B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5714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7" y="4406265"/>
            <a:ext cx="7772400" cy="1363028"/>
          </a:xfrm>
        </p:spPr>
        <p:txBody>
          <a:bodyPr anchor="t"/>
          <a:lstStyle>
            <a:lvl1pPr algn="l">
              <a:defRPr sz="3600" b="1" cap="all"/>
            </a:lvl1pPr>
          </a:lstStyle>
          <a:p>
            <a:r>
              <a:rPr lang="en-US" smtClean="0"/>
              <a:t>Click to edit Master title style</a:t>
            </a:r>
            <a:endParaRPr lang="en-GB"/>
          </a:p>
        </p:txBody>
      </p:sp>
      <p:sp>
        <p:nvSpPr>
          <p:cNvPr id="3" name="Text Placeholder 2"/>
          <p:cNvSpPr>
            <a:spLocks noGrp="1"/>
          </p:cNvSpPr>
          <p:nvPr>
            <p:ph type="body" idx="1"/>
          </p:nvPr>
        </p:nvSpPr>
        <p:spPr>
          <a:xfrm>
            <a:off x="722947" y="2906078"/>
            <a:ext cx="7772400" cy="1500188"/>
          </a:xfrm>
        </p:spPr>
        <p:txBody>
          <a:bodyPr anchor="b"/>
          <a:lstStyle>
            <a:lvl1pPr marL="0" indent="0">
              <a:buNone/>
              <a:defRPr sz="1800"/>
            </a:lvl1pPr>
            <a:lvl2pPr marL="411476" indent="0">
              <a:buNone/>
              <a:defRPr sz="1600"/>
            </a:lvl2pPr>
            <a:lvl3pPr marL="822952" indent="0">
              <a:buNone/>
              <a:defRPr sz="1400"/>
            </a:lvl3pPr>
            <a:lvl4pPr marL="1234427" indent="0">
              <a:buNone/>
              <a:defRPr sz="1300"/>
            </a:lvl4pPr>
            <a:lvl5pPr marL="1645904" indent="0">
              <a:buNone/>
              <a:defRPr sz="1300"/>
            </a:lvl5pPr>
            <a:lvl6pPr marL="2057379" indent="0">
              <a:buNone/>
              <a:defRPr sz="1300"/>
            </a:lvl6pPr>
            <a:lvl7pPr marL="2468856" indent="0">
              <a:buNone/>
              <a:defRPr sz="1300"/>
            </a:lvl7pPr>
            <a:lvl8pPr marL="2880331" indent="0">
              <a:buNone/>
              <a:defRPr sz="1300"/>
            </a:lvl8pPr>
            <a:lvl9pPr marL="3291807" indent="0">
              <a:buNone/>
              <a:defRPr sz="13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8BD9FA-701F-4E2A-88A2-B12E41B796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9015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0249"/>
            <a:ext cx="3817620" cy="411622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0580" y="1980249"/>
            <a:ext cx="3817620" cy="411622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09FD70-82E8-4D69-AFF0-A32CC341CF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1273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4478"/>
            <a:ext cx="4040505" cy="640080"/>
          </a:xfrm>
        </p:spPr>
        <p:txBody>
          <a:bodyPr anchor="b"/>
          <a:lstStyle>
            <a:lvl1pPr marL="0" indent="0">
              <a:buNone/>
              <a:defRPr sz="2200" b="1"/>
            </a:lvl1pPr>
            <a:lvl2pPr marL="411476" indent="0">
              <a:buNone/>
              <a:defRPr sz="1800" b="1"/>
            </a:lvl2pPr>
            <a:lvl3pPr marL="822952" indent="0">
              <a:buNone/>
              <a:defRPr sz="1600" b="1"/>
            </a:lvl3pPr>
            <a:lvl4pPr marL="1234427" indent="0">
              <a:buNone/>
              <a:defRPr sz="1400" b="1"/>
            </a:lvl4pPr>
            <a:lvl5pPr marL="1645904" indent="0">
              <a:buNone/>
              <a:defRPr sz="1400" b="1"/>
            </a:lvl5pPr>
            <a:lvl6pPr marL="2057379" indent="0">
              <a:buNone/>
              <a:defRPr sz="1400" b="1"/>
            </a:lvl6pPr>
            <a:lvl7pPr marL="2468856" indent="0">
              <a:buNone/>
              <a:defRPr sz="1400" b="1"/>
            </a:lvl7pPr>
            <a:lvl8pPr marL="2880331" indent="0">
              <a:buNone/>
              <a:defRPr sz="1400" b="1"/>
            </a:lvl8pPr>
            <a:lvl9pPr marL="3291807"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1" y="2174559"/>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4868" y="1534478"/>
            <a:ext cx="4041933" cy="640080"/>
          </a:xfrm>
        </p:spPr>
        <p:txBody>
          <a:bodyPr anchor="b"/>
          <a:lstStyle>
            <a:lvl1pPr marL="0" indent="0">
              <a:buNone/>
              <a:defRPr sz="2200" b="1"/>
            </a:lvl1pPr>
            <a:lvl2pPr marL="411476" indent="0">
              <a:buNone/>
              <a:defRPr sz="1800" b="1"/>
            </a:lvl2pPr>
            <a:lvl3pPr marL="822952" indent="0">
              <a:buNone/>
              <a:defRPr sz="1600" b="1"/>
            </a:lvl3pPr>
            <a:lvl4pPr marL="1234427" indent="0">
              <a:buNone/>
              <a:defRPr sz="1400" b="1"/>
            </a:lvl4pPr>
            <a:lvl5pPr marL="1645904" indent="0">
              <a:buNone/>
              <a:defRPr sz="1400" b="1"/>
            </a:lvl5pPr>
            <a:lvl6pPr marL="2057379" indent="0">
              <a:buNone/>
              <a:defRPr sz="1400" b="1"/>
            </a:lvl6pPr>
            <a:lvl7pPr marL="2468856" indent="0">
              <a:buNone/>
              <a:defRPr sz="1400" b="1"/>
            </a:lvl7pPr>
            <a:lvl8pPr marL="2880331" indent="0">
              <a:buNone/>
              <a:defRPr sz="1400" b="1"/>
            </a:lvl8pPr>
            <a:lvl9pPr marL="3291807"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868" y="2174559"/>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D77E070-270D-4FFD-9104-FAEB134F9E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958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57322A0-D5FC-47C1-8A4B-BB78BB67D2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6732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75EB95-A5F0-4459-AA34-2159E6B911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7637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8AB0893-E6EC-4975-AC24-2B00B05FC9ED}"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93"/>
            <a:ext cx="3008948" cy="1161573"/>
          </a:xfrm>
        </p:spPr>
        <p:txBody>
          <a:bodyPr anchor="b"/>
          <a:lstStyle>
            <a:lvl1pPr algn="l">
              <a:defRPr sz="1800" b="1"/>
            </a:lvl1pPr>
          </a:lstStyle>
          <a:p>
            <a:r>
              <a:rPr lang="en-US" smtClean="0"/>
              <a:t>Click to edit Master title style</a:t>
            </a:r>
            <a:endParaRPr lang="en-GB"/>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4466"/>
            <a:ext cx="3008948" cy="4692015"/>
          </a:xfrm>
        </p:spPr>
        <p:txBody>
          <a:bodyPr/>
          <a:lstStyle>
            <a:lvl1pPr marL="0" indent="0">
              <a:buNone/>
              <a:defRPr sz="1300"/>
            </a:lvl1pPr>
            <a:lvl2pPr marL="411476" indent="0">
              <a:buNone/>
              <a:defRPr sz="1100"/>
            </a:lvl2pPr>
            <a:lvl3pPr marL="822952" indent="0">
              <a:buNone/>
              <a:defRPr sz="900"/>
            </a:lvl3pPr>
            <a:lvl4pPr marL="1234427" indent="0">
              <a:buNone/>
              <a:defRPr sz="800"/>
            </a:lvl4pPr>
            <a:lvl5pPr marL="1645904" indent="0">
              <a:buNone/>
              <a:defRPr sz="800"/>
            </a:lvl5pPr>
            <a:lvl6pPr marL="2057379" indent="0">
              <a:buNone/>
              <a:defRPr sz="800"/>
            </a:lvl6pPr>
            <a:lvl7pPr marL="2468856" indent="0">
              <a:buNone/>
              <a:defRPr sz="800"/>
            </a:lvl7pPr>
            <a:lvl8pPr marL="2880331" indent="0">
              <a:buNone/>
              <a:defRPr sz="800"/>
            </a:lvl8pPr>
            <a:lvl9pPr marL="3291807"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E9F01C-603F-4699-84B4-8CFBFD9802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11455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2" y="4800600"/>
            <a:ext cx="5486400" cy="567214"/>
          </a:xfrm>
        </p:spPr>
        <p:txBody>
          <a:bodyPr anchor="b"/>
          <a:lstStyle>
            <a:lvl1pPr algn="l">
              <a:defRPr sz="1800" b="1"/>
            </a:lvl1pPr>
          </a:lstStyle>
          <a:p>
            <a:r>
              <a:rPr lang="en-US" smtClean="0"/>
              <a:t>Click to edit Master title style</a:t>
            </a:r>
            <a:endParaRPr lang="en-GB"/>
          </a:p>
        </p:txBody>
      </p:sp>
      <p:sp>
        <p:nvSpPr>
          <p:cNvPr id="3" name="Picture Placeholder 2"/>
          <p:cNvSpPr>
            <a:spLocks noGrp="1"/>
          </p:cNvSpPr>
          <p:nvPr>
            <p:ph type="pic" idx="1"/>
          </p:nvPr>
        </p:nvSpPr>
        <p:spPr>
          <a:xfrm>
            <a:off x="1791652" y="612934"/>
            <a:ext cx="5486400" cy="4114800"/>
          </a:xfrm>
        </p:spPr>
        <p:txBody>
          <a:bodyPr/>
          <a:lstStyle>
            <a:lvl1pPr marL="0" indent="0">
              <a:buNone/>
              <a:defRPr sz="2900"/>
            </a:lvl1pPr>
            <a:lvl2pPr marL="411476" indent="0">
              <a:buNone/>
              <a:defRPr sz="2500"/>
            </a:lvl2pPr>
            <a:lvl3pPr marL="822952" indent="0">
              <a:buNone/>
              <a:defRPr sz="2200"/>
            </a:lvl3pPr>
            <a:lvl4pPr marL="1234427" indent="0">
              <a:buNone/>
              <a:defRPr sz="1800"/>
            </a:lvl4pPr>
            <a:lvl5pPr marL="1645904" indent="0">
              <a:buNone/>
              <a:defRPr sz="1800"/>
            </a:lvl5pPr>
            <a:lvl6pPr marL="2057379" indent="0">
              <a:buNone/>
              <a:defRPr sz="1800"/>
            </a:lvl6pPr>
            <a:lvl7pPr marL="2468856" indent="0">
              <a:buNone/>
              <a:defRPr sz="1800"/>
            </a:lvl7pPr>
            <a:lvl8pPr marL="2880331" indent="0">
              <a:buNone/>
              <a:defRPr sz="1800"/>
            </a:lvl8pPr>
            <a:lvl9pPr marL="3291807" indent="0">
              <a:buNone/>
              <a:defRPr sz="1800"/>
            </a:lvl9pPr>
          </a:lstStyle>
          <a:p>
            <a:pPr lvl="0"/>
            <a:endParaRPr lang="en-GB" noProof="0" smtClean="0"/>
          </a:p>
        </p:txBody>
      </p:sp>
      <p:sp>
        <p:nvSpPr>
          <p:cNvPr id="4" name="Text Placeholder 3"/>
          <p:cNvSpPr>
            <a:spLocks noGrp="1"/>
          </p:cNvSpPr>
          <p:nvPr>
            <p:ph type="body" sz="half" idx="2"/>
          </p:nvPr>
        </p:nvSpPr>
        <p:spPr>
          <a:xfrm>
            <a:off x="1791652" y="5367814"/>
            <a:ext cx="5486400" cy="804386"/>
          </a:xfrm>
        </p:spPr>
        <p:txBody>
          <a:bodyPr/>
          <a:lstStyle>
            <a:lvl1pPr marL="0" indent="0">
              <a:buNone/>
              <a:defRPr sz="1300"/>
            </a:lvl1pPr>
            <a:lvl2pPr marL="411476" indent="0">
              <a:buNone/>
              <a:defRPr sz="1100"/>
            </a:lvl2pPr>
            <a:lvl3pPr marL="822952" indent="0">
              <a:buNone/>
              <a:defRPr sz="900"/>
            </a:lvl3pPr>
            <a:lvl4pPr marL="1234427" indent="0">
              <a:buNone/>
              <a:defRPr sz="800"/>
            </a:lvl4pPr>
            <a:lvl5pPr marL="1645904" indent="0">
              <a:buNone/>
              <a:defRPr sz="800"/>
            </a:lvl5pPr>
            <a:lvl6pPr marL="2057379" indent="0">
              <a:buNone/>
              <a:defRPr sz="800"/>
            </a:lvl6pPr>
            <a:lvl7pPr marL="2468856" indent="0">
              <a:buNone/>
              <a:defRPr sz="800"/>
            </a:lvl7pPr>
            <a:lvl8pPr marL="2880331" indent="0">
              <a:buNone/>
              <a:defRPr sz="800"/>
            </a:lvl8pPr>
            <a:lvl9pPr marL="3291807"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47279C-0F65-48FB-BED6-F7C8C87D02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81337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A06BFF-6321-4763-BDF6-BDAAFBFAB1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59965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8649"/>
            <a:ext cx="1943100" cy="5487829"/>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8649"/>
            <a:ext cx="5692140" cy="54878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B26436-C2A3-44B3-97EE-77A25765CF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9809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B1B6567-54D7-4F70-AC4D-1C4E9769092E}"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95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295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C2B062D-01F3-4B42-8513-AC645862A42A}"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CB2B7262-61E8-4878-BCDA-CB7AFA9370EC}"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DCBDEC7-5242-4FE5-8D84-16129F710C59}"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B177ED5-AED5-403A-9D70-A35BB509EB3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43F2264-7589-475B-BF53-4717BF7C1D0B}"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90A976D-A6F4-4BCB-8C73-7A5DF1EB25A3}"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pic>
        <p:nvPicPr>
          <p:cNvPr id="7170" name="Picture 2" descr="cebm-box-large"/>
          <p:cNvPicPr>
            <a:picLocks noChangeAspect="1" noChangeArrowheads="1"/>
          </p:cNvPicPr>
          <p:nvPr/>
        </p:nvPicPr>
        <p:blipFill>
          <a:blip r:embed="rId15" cstate="print"/>
          <a:srcRect/>
          <a:stretch>
            <a:fillRect/>
          </a:stretch>
        </p:blipFill>
        <p:spPr bwMode="auto">
          <a:xfrm>
            <a:off x="8077201" y="0"/>
            <a:ext cx="798513" cy="1066800"/>
          </a:xfrm>
          <a:prstGeom prst="rect">
            <a:avLst/>
          </a:prstGeom>
          <a:noFill/>
        </p:spPr>
      </p:pic>
      <p:sp>
        <p:nvSpPr>
          <p:cNvPr id="7171" name="Rectangle 3"/>
          <p:cNvSpPr>
            <a:spLocks noGrp="1" noChangeArrowheads="1"/>
          </p:cNvSpPr>
          <p:nvPr>
            <p:ph type="title"/>
          </p:nvPr>
        </p:nvSpPr>
        <p:spPr bwMode="auto">
          <a:xfrm>
            <a:off x="685800" y="152400"/>
            <a:ext cx="7315200" cy="762000"/>
          </a:xfrm>
          <a:prstGeom prst="rect">
            <a:avLst/>
          </a:prstGeom>
          <a:noFill/>
          <a:ln w="9525">
            <a:noFill/>
            <a:miter lim="800000"/>
            <a:headEnd/>
            <a:tailEnd/>
          </a:ln>
        </p:spPr>
        <p:txBody>
          <a:bodyPr vert="horz" wrap="square" lIns="91439" tIns="45719" rIns="91439" bIns="45719" numCol="1" anchor="ctr" anchorCtr="0" compatLnSpc="1">
            <a:prstTxWarp prst="textNoShape">
              <a:avLst/>
            </a:prstTxWarp>
          </a:bodyPr>
          <a:lstStyle/>
          <a:p>
            <a:pPr lvl="0"/>
            <a:r>
              <a:rPr lang="en-US" smtClean="0"/>
              <a:t>Click to edit Master title style</a:t>
            </a:r>
          </a:p>
        </p:txBody>
      </p:sp>
      <p:sp>
        <p:nvSpPr>
          <p:cNvPr id="7172" name="Rectangle 4"/>
          <p:cNvSpPr>
            <a:spLocks noGrp="1" noChangeArrowheads="1"/>
          </p:cNvSpPr>
          <p:nvPr>
            <p:ph type="body" idx="1"/>
          </p:nvPr>
        </p:nvSpPr>
        <p:spPr bwMode="auto">
          <a:xfrm>
            <a:off x="685800" y="1295400"/>
            <a:ext cx="7772400" cy="4800600"/>
          </a:xfrm>
          <a:prstGeom prst="rect">
            <a:avLst/>
          </a:prstGeom>
          <a:noFill/>
          <a:ln w="9525">
            <a:noFill/>
            <a:miter lim="800000"/>
            <a:headEnd/>
            <a:tailEnd/>
          </a:ln>
        </p:spPr>
        <p:txBody>
          <a:bodyPr vert="horz" wrap="square" lIns="91439" tIns="45719" rIns="91439" bIns="4571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73" name="Rectangle 5"/>
          <p:cNvSpPr>
            <a:spLocks noGrp="1" noChangeArrowheads="1"/>
          </p:cNvSpPr>
          <p:nvPr>
            <p:ph type="dt" sz="half" idx="2"/>
          </p:nvPr>
        </p:nvSpPr>
        <p:spPr bwMode="auto">
          <a:xfrm>
            <a:off x="685801" y="6248400"/>
            <a:ext cx="1905000" cy="457200"/>
          </a:xfrm>
          <a:prstGeom prst="rect">
            <a:avLst/>
          </a:prstGeom>
          <a:noFill/>
          <a:ln w="9525">
            <a:noFill/>
            <a:miter lim="800000"/>
            <a:headEnd/>
            <a:tailEnd/>
          </a:ln>
        </p:spPr>
        <p:txBody>
          <a:bodyPr vert="horz" wrap="square" lIns="91439" tIns="45719" rIns="91439" bIns="45719" numCol="1" anchor="t" anchorCtr="0" compatLnSpc="1">
            <a:prstTxWarp prst="textNoShape">
              <a:avLst/>
            </a:prstTxWarp>
          </a:bodyPr>
          <a:lstStyle>
            <a:lvl1pPr>
              <a:defRPr sz="1400"/>
            </a:lvl1pPr>
          </a:lstStyle>
          <a:p>
            <a:endParaRPr lang="en-US"/>
          </a:p>
        </p:txBody>
      </p:sp>
      <p:sp>
        <p:nvSpPr>
          <p:cNvPr id="7174" name="Rectangle 6"/>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39" tIns="45719" rIns="91439" bIns="45719" numCol="1" anchor="t" anchorCtr="0" compatLnSpc="1">
            <a:prstTxWarp prst="textNoShape">
              <a:avLst/>
            </a:prstTxWarp>
          </a:bodyPr>
          <a:lstStyle>
            <a:lvl1pPr algn="ctr">
              <a:defRPr sz="1400"/>
            </a:lvl1pPr>
          </a:lstStyle>
          <a:p>
            <a:endParaRPr lang="en-US"/>
          </a:p>
        </p:txBody>
      </p:sp>
      <p:sp>
        <p:nvSpPr>
          <p:cNvPr id="717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9" tIns="45719" rIns="91439" bIns="45719" numCol="1" anchor="t" anchorCtr="0" compatLnSpc="1">
            <a:prstTxWarp prst="textNoShape">
              <a:avLst/>
            </a:prstTxWarp>
          </a:bodyPr>
          <a:lstStyle>
            <a:lvl1pPr algn="r">
              <a:defRPr sz="1400"/>
            </a:lvl1pPr>
          </a:lstStyle>
          <a:p>
            <a:fld id="{5C04940C-F6A5-4BF2-AD40-B23CBCAAB5AB}" type="slidenum">
              <a:rPr lang="en-US"/>
              <a:pPr/>
              <a:t>‹#›</a:t>
            </a:fld>
            <a:endParaRPr lang="en-US"/>
          </a:p>
        </p:txBody>
      </p:sp>
      <p:sp>
        <p:nvSpPr>
          <p:cNvPr id="7176" name="Line 8"/>
          <p:cNvSpPr>
            <a:spLocks noChangeShapeType="1"/>
          </p:cNvSpPr>
          <p:nvPr/>
        </p:nvSpPr>
        <p:spPr bwMode="auto">
          <a:xfrm>
            <a:off x="685800" y="1066800"/>
            <a:ext cx="6096000" cy="0"/>
          </a:xfrm>
          <a:prstGeom prst="line">
            <a:avLst/>
          </a:prstGeom>
          <a:noFill/>
          <a:ln w="9525">
            <a:solidFill>
              <a:schemeClr val="bg2">
                <a:alpha val="50000"/>
              </a:schemeClr>
            </a:solidFill>
            <a:round/>
            <a:headEnd/>
            <a:tailEnd/>
          </a:ln>
        </p:spPr>
        <p:txBody>
          <a:bodyPr wrap="none" lIns="91439" tIns="45719" rIns="91439" bIns="45719" anchor="ctr"/>
          <a:lstStyle/>
          <a:p>
            <a:endParaRPr lang="en-US"/>
          </a:p>
        </p:txBody>
      </p:sp>
      <p:sp>
        <p:nvSpPr>
          <p:cNvPr id="7177" name="Text Box 9"/>
          <p:cNvSpPr txBox="1">
            <a:spLocks noChangeArrowheads="1"/>
          </p:cNvSpPr>
          <p:nvPr/>
        </p:nvSpPr>
        <p:spPr bwMode="auto">
          <a:xfrm>
            <a:off x="7848601" y="838201"/>
            <a:ext cx="1219200" cy="244475"/>
          </a:xfrm>
          <a:prstGeom prst="rect">
            <a:avLst/>
          </a:prstGeom>
          <a:noFill/>
          <a:ln w="9525">
            <a:noFill/>
            <a:miter lim="800000"/>
            <a:headEnd/>
            <a:tailEnd/>
          </a:ln>
        </p:spPr>
        <p:txBody>
          <a:bodyPr lIns="91439" tIns="45719" rIns="91439" bIns="45719">
            <a:spAutoFit/>
          </a:bodyPr>
          <a:lstStyle/>
          <a:p>
            <a:pPr algn="ctr"/>
            <a:r>
              <a:rPr lang="en-US" sz="1000">
                <a:solidFill>
                  <a:schemeClr val="bg2"/>
                </a:solidFill>
              </a:rPr>
              <a:t> www.cebm.net</a:t>
            </a:r>
          </a:p>
        </p:txBody>
      </p:sp>
    </p:spTree>
  </p:cSld>
  <p:clrMap bg1="lt1" tx1="dk1" bg2="lt2" tx2="dk2" accent1="accent1" accent2="accent2" accent3="accent3" accent4="accent4" accent5="accent5" accent6="accent6" hlink="hlink" folHlink="folHlink"/>
  <p:sldLayoutIdLst>
    <p:sldLayoutId id="2147483650"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8" r:id="rId12"/>
  </p:sldLayoutIdLst>
  <p:txStyles>
    <p:titleStyle>
      <a:lvl1pPr algn="l" rtl="0" eaLnBrk="1" fontAlgn="base" hangingPunct="1">
        <a:spcBef>
          <a:spcPct val="0"/>
        </a:spcBef>
        <a:spcAft>
          <a:spcPct val="0"/>
        </a:spcAft>
        <a:defRPr sz="3600">
          <a:solidFill>
            <a:srgbClr val="4EC9F5"/>
          </a:solidFill>
          <a:latin typeface="+mj-lt"/>
          <a:ea typeface="+mj-ea"/>
          <a:cs typeface="+mj-cs"/>
        </a:defRPr>
      </a:lvl1pPr>
      <a:lvl2pPr algn="l" rtl="0" eaLnBrk="1" fontAlgn="base" hangingPunct="1">
        <a:spcBef>
          <a:spcPct val="0"/>
        </a:spcBef>
        <a:spcAft>
          <a:spcPct val="0"/>
        </a:spcAft>
        <a:defRPr sz="3600">
          <a:solidFill>
            <a:srgbClr val="4EC9F5"/>
          </a:solidFill>
          <a:latin typeface="Times New Roman" pitchFamily="18" charset="0"/>
          <a:ea typeface="ＭＳ Ｐゴシック" pitchFamily="1" charset="-128"/>
        </a:defRPr>
      </a:lvl2pPr>
      <a:lvl3pPr algn="l" rtl="0" eaLnBrk="1" fontAlgn="base" hangingPunct="1">
        <a:spcBef>
          <a:spcPct val="0"/>
        </a:spcBef>
        <a:spcAft>
          <a:spcPct val="0"/>
        </a:spcAft>
        <a:defRPr sz="3600">
          <a:solidFill>
            <a:srgbClr val="4EC9F5"/>
          </a:solidFill>
          <a:latin typeface="Times New Roman" pitchFamily="18" charset="0"/>
          <a:ea typeface="ＭＳ Ｐゴシック" pitchFamily="1" charset="-128"/>
        </a:defRPr>
      </a:lvl3pPr>
      <a:lvl4pPr algn="l" rtl="0" eaLnBrk="1" fontAlgn="base" hangingPunct="1">
        <a:spcBef>
          <a:spcPct val="0"/>
        </a:spcBef>
        <a:spcAft>
          <a:spcPct val="0"/>
        </a:spcAft>
        <a:defRPr sz="3600">
          <a:solidFill>
            <a:srgbClr val="4EC9F5"/>
          </a:solidFill>
          <a:latin typeface="Times New Roman" pitchFamily="18" charset="0"/>
          <a:ea typeface="ＭＳ Ｐゴシック" pitchFamily="1" charset="-128"/>
        </a:defRPr>
      </a:lvl4pPr>
      <a:lvl5pPr algn="l" rtl="0" eaLnBrk="1" fontAlgn="base" hangingPunct="1">
        <a:spcBef>
          <a:spcPct val="0"/>
        </a:spcBef>
        <a:spcAft>
          <a:spcPct val="0"/>
        </a:spcAft>
        <a:defRPr sz="3600">
          <a:solidFill>
            <a:srgbClr val="4EC9F5"/>
          </a:solidFill>
          <a:latin typeface="Times New Roman" pitchFamily="18" charset="0"/>
          <a:ea typeface="ＭＳ Ｐゴシック" pitchFamily="1" charset="-128"/>
        </a:defRPr>
      </a:lvl5pPr>
      <a:lvl6pPr marL="457196" algn="l" rtl="0" eaLnBrk="1" fontAlgn="base" hangingPunct="1">
        <a:spcBef>
          <a:spcPct val="0"/>
        </a:spcBef>
        <a:spcAft>
          <a:spcPct val="0"/>
        </a:spcAft>
        <a:defRPr sz="3600">
          <a:solidFill>
            <a:srgbClr val="4EC9F5"/>
          </a:solidFill>
          <a:latin typeface="Times New Roman" pitchFamily="18" charset="0"/>
          <a:ea typeface="ＭＳ Ｐゴシック" pitchFamily="1" charset="-128"/>
        </a:defRPr>
      </a:lvl6pPr>
      <a:lvl7pPr marL="914391" algn="l" rtl="0" eaLnBrk="1" fontAlgn="base" hangingPunct="1">
        <a:spcBef>
          <a:spcPct val="0"/>
        </a:spcBef>
        <a:spcAft>
          <a:spcPct val="0"/>
        </a:spcAft>
        <a:defRPr sz="3600">
          <a:solidFill>
            <a:srgbClr val="4EC9F5"/>
          </a:solidFill>
          <a:latin typeface="Times New Roman" pitchFamily="18" charset="0"/>
          <a:ea typeface="ＭＳ Ｐゴシック" pitchFamily="1" charset="-128"/>
        </a:defRPr>
      </a:lvl7pPr>
      <a:lvl8pPr marL="1371587" algn="l" rtl="0" eaLnBrk="1" fontAlgn="base" hangingPunct="1">
        <a:spcBef>
          <a:spcPct val="0"/>
        </a:spcBef>
        <a:spcAft>
          <a:spcPct val="0"/>
        </a:spcAft>
        <a:defRPr sz="3600">
          <a:solidFill>
            <a:srgbClr val="4EC9F5"/>
          </a:solidFill>
          <a:latin typeface="Times New Roman" pitchFamily="18" charset="0"/>
          <a:ea typeface="ＭＳ Ｐゴシック" pitchFamily="1" charset="-128"/>
        </a:defRPr>
      </a:lvl8pPr>
      <a:lvl9pPr marL="1828782" algn="l" rtl="0" eaLnBrk="1" fontAlgn="base" hangingPunct="1">
        <a:spcBef>
          <a:spcPct val="0"/>
        </a:spcBef>
        <a:spcAft>
          <a:spcPct val="0"/>
        </a:spcAft>
        <a:defRPr sz="3600">
          <a:solidFill>
            <a:srgbClr val="4EC9F5"/>
          </a:solidFill>
          <a:latin typeface="Times New Roman" pitchFamily="18" charset="0"/>
          <a:ea typeface="ＭＳ Ｐゴシック" pitchFamily="1" charset="-128"/>
        </a:defRPr>
      </a:lvl9pPr>
    </p:titleStyle>
    <p:bodyStyle>
      <a:lvl1pPr marL="342896" indent="-342896" algn="l" rtl="0" eaLnBrk="1" fontAlgn="base" hangingPunct="1">
        <a:spcBef>
          <a:spcPct val="20000"/>
        </a:spcBef>
        <a:spcAft>
          <a:spcPct val="0"/>
        </a:spcAft>
        <a:buFont typeface="Times" pitchFamily="1" charset="0"/>
        <a:buChar char="•"/>
        <a:defRPr sz="2800">
          <a:solidFill>
            <a:srgbClr val="E6E6E6"/>
          </a:solidFill>
          <a:latin typeface="+mn-lt"/>
          <a:ea typeface="+mn-ea"/>
          <a:cs typeface="+mn-cs"/>
        </a:defRPr>
      </a:lvl1pPr>
      <a:lvl2pPr marL="742943" indent="-285747" algn="l" rtl="0" eaLnBrk="1" fontAlgn="base" hangingPunct="1">
        <a:spcBef>
          <a:spcPct val="20000"/>
        </a:spcBef>
        <a:spcAft>
          <a:spcPct val="0"/>
        </a:spcAft>
        <a:buClr>
          <a:schemeClr val="bg1"/>
        </a:buClr>
        <a:buFont typeface="Times" pitchFamily="1" charset="0"/>
        <a:buChar char="•"/>
        <a:defRPr sz="2600">
          <a:solidFill>
            <a:srgbClr val="CCCCCC"/>
          </a:solidFill>
          <a:latin typeface="+mn-lt"/>
          <a:ea typeface="+mn-ea"/>
        </a:defRPr>
      </a:lvl2pPr>
      <a:lvl3pPr marL="1142988" indent="-228597" algn="l" rtl="0" eaLnBrk="1" fontAlgn="base" hangingPunct="1">
        <a:spcBef>
          <a:spcPct val="20000"/>
        </a:spcBef>
        <a:spcAft>
          <a:spcPct val="0"/>
        </a:spcAft>
        <a:buChar char="•"/>
        <a:defRPr sz="2400">
          <a:solidFill>
            <a:srgbClr val="CCCCCC"/>
          </a:solidFill>
          <a:latin typeface="+mn-lt"/>
          <a:ea typeface="+mn-ea"/>
        </a:defRPr>
      </a:lvl3pPr>
      <a:lvl4pPr marL="1600184" indent="-228597" algn="l" rtl="0" eaLnBrk="1" fontAlgn="base" hangingPunct="1">
        <a:spcBef>
          <a:spcPct val="20000"/>
        </a:spcBef>
        <a:spcAft>
          <a:spcPct val="0"/>
        </a:spcAft>
        <a:buClr>
          <a:schemeClr val="bg1"/>
        </a:buClr>
        <a:buChar char="-"/>
        <a:defRPr sz="2000">
          <a:solidFill>
            <a:srgbClr val="CCCCCC"/>
          </a:solidFill>
          <a:latin typeface="+mn-lt"/>
          <a:ea typeface="+mn-ea"/>
        </a:defRPr>
      </a:lvl4pPr>
      <a:lvl5pPr marL="2057379" indent="-228597" algn="l" rtl="0" eaLnBrk="1" fontAlgn="base" hangingPunct="1">
        <a:spcBef>
          <a:spcPct val="20000"/>
        </a:spcBef>
        <a:spcAft>
          <a:spcPct val="0"/>
        </a:spcAft>
        <a:buChar char="-"/>
        <a:defRPr sz="2000">
          <a:solidFill>
            <a:srgbClr val="CCCCCC"/>
          </a:solidFill>
          <a:latin typeface="+mn-lt"/>
          <a:ea typeface="+mn-ea"/>
        </a:defRPr>
      </a:lvl5pPr>
      <a:lvl6pPr marL="2514575" indent="-228597" algn="l" rtl="0" eaLnBrk="1" fontAlgn="base" hangingPunct="1">
        <a:spcBef>
          <a:spcPct val="20000"/>
        </a:spcBef>
        <a:spcAft>
          <a:spcPct val="0"/>
        </a:spcAft>
        <a:buChar char="-"/>
        <a:defRPr sz="2000">
          <a:solidFill>
            <a:srgbClr val="CCCCCC"/>
          </a:solidFill>
          <a:latin typeface="+mn-lt"/>
          <a:ea typeface="+mn-ea"/>
        </a:defRPr>
      </a:lvl6pPr>
      <a:lvl7pPr marL="2971770" indent="-228597" algn="l" rtl="0" eaLnBrk="1" fontAlgn="base" hangingPunct="1">
        <a:spcBef>
          <a:spcPct val="20000"/>
        </a:spcBef>
        <a:spcAft>
          <a:spcPct val="0"/>
        </a:spcAft>
        <a:buChar char="-"/>
        <a:defRPr sz="2000">
          <a:solidFill>
            <a:srgbClr val="CCCCCC"/>
          </a:solidFill>
          <a:latin typeface="+mn-lt"/>
          <a:ea typeface="+mn-ea"/>
        </a:defRPr>
      </a:lvl7pPr>
      <a:lvl8pPr marL="3428966" indent="-228597" algn="l" rtl="0" eaLnBrk="1" fontAlgn="base" hangingPunct="1">
        <a:spcBef>
          <a:spcPct val="20000"/>
        </a:spcBef>
        <a:spcAft>
          <a:spcPct val="0"/>
        </a:spcAft>
        <a:buChar char="-"/>
        <a:defRPr sz="2000">
          <a:solidFill>
            <a:srgbClr val="CCCCCC"/>
          </a:solidFill>
          <a:latin typeface="+mn-lt"/>
          <a:ea typeface="+mn-ea"/>
        </a:defRPr>
      </a:lvl8pPr>
      <a:lvl9pPr marL="3886161" indent="-228597" algn="l" rtl="0" eaLnBrk="1" fontAlgn="base" hangingPunct="1">
        <a:spcBef>
          <a:spcPct val="20000"/>
        </a:spcBef>
        <a:spcAft>
          <a:spcPct val="0"/>
        </a:spcAft>
        <a:buChar char="-"/>
        <a:defRPr sz="2000">
          <a:solidFill>
            <a:srgbClr val="CCCCCC"/>
          </a:solidFill>
          <a:latin typeface="+mn-lt"/>
          <a:ea typeface="+mn-ea"/>
        </a:defRPr>
      </a:lvl9pPr>
    </p:bodyStyle>
    <p:otherStyle>
      <a:defPPr>
        <a:defRPr lang="en-US"/>
      </a:defPPr>
      <a:lvl1pPr marL="0" algn="l" defTabSz="914391" rtl="0" eaLnBrk="1" latinLnBrk="0" hangingPunct="1">
        <a:defRPr sz="1800" kern="1200">
          <a:solidFill>
            <a:schemeClr val="tx1"/>
          </a:solidFill>
          <a:latin typeface="+mn-lt"/>
          <a:ea typeface="+mn-ea"/>
          <a:cs typeface="+mn-cs"/>
        </a:defRPr>
      </a:lvl1pPr>
      <a:lvl2pPr marL="457196" algn="l" defTabSz="914391" rtl="0" eaLnBrk="1" latinLnBrk="0" hangingPunct="1">
        <a:defRPr sz="1800" kern="1200">
          <a:solidFill>
            <a:schemeClr val="tx1"/>
          </a:solidFill>
          <a:latin typeface="+mn-lt"/>
          <a:ea typeface="+mn-ea"/>
          <a:cs typeface="+mn-cs"/>
        </a:defRPr>
      </a:lvl2pPr>
      <a:lvl3pPr marL="914391" algn="l" defTabSz="914391" rtl="0" eaLnBrk="1" latinLnBrk="0" hangingPunct="1">
        <a:defRPr sz="1800" kern="1200">
          <a:solidFill>
            <a:schemeClr val="tx1"/>
          </a:solidFill>
          <a:latin typeface="+mn-lt"/>
          <a:ea typeface="+mn-ea"/>
          <a:cs typeface="+mn-cs"/>
        </a:defRPr>
      </a:lvl3pPr>
      <a:lvl4pPr marL="1371587" algn="l" defTabSz="914391" rtl="0" eaLnBrk="1" latinLnBrk="0" hangingPunct="1">
        <a:defRPr sz="1800" kern="1200">
          <a:solidFill>
            <a:schemeClr val="tx1"/>
          </a:solidFill>
          <a:latin typeface="+mn-lt"/>
          <a:ea typeface="+mn-ea"/>
          <a:cs typeface="+mn-cs"/>
        </a:defRPr>
      </a:lvl4pPr>
      <a:lvl5pPr marL="1828782" algn="l" defTabSz="914391" rtl="0" eaLnBrk="1" latinLnBrk="0" hangingPunct="1">
        <a:defRPr sz="1800" kern="1200">
          <a:solidFill>
            <a:schemeClr val="tx1"/>
          </a:solidFill>
          <a:latin typeface="+mn-lt"/>
          <a:ea typeface="+mn-ea"/>
          <a:cs typeface="+mn-cs"/>
        </a:defRPr>
      </a:lvl5pPr>
      <a:lvl6pPr marL="2285978" algn="l" defTabSz="914391" rtl="0" eaLnBrk="1" latinLnBrk="0" hangingPunct="1">
        <a:defRPr sz="1800" kern="1200">
          <a:solidFill>
            <a:schemeClr val="tx1"/>
          </a:solidFill>
          <a:latin typeface="+mn-lt"/>
          <a:ea typeface="+mn-ea"/>
          <a:cs typeface="+mn-cs"/>
        </a:defRPr>
      </a:lvl6pPr>
      <a:lvl7pPr marL="2743173" algn="l" defTabSz="914391" rtl="0" eaLnBrk="1" latinLnBrk="0" hangingPunct="1">
        <a:defRPr sz="1800" kern="1200">
          <a:solidFill>
            <a:schemeClr val="tx1"/>
          </a:solidFill>
          <a:latin typeface="+mn-lt"/>
          <a:ea typeface="+mn-ea"/>
          <a:cs typeface="+mn-cs"/>
        </a:defRPr>
      </a:lvl7pPr>
      <a:lvl8pPr marL="3200368" algn="l" defTabSz="914391" rtl="0" eaLnBrk="1" latinLnBrk="0" hangingPunct="1">
        <a:defRPr sz="1800" kern="1200">
          <a:solidFill>
            <a:schemeClr val="tx1"/>
          </a:solidFill>
          <a:latin typeface="+mn-lt"/>
          <a:ea typeface="+mn-ea"/>
          <a:cs typeface="+mn-cs"/>
        </a:defRPr>
      </a:lvl8pPr>
      <a:lvl9pPr marL="3657563" algn="l" defTabSz="91439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8649"/>
            <a:ext cx="7772400" cy="114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295" tIns="41148" rIns="82295" bIns="41148"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0249"/>
            <a:ext cx="7772400" cy="4116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295" tIns="41148" rIns="82295" bIns="4114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7926"/>
            <a:ext cx="1905953" cy="458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295" tIns="41148" rIns="82295" bIns="41148" numCol="1" anchor="t" anchorCtr="0" compatLnSpc="1">
            <a:prstTxWarp prst="textNoShape">
              <a:avLst/>
            </a:prstTxWarp>
          </a:bodyPr>
          <a:lstStyle>
            <a:lvl1pPr>
              <a:defRPr sz="1300" smtClean="0"/>
            </a:lvl1pPr>
          </a:lstStyle>
          <a:p>
            <a:pPr eaLnBrk="1" hangingPunct="1">
              <a:defRPr/>
            </a:pPr>
            <a:endParaRPr lang="en-US">
              <a:solidFill>
                <a:srgbClr val="000000"/>
              </a:solidFill>
              <a:latin typeface="Times New Roman" pitchFamily="18" charset="0"/>
              <a:ea typeface="+mn-ea"/>
            </a:endParaRPr>
          </a:p>
        </p:txBody>
      </p:sp>
      <p:sp>
        <p:nvSpPr>
          <p:cNvPr id="1029" name="Rectangle 5"/>
          <p:cNvSpPr>
            <a:spLocks noGrp="1" noChangeArrowheads="1"/>
          </p:cNvSpPr>
          <p:nvPr>
            <p:ph type="ftr" sz="quarter" idx="3"/>
          </p:nvPr>
        </p:nvSpPr>
        <p:spPr bwMode="auto">
          <a:xfrm>
            <a:off x="3123248" y="6247926"/>
            <a:ext cx="2897505" cy="458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295" tIns="41148" rIns="82295" bIns="41148" numCol="1" anchor="t" anchorCtr="0" compatLnSpc="1">
            <a:prstTxWarp prst="textNoShape">
              <a:avLst/>
            </a:prstTxWarp>
          </a:bodyPr>
          <a:lstStyle>
            <a:lvl1pPr algn="ctr">
              <a:defRPr sz="1300" smtClean="0"/>
            </a:lvl1pPr>
          </a:lstStyle>
          <a:p>
            <a:pPr eaLnBrk="1" hangingPunct="1">
              <a:defRPr/>
            </a:pPr>
            <a:endParaRPr lang="en-US">
              <a:solidFill>
                <a:srgbClr val="000000"/>
              </a:solidFill>
              <a:latin typeface="Times New Roman" pitchFamily="18" charset="0"/>
              <a:ea typeface="+mn-ea"/>
            </a:endParaRPr>
          </a:p>
        </p:txBody>
      </p:sp>
      <p:sp>
        <p:nvSpPr>
          <p:cNvPr id="1030" name="Rectangle 6"/>
          <p:cNvSpPr>
            <a:spLocks noGrp="1" noChangeArrowheads="1"/>
          </p:cNvSpPr>
          <p:nvPr>
            <p:ph type="sldNum" sz="quarter" idx="4"/>
          </p:nvPr>
        </p:nvSpPr>
        <p:spPr bwMode="auto">
          <a:xfrm>
            <a:off x="6552249" y="6247926"/>
            <a:ext cx="1907382" cy="458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295" tIns="41148" rIns="82295" bIns="41148" numCol="1" anchor="t" anchorCtr="0" compatLnSpc="1">
            <a:prstTxWarp prst="textNoShape">
              <a:avLst/>
            </a:prstTxWarp>
          </a:bodyPr>
          <a:lstStyle>
            <a:lvl1pPr algn="r">
              <a:defRPr sz="1300" smtClean="0"/>
            </a:lvl1pPr>
          </a:lstStyle>
          <a:p>
            <a:pPr eaLnBrk="1" hangingPunct="1">
              <a:defRPr/>
            </a:pPr>
            <a:fld id="{680FFA40-A0BB-4A91-9140-366569FAFD14}" type="slidenum">
              <a:rPr lang="en-US">
                <a:solidFill>
                  <a:srgbClr val="000000"/>
                </a:solidFill>
                <a:latin typeface="Times New Roman" pitchFamily="18" charset="0"/>
                <a:ea typeface="+mn-ea"/>
              </a:rPr>
              <a:pPr eaLnBrk="1" hangingPunct="1">
                <a:defRPr/>
              </a:pPr>
              <a:t>‹#›</a:t>
            </a:fld>
            <a:endParaRPr lang="en-US">
              <a:solidFill>
                <a:srgbClr val="000000"/>
              </a:solidFill>
              <a:latin typeface="Times New Roman" pitchFamily="18" charset="0"/>
              <a:ea typeface="+mn-ea"/>
            </a:endParaRPr>
          </a:p>
        </p:txBody>
      </p:sp>
    </p:spTree>
    <p:extLst>
      <p:ext uri="{BB962C8B-B14F-4D97-AF65-F5344CB8AC3E}">
        <p14:creationId xmlns:p14="http://schemas.microsoft.com/office/powerpoint/2010/main" val="155884185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imes New Roman" pitchFamily="18" charset="0"/>
        </a:defRPr>
      </a:lvl2pPr>
      <a:lvl3pPr algn="ctr" rtl="0" eaLnBrk="0" fontAlgn="base" hangingPunct="0">
        <a:spcBef>
          <a:spcPct val="0"/>
        </a:spcBef>
        <a:spcAft>
          <a:spcPct val="0"/>
        </a:spcAft>
        <a:defRPr sz="4000">
          <a:solidFill>
            <a:schemeClr val="tx2"/>
          </a:solidFill>
          <a:latin typeface="Times New Roman" pitchFamily="18" charset="0"/>
        </a:defRPr>
      </a:lvl3pPr>
      <a:lvl4pPr algn="ctr" rtl="0" eaLnBrk="0" fontAlgn="base" hangingPunct="0">
        <a:spcBef>
          <a:spcPct val="0"/>
        </a:spcBef>
        <a:spcAft>
          <a:spcPct val="0"/>
        </a:spcAft>
        <a:defRPr sz="4000">
          <a:solidFill>
            <a:schemeClr val="tx2"/>
          </a:solidFill>
          <a:latin typeface="Times New Roman" pitchFamily="18" charset="0"/>
        </a:defRPr>
      </a:lvl4pPr>
      <a:lvl5pPr algn="ctr" rtl="0" eaLnBrk="0" fontAlgn="base" hangingPunct="0">
        <a:spcBef>
          <a:spcPct val="0"/>
        </a:spcBef>
        <a:spcAft>
          <a:spcPct val="0"/>
        </a:spcAft>
        <a:defRPr sz="4000">
          <a:solidFill>
            <a:schemeClr val="tx2"/>
          </a:solidFill>
          <a:latin typeface="Times New Roman" pitchFamily="18" charset="0"/>
        </a:defRPr>
      </a:lvl5pPr>
      <a:lvl6pPr marL="411476" algn="ctr" rtl="0" fontAlgn="base">
        <a:spcBef>
          <a:spcPct val="0"/>
        </a:spcBef>
        <a:spcAft>
          <a:spcPct val="0"/>
        </a:spcAft>
        <a:defRPr sz="4000">
          <a:solidFill>
            <a:schemeClr val="tx2"/>
          </a:solidFill>
          <a:latin typeface="Times New Roman" pitchFamily="18" charset="0"/>
        </a:defRPr>
      </a:lvl6pPr>
      <a:lvl7pPr marL="822952" algn="ctr" rtl="0" fontAlgn="base">
        <a:spcBef>
          <a:spcPct val="0"/>
        </a:spcBef>
        <a:spcAft>
          <a:spcPct val="0"/>
        </a:spcAft>
        <a:defRPr sz="4000">
          <a:solidFill>
            <a:schemeClr val="tx2"/>
          </a:solidFill>
          <a:latin typeface="Times New Roman" pitchFamily="18" charset="0"/>
        </a:defRPr>
      </a:lvl7pPr>
      <a:lvl8pPr marL="1234427" algn="ctr" rtl="0" fontAlgn="base">
        <a:spcBef>
          <a:spcPct val="0"/>
        </a:spcBef>
        <a:spcAft>
          <a:spcPct val="0"/>
        </a:spcAft>
        <a:defRPr sz="4000">
          <a:solidFill>
            <a:schemeClr val="tx2"/>
          </a:solidFill>
          <a:latin typeface="Times New Roman" pitchFamily="18" charset="0"/>
        </a:defRPr>
      </a:lvl8pPr>
      <a:lvl9pPr marL="1645904" algn="ctr" rtl="0" fontAlgn="base">
        <a:spcBef>
          <a:spcPct val="0"/>
        </a:spcBef>
        <a:spcAft>
          <a:spcPct val="0"/>
        </a:spcAft>
        <a:defRPr sz="4000">
          <a:solidFill>
            <a:schemeClr val="tx2"/>
          </a:solidFill>
          <a:latin typeface="Times New Roman" pitchFamily="18" charset="0"/>
        </a:defRPr>
      </a:lvl9pPr>
    </p:titleStyle>
    <p:bodyStyle>
      <a:lvl1pPr marL="308607" indent="-308607" algn="l" rtl="0" eaLnBrk="0" fontAlgn="base" hangingPunct="0">
        <a:spcBef>
          <a:spcPct val="20000"/>
        </a:spcBef>
        <a:spcAft>
          <a:spcPct val="0"/>
        </a:spcAft>
        <a:buChar char="•"/>
        <a:defRPr sz="2900">
          <a:solidFill>
            <a:schemeClr val="tx1"/>
          </a:solidFill>
          <a:latin typeface="+mn-lt"/>
          <a:ea typeface="+mn-ea"/>
          <a:cs typeface="+mn-cs"/>
        </a:defRPr>
      </a:lvl1pPr>
      <a:lvl2pPr marL="668649" indent="-257172" algn="l" rtl="0" eaLnBrk="0" fontAlgn="base" hangingPunct="0">
        <a:spcBef>
          <a:spcPct val="20000"/>
        </a:spcBef>
        <a:spcAft>
          <a:spcPct val="0"/>
        </a:spcAft>
        <a:buChar char="–"/>
        <a:defRPr sz="2500">
          <a:solidFill>
            <a:schemeClr val="tx1"/>
          </a:solidFill>
          <a:latin typeface="+mn-lt"/>
        </a:defRPr>
      </a:lvl2pPr>
      <a:lvl3pPr marL="1028690" indent="-205738" algn="l" rtl="0" eaLnBrk="0" fontAlgn="base" hangingPunct="0">
        <a:spcBef>
          <a:spcPct val="20000"/>
        </a:spcBef>
        <a:spcAft>
          <a:spcPct val="0"/>
        </a:spcAft>
        <a:buChar char="•"/>
        <a:defRPr sz="2200">
          <a:solidFill>
            <a:schemeClr val="tx1"/>
          </a:solidFill>
          <a:latin typeface="+mn-lt"/>
        </a:defRPr>
      </a:lvl3pPr>
      <a:lvl4pPr marL="1440166" indent="-205738" algn="l" rtl="0" eaLnBrk="0" fontAlgn="base" hangingPunct="0">
        <a:spcBef>
          <a:spcPct val="20000"/>
        </a:spcBef>
        <a:spcAft>
          <a:spcPct val="0"/>
        </a:spcAft>
        <a:buChar char="–"/>
        <a:defRPr sz="1800">
          <a:solidFill>
            <a:schemeClr val="tx1"/>
          </a:solidFill>
          <a:latin typeface="+mn-lt"/>
        </a:defRPr>
      </a:lvl4pPr>
      <a:lvl5pPr marL="1851641" indent="-205738" algn="l" rtl="0" eaLnBrk="0" fontAlgn="base" hangingPunct="0">
        <a:spcBef>
          <a:spcPct val="20000"/>
        </a:spcBef>
        <a:spcAft>
          <a:spcPct val="0"/>
        </a:spcAft>
        <a:buChar char="»"/>
        <a:defRPr sz="1800">
          <a:solidFill>
            <a:schemeClr val="tx1"/>
          </a:solidFill>
          <a:latin typeface="+mn-lt"/>
        </a:defRPr>
      </a:lvl5pPr>
      <a:lvl6pPr marL="2263118" indent="-205738" algn="l" rtl="0" fontAlgn="base">
        <a:spcBef>
          <a:spcPct val="20000"/>
        </a:spcBef>
        <a:spcAft>
          <a:spcPct val="0"/>
        </a:spcAft>
        <a:buChar char="»"/>
        <a:defRPr sz="1800">
          <a:solidFill>
            <a:schemeClr val="tx1"/>
          </a:solidFill>
          <a:latin typeface="+mn-lt"/>
        </a:defRPr>
      </a:lvl6pPr>
      <a:lvl7pPr marL="2674593" indent="-205738" algn="l" rtl="0" fontAlgn="base">
        <a:spcBef>
          <a:spcPct val="20000"/>
        </a:spcBef>
        <a:spcAft>
          <a:spcPct val="0"/>
        </a:spcAft>
        <a:buChar char="»"/>
        <a:defRPr sz="1800">
          <a:solidFill>
            <a:schemeClr val="tx1"/>
          </a:solidFill>
          <a:latin typeface="+mn-lt"/>
        </a:defRPr>
      </a:lvl7pPr>
      <a:lvl8pPr marL="3086069" indent="-205738" algn="l" rtl="0" fontAlgn="base">
        <a:spcBef>
          <a:spcPct val="20000"/>
        </a:spcBef>
        <a:spcAft>
          <a:spcPct val="0"/>
        </a:spcAft>
        <a:buChar char="»"/>
        <a:defRPr sz="1800">
          <a:solidFill>
            <a:schemeClr val="tx1"/>
          </a:solidFill>
          <a:latin typeface="+mn-lt"/>
        </a:defRPr>
      </a:lvl8pPr>
      <a:lvl9pPr marL="3497545" indent="-205738" algn="l" rtl="0" fontAlgn="base">
        <a:spcBef>
          <a:spcPct val="20000"/>
        </a:spcBef>
        <a:spcAft>
          <a:spcPct val="0"/>
        </a:spcAft>
        <a:buChar char="»"/>
        <a:defRPr sz="1800">
          <a:solidFill>
            <a:schemeClr val="tx1"/>
          </a:solidFill>
          <a:latin typeface="+mn-lt"/>
        </a:defRPr>
      </a:lvl9pPr>
    </p:bodyStyle>
    <p:otherStyle>
      <a:defPPr>
        <a:defRPr lang="en-US"/>
      </a:defPPr>
      <a:lvl1pPr marL="0" algn="l" defTabSz="822952" rtl="0" eaLnBrk="1" latinLnBrk="0" hangingPunct="1">
        <a:defRPr sz="1600" kern="1200">
          <a:solidFill>
            <a:schemeClr val="tx1"/>
          </a:solidFill>
          <a:latin typeface="+mn-lt"/>
          <a:ea typeface="+mn-ea"/>
          <a:cs typeface="+mn-cs"/>
        </a:defRPr>
      </a:lvl1pPr>
      <a:lvl2pPr marL="411476" algn="l" defTabSz="822952" rtl="0" eaLnBrk="1" latinLnBrk="0" hangingPunct="1">
        <a:defRPr sz="1600" kern="1200">
          <a:solidFill>
            <a:schemeClr val="tx1"/>
          </a:solidFill>
          <a:latin typeface="+mn-lt"/>
          <a:ea typeface="+mn-ea"/>
          <a:cs typeface="+mn-cs"/>
        </a:defRPr>
      </a:lvl2pPr>
      <a:lvl3pPr marL="822952" algn="l" defTabSz="822952" rtl="0" eaLnBrk="1" latinLnBrk="0" hangingPunct="1">
        <a:defRPr sz="1600" kern="1200">
          <a:solidFill>
            <a:schemeClr val="tx1"/>
          </a:solidFill>
          <a:latin typeface="+mn-lt"/>
          <a:ea typeface="+mn-ea"/>
          <a:cs typeface="+mn-cs"/>
        </a:defRPr>
      </a:lvl3pPr>
      <a:lvl4pPr marL="1234427" algn="l" defTabSz="822952" rtl="0" eaLnBrk="1" latinLnBrk="0" hangingPunct="1">
        <a:defRPr sz="1600" kern="1200">
          <a:solidFill>
            <a:schemeClr val="tx1"/>
          </a:solidFill>
          <a:latin typeface="+mn-lt"/>
          <a:ea typeface="+mn-ea"/>
          <a:cs typeface="+mn-cs"/>
        </a:defRPr>
      </a:lvl4pPr>
      <a:lvl5pPr marL="1645904" algn="l" defTabSz="822952" rtl="0" eaLnBrk="1" latinLnBrk="0" hangingPunct="1">
        <a:defRPr sz="1600" kern="1200">
          <a:solidFill>
            <a:schemeClr val="tx1"/>
          </a:solidFill>
          <a:latin typeface="+mn-lt"/>
          <a:ea typeface="+mn-ea"/>
          <a:cs typeface="+mn-cs"/>
        </a:defRPr>
      </a:lvl5pPr>
      <a:lvl6pPr marL="2057379" algn="l" defTabSz="822952" rtl="0" eaLnBrk="1" latinLnBrk="0" hangingPunct="1">
        <a:defRPr sz="1600" kern="1200">
          <a:solidFill>
            <a:schemeClr val="tx1"/>
          </a:solidFill>
          <a:latin typeface="+mn-lt"/>
          <a:ea typeface="+mn-ea"/>
          <a:cs typeface="+mn-cs"/>
        </a:defRPr>
      </a:lvl6pPr>
      <a:lvl7pPr marL="2468856" algn="l" defTabSz="822952" rtl="0" eaLnBrk="1" latinLnBrk="0" hangingPunct="1">
        <a:defRPr sz="1600" kern="1200">
          <a:solidFill>
            <a:schemeClr val="tx1"/>
          </a:solidFill>
          <a:latin typeface="+mn-lt"/>
          <a:ea typeface="+mn-ea"/>
          <a:cs typeface="+mn-cs"/>
        </a:defRPr>
      </a:lvl7pPr>
      <a:lvl8pPr marL="2880331" algn="l" defTabSz="822952" rtl="0" eaLnBrk="1" latinLnBrk="0" hangingPunct="1">
        <a:defRPr sz="1600" kern="1200">
          <a:solidFill>
            <a:schemeClr val="tx1"/>
          </a:solidFill>
          <a:latin typeface="+mn-lt"/>
          <a:ea typeface="+mn-ea"/>
          <a:cs typeface="+mn-cs"/>
        </a:defRPr>
      </a:lvl8pPr>
      <a:lvl9pPr marL="3291807" algn="l" defTabSz="822952"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2.bin"/><Relationship Id="rId5" Type="http://schemas.openxmlformats.org/officeDocument/2006/relationships/image" Target="../media/image17.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oleObject" Target="../embeddings/Microsoft_Excel_97_-_2004_Worksheet1.xls"/><Relationship Id="rId4" Type="http://schemas.openxmlformats.org/officeDocument/2006/relationships/image" Target="../media/image20.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5" Type="http://schemas.openxmlformats.org/officeDocument/2006/relationships/image" Target="../media/image31.png"/><Relationship Id="rId1" Type="http://schemas.openxmlformats.org/officeDocument/2006/relationships/slideLayout" Target="../slideLayouts/slideLayout19.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 Id="rId3" Type="http://schemas.openxmlformats.org/officeDocument/2006/relationships/image" Target="../media/image3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 Id="rId3" Type="http://schemas.openxmlformats.org/officeDocument/2006/relationships/image" Target="../media/image3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3" Type="http://schemas.openxmlformats.org/officeDocument/2006/relationships/hyperlink" Target="http://images.google.co.uk/imgres?imgurl=http://www.photo.net/philg/digiphotos/200206-yellowstone-2/kyle-needs-help-2.jpg&amp;imgrefurl=https://leedslawsoc.com/content/view/18/37/&amp;h=1360&amp;w=2048&amp;sz=898&amp;hl=en&amp;start=8&amp;sig2=FFU6R6CmxilBbge1oH-ERQ&amp;um=1&amp;tbnid=z9NodWKKyAcMKM:&amp;tbnh=100&amp;tbnw=150&amp;ei=Ve9LR-aYHoKM0wSm1IjqCQ&amp;prev=/images?q=help&amp;svnum=10&amp;um=1&amp;hl=en&amp;rlz=1T4GGIG_enGB238GB238&amp;sa=N" TargetMode="External"/><Relationship Id="rId4"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4.xml"/><Relationship Id="rId5" Type="http://schemas.openxmlformats.org/officeDocument/2006/relationships/oleObject" Target="../embeddings/oleObject3.bin"/><Relationship Id="rId6" Type="http://schemas.openxmlformats.org/officeDocument/2006/relationships/image" Target="../media/image39.emf"/><Relationship Id="rId7" Type="http://schemas.openxmlformats.org/officeDocument/2006/relationships/image" Target="../media/image40.png"/><Relationship Id="rId8" Type="http://schemas.openxmlformats.org/officeDocument/2006/relationships/image" Target="../media/image41.png"/><Relationship Id="rId1" Type="http://schemas.openxmlformats.org/officeDocument/2006/relationships/vmlDrawing" Target="../drawings/vmlDrawing4.vml"/><Relationship Id="rId2" Type="http://schemas.openxmlformats.org/officeDocument/2006/relationships/tags" Target="../tags/tag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tags" Target="../tags/tag3.xml"/><Relationship Id="rId2"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3" Type="http://schemas.openxmlformats.org/officeDocument/2006/relationships/hyperlink" Target="http://images.google.co.uk/imgres?imgurl=http://www.hoots-driving.co.uk/noentry.gif&amp;imgrefurl=http://www.hoots-driving.co.uk/hints.html&amp;h=400&amp;w=400&amp;sz=3&amp;hl=en&amp;start=4&amp;sig2=uX8DfIqGsomfBqzHiXQ5zA&amp;um=1&amp;tbnid=z5nVq25fiS_8QM:&amp;tbnh=124&amp;tbnw=124&amp;ei=AvtLR93CKZGu0QTy8NXgCQ&amp;prev=/images?q=no+entry+&amp;svnum=10&amp;um=1&amp;hl=en&amp;rlz=1T4GGIG_enGB238GB238&amp;sa=N" TargetMode="External"/><Relationship Id="rId4" Type="http://schemas.openxmlformats.org/officeDocument/2006/relationships/image" Target="../media/image45.jpe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4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56.png"/><Relationship Id="rId5" Type="http://schemas.openxmlformats.org/officeDocument/2006/relationships/image" Target="../media/image57.png"/><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5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6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6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64.png"/><Relationship Id="rId1" Type="http://schemas.microsoft.com/office/2007/relationships/media" Target="../media/media1.wmv"/><Relationship Id="rId2" Type="http://schemas.openxmlformats.org/officeDocument/2006/relationships/video" Target="../media/media1.wmv"/></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65.png"/><Relationship Id="rId1" Type="http://schemas.microsoft.com/office/2007/relationships/media" Target="../media/media2.wmv"/><Relationship Id="rId2" Type="http://schemas.openxmlformats.org/officeDocument/2006/relationships/video" Target="../media/media2.wmv"/></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63.xml.rels><?xml version="1.0" encoding="UTF-8" standalone="yes"?>
<Relationships xmlns="http://schemas.openxmlformats.org/package/2006/relationships"><Relationship Id="rId3" Type="http://schemas.openxmlformats.org/officeDocument/2006/relationships/hyperlink" Target="http://images.google.co.uk/imgres?imgurl=http://www.hoots-driving.co.uk/noentry.gif&amp;imgrefurl=http://www.hoots-driving.co.uk/hints.html&amp;h=400&amp;w=400&amp;sz=3&amp;hl=en&amp;start=4&amp;sig2=uX8DfIqGsomfBqzHiXQ5zA&amp;um=1&amp;tbnid=z5nVq25fiS_8QM:&amp;tbnh=124&amp;tbnw=124&amp;ei=AvtLR93CKZGu0QTy8NXgCQ&amp;prev=/images?q=no+entry+&amp;svnum=10&amp;um=1&amp;hl=en&amp;rlz=1T4GGIG_enGB238GB238&amp;sa=N" TargetMode="External"/><Relationship Id="rId4" Type="http://schemas.openxmlformats.org/officeDocument/2006/relationships/image" Target="../media/image45.jpe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66.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67.jpeg"/></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png"/><Relationship Id="rId1" Type="http://schemas.openxmlformats.org/officeDocument/2006/relationships/slideLayout" Target="../slideLayouts/slideLayout12.xml"/><Relationship Id="rId2" Type="http://schemas.openxmlformats.org/officeDocument/2006/relationships/notesSlide" Target="../notesSlides/notesSlide4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1.bin"/><Relationship Id="rId5" Type="http://schemas.openxmlformats.org/officeDocument/2006/relationships/image" Target="../media/image11.wmf"/><Relationship Id="rId6" Type="http://schemas.openxmlformats.org/officeDocument/2006/relationships/image" Target="../media/image12.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42910" y="3286124"/>
            <a:ext cx="7772400" cy="1143000"/>
          </a:xfrm>
        </p:spPr>
        <p:txBody>
          <a:bodyPr/>
          <a:lstStyle/>
          <a:p>
            <a:r>
              <a:rPr lang="en-GB" dirty="0" smtClean="0"/>
              <a:t> Evidence-Based Practice </a:t>
            </a:r>
            <a:br>
              <a:rPr lang="en-GB" dirty="0" smtClean="0"/>
            </a:br>
            <a:r>
              <a:rPr lang="en-GB" dirty="0" smtClean="0"/>
              <a:t>Nov</a:t>
            </a:r>
            <a:r>
              <a:rPr lang="en-GB" dirty="0" smtClean="0"/>
              <a:t> </a:t>
            </a:r>
            <a:r>
              <a:rPr lang="en-GB" dirty="0" smtClean="0"/>
              <a:t>2015</a:t>
            </a:r>
            <a:br>
              <a:rPr lang="en-GB" dirty="0" smtClean="0"/>
            </a:br>
            <a:endParaRPr lang="en-US" dirty="0"/>
          </a:p>
        </p:txBody>
      </p:sp>
      <p:sp>
        <p:nvSpPr>
          <p:cNvPr id="2051" name="Rectangle 3"/>
          <p:cNvSpPr>
            <a:spLocks noGrp="1" noChangeArrowheads="1"/>
          </p:cNvSpPr>
          <p:nvPr>
            <p:ph type="subTitle" idx="1"/>
          </p:nvPr>
        </p:nvSpPr>
        <p:spPr>
          <a:xfrm>
            <a:off x="1428728" y="5072075"/>
            <a:ext cx="6400800" cy="990600"/>
          </a:xfrm>
        </p:spPr>
        <p:txBody>
          <a:bodyPr/>
          <a:lstStyle/>
          <a:p>
            <a:r>
              <a:rPr lang="en-GB" dirty="0" smtClean="0"/>
              <a:t>Professor Carl Heneghan </a:t>
            </a:r>
          </a:p>
          <a:p>
            <a:r>
              <a:rPr lang="en-GB" sz="1400" dirty="0" smtClean="0"/>
              <a:t>University </a:t>
            </a:r>
            <a:r>
              <a:rPr lang="en-GB" sz="1400" dirty="0"/>
              <a:t>of Oxford </a:t>
            </a:r>
          </a:p>
          <a:p>
            <a:r>
              <a:rPr lang="en-GB" sz="1400" dirty="0"/>
              <a:t>Director CEBM </a:t>
            </a:r>
            <a:endParaRPr lang="en-US" sz="1400" dirty="0"/>
          </a:p>
        </p:txBody>
      </p:sp>
      <p:pic>
        <p:nvPicPr>
          <p:cNvPr id="4" name="Picture 3"/>
          <p:cNvPicPr>
            <a:picLocks noChangeAspect="1"/>
          </p:cNvPicPr>
          <p:nvPr/>
        </p:nvPicPr>
        <p:blipFill>
          <a:blip r:embed="rId3"/>
          <a:stretch>
            <a:fillRect/>
          </a:stretch>
        </p:blipFill>
        <p:spPr>
          <a:xfrm>
            <a:off x="2771800" y="260648"/>
            <a:ext cx="3845896" cy="179945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520" y="1061864"/>
            <a:ext cx="3970784" cy="1143000"/>
          </a:xfrm>
        </p:spPr>
        <p:txBody>
          <a:bodyPr>
            <a:normAutofit fontScale="90000"/>
          </a:bodyPr>
          <a:lstStyle/>
          <a:p>
            <a:r>
              <a:rPr lang="en-US" dirty="0" smtClean="0">
                <a:solidFill>
                  <a:srgbClr val="000000"/>
                </a:solidFill>
              </a:rPr>
              <a:t>Develop strategies to assess the quality of evidence for health claims, effectiveness and applicability.</a:t>
            </a:r>
            <a:endParaRPr lang="en-US" dirty="0">
              <a:solidFill>
                <a:srgbClr val="000000"/>
              </a:solidFill>
            </a:endParaRPr>
          </a:p>
        </p:txBody>
      </p:sp>
      <p:pic>
        <p:nvPicPr>
          <p:cNvPr id="4" name="Picture 2" descr="C:\Users\cheneghan\AppData\Local\Microsoft\Windows\Temporary Internet Files\Content.Outlook\ENSQCIGX\photo (3).PNG"/>
          <p:cNvPicPr>
            <a:picLocks noChangeAspect="1" noChangeArrowheads="1"/>
          </p:cNvPicPr>
          <p:nvPr/>
        </p:nvPicPr>
        <p:blipFill rotWithShape="1">
          <a:blip r:embed="rId2">
            <a:extLst>
              <a:ext uri="{28A0092B-C50C-407E-A947-70E740481C1C}">
                <a14:useLocalDpi xmlns:a14="http://schemas.microsoft.com/office/drawing/2010/main" val="0"/>
              </a:ext>
            </a:extLst>
          </a:blip>
          <a:srcRect l="4598" t="13103" r="-4598" b="1"/>
          <a:stretch/>
        </p:blipFill>
        <p:spPr bwMode="auto">
          <a:xfrm>
            <a:off x="4360540" y="479072"/>
            <a:ext cx="4783460" cy="55422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Oval 5"/>
          <p:cNvSpPr/>
          <p:nvPr/>
        </p:nvSpPr>
        <p:spPr>
          <a:xfrm>
            <a:off x="5364088" y="2204864"/>
            <a:ext cx="2592288" cy="93610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5582581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1027" name="Picture 3"/>
          <p:cNvPicPr>
            <a:picLocks noGrp="1" noChangeAspect="1" noChangeArrowheads="1"/>
          </p:cNvPicPr>
          <p:nvPr>
            <p:ph idx="1"/>
          </p:nvPr>
        </p:nvPicPr>
        <p:blipFill>
          <a:blip r:embed="rId3" cstate="print"/>
          <a:srcRect/>
          <a:stretch>
            <a:fillRect/>
          </a:stretch>
        </p:blipFill>
        <p:spPr bwMode="auto">
          <a:xfrm>
            <a:off x="539552" y="306987"/>
            <a:ext cx="3893850" cy="2672533"/>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4"/>
          <a:srcRect b="22998"/>
          <a:stretch/>
        </p:blipFill>
        <p:spPr>
          <a:xfrm>
            <a:off x="2915816" y="2780928"/>
            <a:ext cx="3865229" cy="288032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a:stretch>
            <a:fillRect/>
          </a:stretch>
        </p:blipFill>
        <p:spPr>
          <a:xfrm>
            <a:off x="6372200" y="3612591"/>
            <a:ext cx="2624068" cy="64908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07276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title" idx="4294967295"/>
          </p:nvPr>
        </p:nvSpPr>
        <p:spPr>
          <a:xfrm>
            <a:off x="304801" y="609601"/>
            <a:ext cx="8534400" cy="5181600"/>
          </a:xfrm>
        </p:spPr>
        <p:txBody>
          <a:bodyPr/>
          <a:lstStyle/>
          <a:p>
            <a:pPr algn="ctr">
              <a:lnSpc>
                <a:spcPct val="90000"/>
              </a:lnSpc>
            </a:pPr>
            <a:r>
              <a:rPr lang="en-GB" dirty="0"/>
              <a:t/>
            </a:r>
            <a:br>
              <a:rPr lang="en-GB" dirty="0"/>
            </a:br>
            <a:r>
              <a:rPr lang="en-GB" dirty="0"/>
              <a:t/>
            </a:r>
            <a:br>
              <a:rPr lang="en-GB" dirty="0"/>
            </a:br>
            <a:r>
              <a:rPr lang="en-GB" dirty="0">
                <a:solidFill>
                  <a:srgbClr val="000000"/>
                </a:solidFill>
              </a:rPr>
              <a:t/>
            </a:r>
            <a:br>
              <a:rPr lang="en-GB" dirty="0">
                <a:solidFill>
                  <a:srgbClr val="000000"/>
                </a:solidFill>
              </a:rPr>
            </a:br>
            <a:r>
              <a:rPr lang="en-GB" dirty="0">
                <a:solidFill>
                  <a:srgbClr val="000000"/>
                </a:solidFill>
              </a:rPr>
              <a:t/>
            </a:r>
            <a:br>
              <a:rPr lang="en-GB" dirty="0">
                <a:solidFill>
                  <a:srgbClr val="000000"/>
                </a:solidFill>
              </a:rPr>
            </a:br>
            <a:r>
              <a:rPr lang="en-GB" sz="3100" dirty="0">
                <a:solidFill>
                  <a:srgbClr val="000000"/>
                </a:solidFill>
                <a:latin typeface="Verdana" pitchFamily="34" charset="0"/>
              </a:rPr>
              <a:t>Would any of you have agreed to participate in a placebo controlled trial of prophylactic antibiotics for colorectal surgery after 1975?</a:t>
            </a:r>
            <a:br>
              <a:rPr lang="en-GB" sz="3100" dirty="0">
                <a:solidFill>
                  <a:srgbClr val="000000"/>
                </a:solidFill>
                <a:latin typeface="Verdana" pitchFamily="34" charset="0"/>
              </a:rPr>
            </a:br>
            <a:r>
              <a:rPr lang="en-GB" dirty="0">
                <a:solidFill>
                  <a:srgbClr val="000000"/>
                </a:solidFill>
                <a:latin typeface="Verdana" pitchFamily="34" charset="0"/>
              </a:rPr>
              <a:t/>
            </a:r>
            <a:br>
              <a:rPr lang="en-GB" dirty="0">
                <a:solidFill>
                  <a:srgbClr val="000000"/>
                </a:solidFill>
                <a:latin typeface="Verdana" pitchFamily="34" charset="0"/>
              </a:rPr>
            </a:br>
            <a:r>
              <a:rPr lang="en-GB" b="1" dirty="0"/>
              <a:t/>
            </a:r>
            <a:br>
              <a:rPr lang="en-GB" b="1" dirty="0"/>
            </a:br>
            <a:r>
              <a:rPr lang="en-GB" dirty="0"/>
              <a:t/>
            </a:r>
            <a:br>
              <a:rPr lang="en-GB" dirty="0"/>
            </a:br>
            <a:r>
              <a:rPr lang="en-GB" dirty="0"/>
              <a:t/>
            </a:r>
            <a:br>
              <a:rPr lang="en-GB" dirty="0"/>
            </a:br>
            <a:endParaRPr lang="en-GB"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160770" name="Object 2"/>
          <p:cNvGraphicFramePr>
            <a:graphicFrameLocks noChangeAspect="1"/>
          </p:cNvGraphicFramePr>
          <p:nvPr>
            <p:extLst>
              <p:ext uri="{D42A27DB-BD31-4B8C-83A1-F6EECF244321}">
                <p14:modId xmlns:p14="http://schemas.microsoft.com/office/powerpoint/2010/main" val="3727144756"/>
              </p:ext>
            </p:extLst>
          </p:nvPr>
        </p:nvGraphicFramePr>
        <p:xfrm>
          <a:off x="971600" y="1340768"/>
          <a:ext cx="7162800" cy="5372100"/>
        </p:xfrm>
        <a:graphic>
          <a:graphicData uri="http://schemas.openxmlformats.org/presentationml/2006/ole">
            <mc:AlternateContent xmlns:mc="http://schemas.openxmlformats.org/markup-compatibility/2006">
              <mc:Choice xmlns:v="urn:schemas-microsoft-com:vml" Requires="v">
                <p:oleObj spid="_x0000_s74803" name="Photo Editor Photo" r:id="rId4" imgW="5723810" imgH="7478169" progId="">
                  <p:embed/>
                </p:oleObj>
              </mc:Choice>
              <mc:Fallback>
                <p:oleObj name="Photo Editor Photo" r:id="rId4" imgW="5723810" imgH="7478169"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b="7222"/>
                      <a:stretch>
                        <a:fillRect/>
                      </a:stretch>
                    </p:blipFill>
                    <p:spPr bwMode="auto">
                      <a:xfrm>
                        <a:off x="971600" y="1340768"/>
                        <a:ext cx="7162800" cy="537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0771" name="Text Box 3"/>
          <p:cNvSpPr txBox="1">
            <a:spLocks noChangeArrowheads="1"/>
          </p:cNvSpPr>
          <p:nvPr/>
        </p:nvSpPr>
        <p:spPr bwMode="auto">
          <a:xfrm>
            <a:off x="152400" y="295275"/>
            <a:ext cx="8820150" cy="946150"/>
          </a:xfrm>
          <a:prstGeom prst="rect">
            <a:avLst/>
          </a:prstGeom>
          <a:noFill/>
          <a:ln w="9525">
            <a:noFill/>
            <a:miter lim="800000"/>
            <a:headEnd/>
            <a:tailEnd/>
          </a:ln>
        </p:spPr>
        <p:txBody>
          <a:bodyPr lIns="91439" tIns="45719" rIns="91439" bIns="45719">
            <a:spAutoFit/>
          </a:bodyPr>
          <a:lstStyle/>
          <a:p>
            <a:pPr algn="ctr"/>
            <a:r>
              <a:rPr lang="en-GB" sz="2800">
                <a:solidFill>
                  <a:schemeClr val="tx2"/>
                </a:solidFill>
                <a:latin typeface="Verdana" pitchFamily="34" charset="0"/>
              </a:rPr>
              <a:t>Reduction of perioperative deaths by antibiotic prophylaxis for colorectal surgery</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title" idx="4294967295"/>
          </p:nvPr>
        </p:nvSpPr>
        <p:spPr>
          <a:xfrm>
            <a:off x="685800" y="609600"/>
            <a:ext cx="7772400" cy="4876800"/>
          </a:xfrm>
        </p:spPr>
        <p:txBody>
          <a:bodyPr/>
          <a:lstStyle/>
          <a:p>
            <a:pPr algn="ctr"/>
            <a:r>
              <a:rPr lang="en-GB" dirty="0">
                <a:solidFill>
                  <a:schemeClr val="tx1"/>
                </a:solidFill>
                <a:latin typeface="Verdana" pitchFamily="34" charset="0"/>
              </a:rPr>
              <a:t>Would you ever have put babies to sleep on their tummies?</a:t>
            </a:r>
            <a:r>
              <a:rPr lang="en-GB" dirty="0">
                <a:solidFill>
                  <a:schemeClr val="tx1"/>
                </a:solidFill>
              </a:rPr>
              <a:t> </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4866" name="Picture 2" descr="baby spock"/>
          <p:cNvPicPr>
            <a:picLocks noChangeAspect="1" noChangeArrowheads="1"/>
          </p:cNvPicPr>
          <p:nvPr/>
        </p:nvPicPr>
        <p:blipFill>
          <a:blip r:embed="rId3" cstate="print"/>
          <a:srcRect t="1218"/>
          <a:stretch>
            <a:fillRect/>
          </a:stretch>
        </p:blipFill>
        <p:spPr bwMode="auto">
          <a:xfrm>
            <a:off x="4932040" y="152400"/>
            <a:ext cx="3526275" cy="5220816"/>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323528" y="188640"/>
            <a:ext cx="2373203" cy="523220"/>
          </a:xfrm>
          <a:prstGeom prst="rect">
            <a:avLst/>
          </a:prstGeom>
        </p:spPr>
        <p:txBody>
          <a:bodyPr wrap="none">
            <a:spAutoFit/>
          </a:bodyPr>
          <a:lstStyle/>
          <a:p>
            <a:r>
              <a:rPr lang="en-US" sz="2800" i="1" dirty="0"/>
              <a:t>Expert opinion </a:t>
            </a:r>
          </a:p>
        </p:txBody>
      </p:sp>
      <p:sp>
        <p:nvSpPr>
          <p:cNvPr id="5" name="Rectangle 4"/>
          <p:cNvSpPr/>
          <p:nvPr/>
        </p:nvSpPr>
        <p:spPr>
          <a:xfrm>
            <a:off x="899592" y="5517232"/>
            <a:ext cx="8244408" cy="830997"/>
          </a:xfrm>
          <a:prstGeom prst="rect">
            <a:avLst/>
          </a:prstGeom>
          <a:solidFill>
            <a:schemeClr val="lt1">
              <a:alpha val="89000"/>
            </a:schemeClr>
          </a:solidFill>
        </p:spPr>
        <p:style>
          <a:lnRef idx="2">
            <a:schemeClr val="dk1"/>
          </a:lnRef>
          <a:fillRef idx="1">
            <a:schemeClr val="lt1"/>
          </a:fillRef>
          <a:effectRef idx="0">
            <a:schemeClr val="dk1"/>
          </a:effectRef>
          <a:fontRef idx="minor">
            <a:schemeClr val="dk1"/>
          </a:fontRef>
        </p:style>
        <p:txBody>
          <a:bodyPr wrap="square">
            <a:spAutoFit/>
          </a:bodyPr>
          <a:lstStyle/>
          <a:p>
            <a:r>
              <a:rPr lang="en-US" dirty="0" smtClean="0">
                <a:latin typeface="Book Antiqua" charset="0"/>
              </a:rPr>
              <a:t>Baby </a:t>
            </a:r>
            <a:r>
              <a:rPr lang="en-US" dirty="0">
                <a:latin typeface="Book Antiqua" charset="0"/>
              </a:rPr>
              <a:t>and Child </a:t>
            </a:r>
            <a:r>
              <a:rPr lang="en-US" dirty="0" smtClean="0">
                <a:latin typeface="Book Antiqua" charset="0"/>
              </a:rPr>
              <a:t>Care</a:t>
            </a:r>
            <a:r>
              <a:rPr lang="ja-JP" altLang="en-US" dirty="0" smtClean="0">
                <a:latin typeface="Book Antiqua" charset="0"/>
              </a:rPr>
              <a:t>”</a:t>
            </a:r>
            <a:r>
              <a:rPr lang="en-US" dirty="0" smtClean="0">
                <a:latin typeface="Book Antiqua" charset="0"/>
              </a:rPr>
              <a:t> </a:t>
            </a:r>
            <a:r>
              <a:rPr lang="en-US" dirty="0">
                <a:latin typeface="Book Antiqua" charset="0"/>
              </a:rPr>
              <a:t>has </a:t>
            </a:r>
            <a:r>
              <a:rPr lang="en-US" dirty="0" smtClean="0">
                <a:latin typeface="Book Antiqua" charset="0"/>
              </a:rPr>
              <a:t>actually sold </a:t>
            </a:r>
            <a:r>
              <a:rPr lang="en-US" dirty="0">
                <a:latin typeface="Book Antiqua" charset="0"/>
              </a:rPr>
              <a:t>more that 50 million copies, only outmatched in sales by the Bible</a:t>
            </a:r>
          </a:p>
        </p:txBody>
      </p:sp>
    </p:spTree>
    <p:extLst>
      <p:ext uri="{BB962C8B-B14F-4D97-AF65-F5344CB8AC3E}">
        <p14:creationId xmlns:p14="http://schemas.microsoft.com/office/powerpoint/2010/main" val="19033498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88640"/>
            <a:ext cx="5426075" cy="5394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blipFill dpi="0" rotWithShape="0">
                  <a:blip/>
                  <a:srcRect/>
                  <a:stretch>
                    <a:fillRect/>
                  </a:stretch>
                </a:blipFill>
              </a14:hiddenFill>
            </a:ext>
          </a:extLst>
        </p:spPr>
      </p:pic>
      <p:sp>
        <p:nvSpPr>
          <p:cNvPr id="2" name="Rectangle 1"/>
          <p:cNvSpPr/>
          <p:nvPr/>
        </p:nvSpPr>
        <p:spPr>
          <a:xfrm>
            <a:off x="216024" y="6372036"/>
            <a:ext cx="8748464" cy="369332"/>
          </a:xfrm>
          <a:prstGeom prst="rect">
            <a:avLst/>
          </a:prstGeom>
        </p:spPr>
        <p:txBody>
          <a:bodyPr wrap="square">
            <a:spAutoFit/>
          </a:bodyPr>
          <a:lstStyle/>
          <a:p>
            <a:r>
              <a:rPr lang="en-GB" b="1" dirty="0">
                <a:latin typeface="Arial" charset="0"/>
              </a:rPr>
              <a:t>Ruth Gilbert et al. Int. J. </a:t>
            </a:r>
            <a:r>
              <a:rPr lang="en-GB" b="1" dirty="0" err="1">
                <a:latin typeface="Arial" charset="0"/>
              </a:rPr>
              <a:t>Epidemiol</a:t>
            </a:r>
            <a:r>
              <a:rPr lang="en-GB" b="1" dirty="0">
                <a:latin typeface="Arial" charset="0"/>
              </a:rPr>
              <a:t>. 2005;34:874-887</a:t>
            </a:r>
          </a:p>
        </p:txBody>
      </p:sp>
      <p:sp>
        <p:nvSpPr>
          <p:cNvPr id="4" name="Rectangle 3"/>
          <p:cNvSpPr/>
          <p:nvPr/>
        </p:nvSpPr>
        <p:spPr>
          <a:xfrm>
            <a:off x="5868144" y="1052736"/>
            <a:ext cx="2497499" cy="3046988"/>
          </a:xfrm>
          <a:prstGeom prst="rect">
            <a:avLst/>
          </a:prstGeom>
        </p:spPr>
        <p:txBody>
          <a:bodyPr wrap="none">
            <a:spAutoFit/>
          </a:bodyPr>
          <a:lstStyle/>
          <a:p>
            <a:r>
              <a:rPr lang="en-US" sz="2400" dirty="0" smtClean="0"/>
              <a:t>Front vs. back</a:t>
            </a:r>
            <a:endParaRPr lang="en-US" sz="2400" dirty="0"/>
          </a:p>
          <a:p>
            <a:endParaRPr lang="en-US" sz="2400" dirty="0" smtClean="0"/>
          </a:p>
          <a:p>
            <a:endParaRPr lang="en-US" sz="2400" dirty="0"/>
          </a:p>
          <a:p>
            <a:endParaRPr lang="en-US" sz="2400" dirty="0" smtClean="0"/>
          </a:p>
          <a:p>
            <a:endParaRPr lang="en-US" sz="2400" dirty="0"/>
          </a:p>
          <a:p>
            <a:endParaRPr lang="en-US" sz="2400" dirty="0" smtClean="0"/>
          </a:p>
          <a:p>
            <a:endParaRPr lang="en-US" sz="2400" dirty="0"/>
          </a:p>
          <a:p>
            <a:r>
              <a:rPr lang="en-US" sz="2400" dirty="0" smtClean="0"/>
              <a:t>front vs. </a:t>
            </a:r>
            <a:r>
              <a:rPr lang="en-US" sz="2400" dirty="0"/>
              <a:t>non-</a:t>
            </a:r>
            <a:r>
              <a:rPr lang="en-US" sz="2400" dirty="0" smtClean="0"/>
              <a:t>front </a:t>
            </a:r>
            <a:endParaRPr lang="en-US" sz="2400" dirty="0"/>
          </a:p>
        </p:txBody>
      </p:sp>
      <p:sp>
        <p:nvSpPr>
          <p:cNvPr id="5" name="Rectangular Callout 4"/>
          <p:cNvSpPr/>
          <p:nvPr/>
        </p:nvSpPr>
        <p:spPr>
          <a:xfrm>
            <a:off x="6012160" y="1628800"/>
            <a:ext cx="2808312" cy="1512168"/>
          </a:xfrm>
          <a:prstGeom prst="wedgeRectCallout">
            <a:avLst>
              <a:gd name="adj1" fmla="val -72172"/>
              <a:gd name="adj2" fmla="val -1816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Over four fold increase risk of sudden infant death syndrome </a:t>
            </a:r>
            <a:endParaRPr lang="en-US" dirty="0">
              <a:solidFill>
                <a:srgbClr val="000000"/>
              </a:solidFill>
            </a:endParaRPr>
          </a:p>
        </p:txBody>
      </p:sp>
    </p:spTree>
    <p:extLst>
      <p:ext uri="{BB962C8B-B14F-4D97-AF65-F5344CB8AC3E}">
        <p14:creationId xmlns:p14="http://schemas.microsoft.com/office/powerpoint/2010/main" val="349330734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16386" name="Object 5"/>
          <p:cNvGraphicFramePr>
            <a:graphicFrameLocks noChangeAspect="1"/>
          </p:cNvGraphicFramePr>
          <p:nvPr>
            <p:extLst>
              <p:ext uri="{D42A27DB-BD31-4B8C-83A1-F6EECF244321}">
                <p14:modId xmlns:p14="http://schemas.microsoft.com/office/powerpoint/2010/main" val="1640858735"/>
              </p:ext>
            </p:extLst>
          </p:nvPr>
        </p:nvGraphicFramePr>
        <p:xfrm>
          <a:off x="304800" y="404664"/>
          <a:ext cx="8534400" cy="4913313"/>
        </p:xfrm>
        <a:graphic>
          <a:graphicData uri="http://schemas.openxmlformats.org/presentationml/2006/ole">
            <mc:AlternateContent xmlns:mc="http://schemas.openxmlformats.org/markup-compatibility/2006">
              <mc:Choice xmlns:v="urn:schemas-microsoft-com:vml" Requires="v">
                <p:oleObj spid="_x0000_s181263" name="Worksheet" r:id="rId3" imgW="8765323" imgH="4912970" progId="Excel.Sheet.8">
                  <p:embed/>
                </p:oleObj>
              </mc:Choice>
              <mc:Fallback>
                <p:oleObj name="Worksheet" r:id="rId3" imgW="8765323" imgH="4912970"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04664"/>
                        <a:ext cx="8534400" cy="491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387" name="Text Box 3"/>
          <p:cNvSpPr txBox="1">
            <a:spLocks noChangeArrowheads="1"/>
          </p:cNvSpPr>
          <p:nvPr/>
        </p:nvSpPr>
        <p:spPr bwMode="auto">
          <a:xfrm>
            <a:off x="734144" y="4365104"/>
            <a:ext cx="6934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1200" b="1" dirty="0">
                <a:solidFill>
                  <a:srgbClr val="000000"/>
                </a:solidFill>
                <a:cs typeface="ＭＳ Ｐゴシック" charset="0"/>
              </a:rPr>
              <a:t>Pre-AAP recommendation    </a:t>
            </a:r>
            <a:r>
              <a:rPr lang="en-US" sz="1200" b="1" dirty="0">
                <a:solidFill>
                  <a:srgbClr val="0000FF"/>
                </a:solidFill>
                <a:cs typeface="ＭＳ Ｐゴシック" charset="0"/>
              </a:rPr>
              <a:t>Post-AAP</a:t>
            </a:r>
            <a:r>
              <a:rPr lang="en-US" sz="1200" b="1" dirty="0">
                <a:cs typeface="ＭＳ Ｐゴシック" charset="0"/>
              </a:rPr>
              <a:t>         </a:t>
            </a:r>
            <a:r>
              <a:rPr lang="en-US" sz="1200" b="1" dirty="0">
                <a:solidFill>
                  <a:srgbClr val="FF3300"/>
                </a:solidFill>
                <a:cs typeface="ＭＳ Ｐゴシック" charset="0"/>
              </a:rPr>
              <a:t>BTS</a:t>
            </a:r>
            <a:r>
              <a:rPr lang="en-US" sz="1200" b="1" dirty="0">
                <a:cs typeface="ＭＳ Ｐゴシック" charset="0"/>
              </a:rPr>
              <a:t> </a:t>
            </a:r>
            <a:r>
              <a:rPr lang="en-US" sz="1200" b="1" dirty="0">
                <a:solidFill>
                  <a:srgbClr val="FF3300"/>
                </a:solidFill>
                <a:cs typeface="ＭＳ Ｐゴシック" charset="0"/>
              </a:rPr>
              <a:t>Campaign</a:t>
            </a:r>
            <a:endParaRPr lang="en-US" sz="1200" b="1" dirty="0">
              <a:cs typeface="ＭＳ Ｐゴシック" charset="0"/>
            </a:endParaRPr>
          </a:p>
        </p:txBody>
      </p:sp>
      <p:sp>
        <p:nvSpPr>
          <p:cNvPr id="16388" name="Rectangle 10"/>
          <p:cNvSpPr>
            <a:spLocks noChangeArrowheads="1"/>
          </p:cNvSpPr>
          <p:nvPr/>
        </p:nvSpPr>
        <p:spPr bwMode="auto">
          <a:xfrm>
            <a:off x="3851920" y="630932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200" dirty="0">
                <a:solidFill>
                  <a:srgbClr val="000000"/>
                </a:solidFill>
              </a:rPr>
              <a:t>Sleep Position Source:  NICHD Household Survey </a:t>
            </a:r>
          </a:p>
          <a:p>
            <a:pPr eaLnBrk="0" hangingPunct="0"/>
            <a:r>
              <a:rPr lang="en-US" sz="1200" b="1" dirty="0">
                <a:solidFill>
                  <a:srgbClr val="000000"/>
                </a:solidFill>
              </a:rPr>
              <a:t>SIDS Rate Source:</a:t>
            </a:r>
            <a:r>
              <a:rPr lang="en-US" sz="1200" dirty="0">
                <a:solidFill>
                  <a:srgbClr val="000000"/>
                </a:solidFill>
              </a:rPr>
              <a:t> National Center for Health Statistics, CDC</a:t>
            </a:r>
          </a:p>
        </p:txBody>
      </p:sp>
    </p:spTree>
    <p:extLst>
      <p:ext uri="{BB962C8B-B14F-4D97-AF65-F5344CB8AC3E}">
        <p14:creationId xmlns:p14="http://schemas.microsoft.com/office/powerpoint/2010/main" val="119184614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95000"/>
          </a:schemeClr>
        </a:solidFill>
        <a:effectLst/>
      </p:bgPr>
    </p:bg>
    <p:spTree>
      <p:nvGrpSpPr>
        <p:cNvPr id="1" name=""/>
        <p:cNvGrpSpPr/>
        <p:nvPr/>
      </p:nvGrpSpPr>
      <p:grpSpPr>
        <a:xfrm>
          <a:off x="0" y="0"/>
          <a:ext cx="0" cy="0"/>
          <a:chOff x="0" y="0"/>
          <a:chExt cx="0" cy="0"/>
        </a:xfrm>
      </p:grpSpPr>
      <p:pic>
        <p:nvPicPr>
          <p:cNvPr id="1536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2" y="1065849"/>
            <a:ext cx="6096477" cy="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124" y="837248"/>
            <a:ext cx="1220153"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34" y="355759"/>
            <a:ext cx="5860733" cy="83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 Box 9"/>
          <p:cNvSpPr txBox="1">
            <a:spLocks noChangeArrowheads="1"/>
          </p:cNvSpPr>
          <p:nvPr/>
        </p:nvSpPr>
        <p:spPr bwMode="auto">
          <a:xfrm>
            <a:off x="447199" y="355760"/>
            <a:ext cx="7797209" cy="265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95000"/>
              </a:lnSpc>
            </a:pPr>
            <a:r>
              <a:rPr lang="en-US" sz="1800" dirty="0">
                <a:solidFill>
                  <a:srgbClr val="000000"/>
                </a:solidFill>
                <a:latin typeface="Arial" charset="0"/>
                <a:ea typeface="+mn-ea"/>
              </a:rPr>
              <a:t>Why do we need RANDOMIZED CONTROLLED TRIALS ?</a:t>
            </a:r>
            <a:r>
              <a:rPr lang="en-US" sz="1800" dirty="0">
                <a:solidFill>
                  <a:srgbClr val="FFFF00"/>
                </a:solidFill>
                <a:latin typeface="Arial" charset="0"/>
                <a:ea typeface="+mn-ea"/>
              </a:rPr>
              <a:t> </a:t>
            </a:r>
          </a:p>
        </p:txBody>
      </p:sp>
      <p:pic>
        <p:nvPicPr>
          <p:cNvPr id="15368" name="Picture 10"/>
          <p:cNvPicPr>
            <a:picLocks noChangeAspect="1" noChangeArrowheads="1"/>
          </p:cNvPicPr>
          <p:nvPr/>
        </p:nvPicPr>
        <p:blipFill>
          <a:blip r:embed="rId6">
            <a:extLst>
              <a:ext uri="{28A0092B-C50C-407E-A947-70E740481C1C}">
                <a14:useLocalDpi xmlns:a14="http://schemas.microsoft.com/office/drawing/2010/main" val="0"/>
              </a:ext>
            </a:extLst>
          </a:blip>
          <a:srcRect l="15852" r="15562"/>
          <a:stretch>
            <a:fillRect/>
          </a:stretch>
        </p:blipFill>
        <p:spPr bwMode="auto">
          <a:xfrm>
            <a:off x="568133" y="1196752"/>
            <a:ext cx="2419691" cy="35283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536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84697" y="1355887"/>
            <a:ext cx="5430678" cy="481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Text Box 12"/>
          <p:cNvSpPr txBox="1">
            <a:spLocks noChangeArrowheads="1"/>
          </p:cNvSpPr>
          <p:nvPr/>
        </p:nvSpPr>
        <p:spPr bwMode="auto">
          <a:xfrm>
            <a:off x="3233262" y="1124745"/>
            <a:ext cx="5533548" cy="5616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95000"/>
              </a:lnSpc>
            </a:pPr>
            <a:r>
              <a:rPr lang="en-US" dirty="0" smtClean="0">
                <a:solidFill>
                  <a:srgbClr val="000000"/>
                </a:solidFill>
                <a:latin typeface="Arial" charset="0"/>
                <a:ea typeface="+mn-ea"/>
              </a:rPr>
              <a:t>In the early 1980s newly introduced </a:t>
            </a:r>
            <a:r>
              <a:rPr lang="en-US" dirty="0" err="1" smtClean="0">
                <a:solidFill>
                  <a:srgbClr val="000000"/>
                </a:solidFill>
                <a:latin typeface="Arial" charset="0"/>
                <a:ea typeface="+mn-ea"/>
              </a:rPr>
              <a:t>antiarrhythmics</a:t>
            </a:r>
            <a:r>
              <a:rPr lang="en-US" dirty="0" smtClean="0">
                <a:solidFill>
                  <a:srgbClr val="000000"/>
                </a:solidFill>
                <a:latin typeface="Arial" charset="0"/>
                <a:ea typeface="+mn-ea"/>
              </a:rPr>
              <a:t> were found to be highly successful at suppressing arrhythmias. </a:t>
            </a:r>
          </a:p>
          <a:p>
            <a:pPr eaLnBrk="1" hangingPunct="1">
              <a:lnSpc>
                <a:spcPct val="95000"/>
              </a:lnSpc>
            </a:pPr>
            <a:endParaRPr lang="en-US" dirty="0" smtClean="0">
              <a:solidFill>
                <a:srgbClr val="000000"/>
              </a:solidFill>
              <a:latin typeface="Arial" charset="0"/>
              <a:ea typeface="+mn-ea"/>
            </a:endParaRPr>
          </a:p>
          <a:p>
            <a:pPr eaLnBrk="1" hangingPunct="1">
              <a:lnSpc>
                <a:spcPct val="95000"/>
              </a:lnSpc>
            </a:pPr>
            <a:r>
              <a:rPr lang="en-US" dirty="0" smtClean="0">
                <a:solidFill>
                  <a:srgbClr val="000000"/>
                </a:solidFill>
                <a:latin typeface="Arial" charset="0"/>
                <a:ea typeface="+mn-ea"/>
              </a:rPr>
              <a:t>Not until a RCT was performed was it realized that, although these drugs suppressed arrhythmias, they actually increased mortality. </a:t>
            </a:r>
          </a:p>
          <a:p>
            <a:pPr eaLnBrk="1" hangingPunct="1">
              <a:lnSpc>
                <a:spcPct val="95000"/>
              </a:lnSpc>
            </a:pPr>
            <a:endParaRPr lang="en-US" dirty="0" smtClean="0">
              <a:solidFill>
                <a:srgbClr val="000000"/>
              </a:solidFill>
              <a:latin typeface="Arial" charset="0"/>
              <a:ea typeface="+mn-ea"/>
            </a:endParaRPr>
          </a:p>
          <a:p>
            <a:pPr eaLnBrk="1" hangingPunct="1">
              <a:lnSpc>
                <a:spcPct val="95000"/>
              </a:lnSpc>
            </a:pPr>
            <a:endParaRPr lang="en-US" dirty="0" smtClean="0">
              <a:solidFill>
                <a:srgbClr val="000000"/>
              </a:solidFill>
              <a:latin typeface="Arial" charset="0"/>
              <a:ea typeface="+mn-ea"/>
            </a:endParaRPr>
          </a:p>
          <a:p>
            <a:pPr eaLnBrk="1" hangingPunct="1">
              <a:lnSpc>
                <a:spcPct val="95000"/>
              </a:lnSpc>
            </a:pPr>
            <a:r>
              <a:rPr lang="en-US" dirty="0" smtClean="0">
                <a:solidFill>
                  <a:srgbClr val="000000"/>
                </a:solidFill>
                <a:latin typeface="Arial" charset="0"/>
                <a:ea typeface="+mn-ea"/>
              </a:rPr>
              <a:t>The CAST trial revealed Excess mortality of 56/1000. </a:t>
            </a:r>
          </a:p>
          <a:p>
            <a:pPr eaLnBrk="1" hangingPunct="1">
              <a:lnSpc>
                <a:spcPct val="95000"/>
              </a:lnSpc>
            </a:pPr>
            <a:endParaRPr lang="en-US" dirty="0" smtClean="0">
              <a:solidFill>
                <a:srgbClr val="000000"/>
              </a:solidFill>
              <a:latin typeface="Arial" charset="0"/>
              <a:ea typeface="+mn-ea"/>
            </a:endParaRPr>
          </a:p>
          <a:p>
            <a:pPr eaLnBrk="1" hangingPunct="1">
              <a:lnSpc>
                <a:spcPct val="95000"/>
              </a:lnSpc>
            </a:pPr>
            <a:r>
              <a:rPr lang="en-US" dirty="0" smtClean="0">
                <a:solidFill>
                  <a:srgbClr val="000000"/>
                </a:solidFill>
                <a:latin typeface="Arial" charset="0"/>
                <a:ea typeface="+mn-ea"/>
              </a:rPr>
              <a:t>By the time the results of this trial were published, at least 100,000 such patients had been taking these drugs.</a:t>
            </a:r>
          </a:p>
        </p:txBody>
      </p:sp>
    </p:spTree>
    <p:extLst>
      <p:ext uri="{BB962C8B-B14F-4D97-AF65-F5344CB8AC3E}">
        <p14:creationId xmlns:p14="http://schemas.microsoft.com/office/powerpoint/2010/main" val="347593263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38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2" y="1065849"/>
            <a:ext cx="6096477" cy="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124" y="837248"/>
            <a:ext cx="1220153"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51450"/>
            <a:ext cx="7315200" cy="764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1294449"/>
            <a:ext cx="7772400" cy="4802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10"/>
          <p:cNvPicPr>
            <a:picLocks noChangeAspect="1" noChangeArrowheads="1"/>
          </p:cNvPicPr>
          <p:nvPr/>
        </p:nvPicPr>
        <p:blipFill rotWithShape="1">
          <a:blip r:embed="rId7">
            <a:extLst>
              <a:ext uri="{28A0092B-C50C-407E-A947-70E740481C1C}">
                <a14:useLocalDpi xmlns:a14="http://schemas.microsoft.com/office/drawing/2010/main" val="0"/>
              </a:ext>
            </a:extLst>
          </a:blip>
          <a:srcRect l="16566" t="8500" r="2652" b="-2415"/>
          <a:stretch/>
        </p:blipFill>
        <p:spPr bwMode="auto">
          <a:xfrm>
            <a:off x="660401" y="260648"/>
            <a:ext cx="7416800" cy="6314604"/>
          </a:xfrm>
          <a:prstGeom prst="roundRect">
            <a:avLst>
              <a:gd name="adj" fmla="val 8594"/>
            </a:avLst>
          </a:prstGeom>
          <a:solidFill>
            <a:srgbClr val="FFFFFF">
              <a:shade val="85000"/>
            </a:srgbClr>
          </a:solidFill>
          <a:ln w="9525">
            <a:solidFill>
              <a:srgbClr val="000000"/>
            </a:solidFill>
            <a:miter lim="800000"/>
            <a:headEnd/>
            <a:tailEnd/>
          </a:ln>
          <a:effectLst>
            <a:outerShdw blurRad="50800" dist="38100" dir="2700000" algn="tl" rotWithShape="0">
              <a:srgbClr val="000000">
                <a:alpha val="43000"/>
              </a:srgbClr>
            </a:outerShdw>
            <a:reflection blurRad="12700" stA="38000" endPos="28000" dist="5000" dir="5400000" sy="-100000" algn="bl" rotWithShape="0"/>
          </a:effectLst>
          <a:extLst/>
        </p:spPr>
      </p:pic>
    </p:spTree>
    <p:extLst>
      <p:ext uri="{BB962C8B-B14F-4D97-AF65-F5344CB8AC3E}">
        <p14:creationId xmlns:p14="http://schemas.microsoft.com/office/powerpoint/2010/main" val="396276920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3" descr="P1000143"/>
          <p:cNvPicPr>
            <a:picLocks noChangeAspect="1" noChangeArrowheads="1"/>
          </p:cNvPicPr>
          <p:nvPr/>
        </p:nvPicPr>
        <p:blipFill>
          <a:blip r:embed="rId3" cstate="print"/>
          <a:srcRect t="9630" b="1558"/>
          <a:stretch>
            <a:fillRect/>
          </a:stretch>
        </p:blipFill>
        <p:spPr bwMode="auto">
          <a:xfrm>
            <a:off x="3352800" y="0"/>
            <a:ext cx="5791200" cy="6858000"/>
          </a:xfrm>
          <a:prstGeom prst="rect">
            <a:avLst/>
          </a:prstGeom>
          <a:noFill/>
          <a:ln w="9525">
            <a:noFill/>
            <a:miter lim="800000"/>
            <a:headEnd/>
            <a:tailEnd/>
          </a:ln>
        </p:spPr>
      </p:pic>
      <p:sp>
        <p:nvSpPr>
          <p:cNvPr id="11267" name="Rectangle 2"/>
          <p:cNvSpPr>
            <a:spLocks noGrp="1" noChangeArrowheads="1"/>
          </p:cNvSpPr>
          <p:nvPr>
            <p:ph type="ctrTitle" idx="4294967295"/>
          </p:nvPr>
        </p:nvSpPr>
        <p:spPr>
          <a:xfrm>
            <a:off x="214313" y="1357313"/>
            <a:ext cx="3571875" cy="1143000"/>
          </a:xfrm>
        </p:spPr>
        <p:txBody>
          <a:bodyPr/>
          <a:lstStyle/>
          <a:p>
            <a:r>
              <a:rPr lang="en-US" sz="4000" dirty="0"/>
              <a:t/>
            </a:r>
            <a:br>
              <a:rPr lang="en-US" sz="4000" dirty="0"/>
            </a:br>
            <a:r>
              <a:rPr lang="en-US" sz="3200" dirty="0"/>
              <a:t>Developing Evidence-Based Practice?</a:t>
            </a:r>
            <a:endParaRPr lang="en-AU" sz="3200" dirty="0"/>
          </a:p>
        </p:txBody>
      </p:sp>
      <p:sp>
        <p:nvSpPr>
          <p:cNvPr id="11268" name="Rectangle 3"/>
          <p:cNvSpPr>
            <a:spLocks noGrp="1" noChangeArrowheads="1"/>
          </p:cNvSpPr>
          <p:nvPr>
            <p:ph type="subTitle" idx="4294967295"/>
          </p:nvPr>
        </p:nvSpPr>
        <p:spPr>
          <a:xfrm>
            <a:off x="179388" y="5105401"/>
            <a:ext cx="6400800" cy="1752600"/>
          </a:xfrm>
        </p:spPr>
        <p:txBody>
          <a:bodyPr/>
          <a:lstStyle/>
          <a:p>
            <a:pPr marL="0" indent="0">
              <a:buNone/>
            </a:pPr>
            <a:r>
              <a:rPr lang="en-US" sz="2400" i="1"/>
              <a:t>Carl Heneghan </a:t>
            </a:r>
            <a:r>
              <a:rPr lang="en-US" sz="1000" i="1"/>
              <a:t>MA, MRCGP</a:t>
            </a:r>
          </a:p>
          <a:p>
            <a:pPr marL="0" indent="0">
              <a:buNone/>
            </a:pPr>
            <a:r>
              <a:rPr lang="en-US" sz="1400" i="1"/>
              <a:t>Centre for Evidence Based Medicine</a:t>
            </a:r>
          </a:p>
          <a:p>
            <a:pPr marL="0" indent="0">
              <a:buNone/>
            </a:pPr>
            <a:r>
              <a:rPr lang="en-US" sz="1800" i="1"/>
              <a:t>University of Oxford</a:t>
            </a:r>
            <a:endParaRPr lang="en-AU" sz="1800" i="1"/>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755" y="381477"/>
            <a:ext cx="8492490" cy="414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defRPr/>
            </a:pPr>
            <a:r>
              <a:rPr lang="en-GB" sz="1400" b="1">
                <a:latin typeface="Arial" charset="0"/>
              </a:rPr>
              <a:t>Timeline of historical events in the development of aspirin.</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6572" y="5716431"/>
            <a:ext cx="1958816" cy="9786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514" y="1720216"/>
            <a:ext cx="7803833" cy="34118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671514" y="5972175"/>
            <a:ext cx="3917633" cy="2314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defRPr/>
            </a:pPr>
            <a:r>
              <a:rPr lang="en-GB" sz="1100" b="1">
                <a:latin typeface="Arial" charset="0"/>
              </a:rPr>
              <a:t>Fuster V , and Sweeny J M Circulation 2011;123:768-778</a:t>
            </a:r>
          </a:p>
        </p:txBody>
      </p:sp>
      <p:sp>
        <p:nvSpPr>
          <p:cNvPr id="3077" name="Text Box 5"/>
          <p:cNvSpPr txBox="1">
            <a:spLocks noChangeArrowheads="1"/>
          </p:cNvSpPr>
          <p:nvPr/>
        </p:nvSpPr>
        <p:spPr bwMode="auto">
          <a:xfrm>
            <a:off x="424339" y="6613686"/>
            <a:ext cx="4930616" cy="34704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a:defRPr/>
            </a:pPr>
            <a:r>
              <a:rPr lang="en-GB" sz="900">
                <a:latin typeface="Arial" charset="0"/>
              </a:rPr>
              <a:t>Copyright © American Heart Association</a:t>
            </a:r>
          </a:p>
        </p:txBody>
      </p:sp>
      <p:pic>
        <p:nvPicPr>
          <p:cNvPr id="2" name="Picture 1"/>
          <p:cNvPicPr>
            <a:picLocks noChangeAspect="1"/>
          </p:cNvPicPr>
          <p:nvPr/>
        </p:nvPicPr>
        <p:blipFill>
          <a:blip r:embed="rId5"/>
          <a:stretch>
            <a:fillRect/>
          </a:stretch>
        </p:blipFill>
        <p:spPr>
          <a:xfrm>
            <a:off x="3851921" y="1772816"/>
            <a:ext cx="4589145" cy="42119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3143701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755" y="381477"/>
            <a:ext cx="8492490" cy="414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defRPr/>
            </a:pPr>
            <a:r>
              <a:rPr lang="en-GB" sz="1400" b="1">
                <a:latin typeface="Arial" charset="0"/>
              </a:rPr>
              <a:t>Timeline of historical events in the development of aspirin.</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514" y="1720216"/>
            <a:ext cx="7803833" cy="34118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467544" y="6581918"/>
            <a:ext cx="3917633" cy="2314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defRPr/>
            </a:pPr>
            <a:r>
              <a:rPr lang="en-GB" sz="1100" b="1" dirty="0" err="1">
                <a:latin typeface="Arial" charset="0"/>
              </a:rPr>
              <a:t>Fuster</a:t>
            </a:r>
            <a:r>
              <a:rPr lang="en-GB" sz="1100" b="1" dirty="0">
                <a:latin typeface="Arial" charset="0"/>
              </a:rPr>
              <a:t> V , and Sweeny J M Circulation 2011;123:768-778</a:t>
            </a:r>
          </a:p>
        </p:txBody>
      </p:sp>
    </p:spTree>
    <p:extLst>
      <p:ext uri="{BB962C8B-B14F-4D97-AF65-F5344CB8AC3E}">
        <p14:creationId xmlns:p14="http://schemas.microsoft.com/office/powerpoint/2010/main" val="52177434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755" y="381478"/>
            <a:ext cx="8492490" cy="6157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defRPr/>
            </a:pPr>
            <a:r>
              <a:rPr lang="en-GB" sz="1400" b="1">
                <a:latin typeface="Arial" charset="0"/>
              </a:rPr>
              <a:t>Proportional effects on vascular events (myocardial infarction, stroke, or vascular death) in 11 randomised trials of prolonged antiplatelet therapy (for one month or more) versus control in patients with prior myocardial infarction. </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9040" y="1398748"/>
            <a:ext cx="5869305" cy="44748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Lst>
        </p:spPr>
      </p:pic>
      <p:sp>
        <p:nvSpPr>
          <p:cNvPr id="3076" name="Text Box 4"/>
          <p:cNvSpPr txBox="1">
            <a:spLocks noChangeArrowheads="1"/>
          </p:cNvSpPr>
          <p:nvPr/>
        </p:nvSpPr>
        <p:spPr bwMode="auto">
          <a:xfrm>
            <a:off x="539552" y="6653926"/>
            <a:ext cx="3919061" cy="2314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defRPr/>
            </a:pPr>
            <a:r>
              <a:rPr lang="en-GB" sz="1100" b="1" dirty="0">
                <a:latin typeface="Arial" charset="0"/>
              </a:rPr>
              <a:t>Antiplatelet Trialists' Collaboration BMJ 1994;308:81-106</a:t>
            </a:r>
          </a:p>
        </p:txBody>
      </p:sp>
    </p:spTree>
    <p:extLst>
      <p:ext uri="{BB962C8B-B14F-4D97-AF65-F5344CB8AC3E}">
        <p14:creationId xmlns:p14="http://schemas.microsoft.com/office/powerpoint/2010/main" val="24423827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404664"/>
            <a:ext cx="5897880" cy="4057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Rectangle 4"/>
          <p:cNvSpPr>
            <a:spLocks noChangeArrowheads="1"/>
          </p:cNvSpPr>
          <p:nvPr/>
        </p:nvSpPr>
        <p:spPr bwMode="auto">
          <a:xfrm>
            <a:off x="461436" y="4050754"/>
            <a:ext cx="7710964"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8" rIns="91438" bIns="45718">
            <a:spAutoFit/>
          </a:bodyPr>
          <a:lstStyle/>
          <a:p>
            <a:endParaRPr lang="en-GB" sz="3600" dirty="0">
              <a:latin typeface="Calibri" charset="0"/>
            </a:endParaRPr>
          </a:p>
          <a:p>
            <a:r>
              <a:rPr lang="en-GB" sz="3600" dirty="0">
                <a:latin typeface="Calibri" charset="0"/>
              </a:rPr>
              <a:t> “</a:t>
            </a:r>
            <a:r>
              <a:rPr lang="en-GB" altLang="ja-JP" sz="4800" i="1" dirty="0">
                <a:latin typeface="Calibri" charset="0"/>
              </a:rPr>
              <a:t>Aspirin for everyone older than 50?</a:t>
            </a:r>
            <a:r>
              <a:rPr lang="en-GB" sz="4800" i="1" dirty="0">
                <a:latin typeface="Calibri" charset="0"/>
              </a:rPr>
              <a:t>”</a:t>
            </a:r>
          </a:p>
        </p:txBody>
      </p:sp>
      <p:sp>
        <p:nvSpPr>
          <p:cNvPr id="7" name="TextBox 6"/>
          <p:cNvSpPr txBox="1"/>
          <p:nvPr/>
        </p:nvSpPr>
        <p:spPr>
          <a:xfrm>
            <a:off x="251520" y="476673"/>
            <a:ext cx="1296144" cy="466280"/>
          </a:xfrm>
          <a:prstGeom prst="rect">
            <a:avLst/>
          </a:prstGeom>
          <a:noFill/>
          <a:ln>
            <a:solidFill>
              <a:schemeClr val="tx1"/>
            </a:solidFill>
          </a:ln>
          <a:effectLst>
            <a:outerShdw blurRad="50800" dist="38100" dir="5400000" algn="t" rotWithShape="0">
              <a:prstClr val="black">
                <a:alpha val="40000"/>
              </a:prstClr>
            </a:outerShdw>
          </a:effectLst>
        </p:spPr>
        <p:txBody>
          <a:bodyPr wrap="square" lIns="91439" tIns="45719" rIns="91439" bIns="45719" rtlCol="0">
            <a:spAutoFit/>
          </a:bodyPr>
          <a:lstStyle/>
          <a:p>
            <a:r>
              <a:rPr lang="en-US" dirty="0" smtClean="0"/>
              <a:t>2005</a:t>
            </a:r>
            <a:endParaRPr lang="en-US" dirty="0"/>
          </a:p>
        </p:txBody>
      </p:sp>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108253637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a:defRPr/>
            </a:pPr>
            <a:r>
              <a:rPr lang="en-GB"/>
              <a:t>Evidence</a:t>
            </a:r>
          </a:p>
        </p:txBody>
      </p:sp>
      <p:sp>
        <p:nvSpPr>
          <p:cNvPr id="11267" name="Rectangle 3"/>
          <p:cNvSpPr>
            <a:spLocks noGrp="1" noChangeArrowheads="1"/>
          </p:cNvSpPr>
          <p:nvPr>
            <p:ph type="body" idx="1"/>
          </p:nvPr>
        </p:nvSpPr>
        <p:spPr/>
        <p:txBody>
          <a:bodyPr/>
          <a:lstStyle/>
          <a:p>
            <a:pPr>
              <a:defRPr/>
            </a:pPr>
            <a:r>
              <a:rPr lang="en-GB" sz="2800"/>
              <a:t>Anti-thrombotic Trialists Collaboration (Lancet 2009)</a:t>
            </a:r>
          </a:p>
          <a:p>
            <a:pPr lvl="1">
              <a:defRPr/>
            </a:pPr>
            <a:endParaRPr lang="en-GB" sz="2400"/>
          </a:p>
          <a:p>
            <a:pPr lvl="1">
              <a:defRPr/>
            </a:pPr>
            <a:r>
              <a:rPr lang="en-GB" sz="2400"/>
              <a:t>Meta-analysis of 6 primary prevention studies (95’000 patients)</a:t>
            </a:r>
          </a:p>
          <a:p>
            <a:pPr lvl="1">
              <a:defRPr/>
            </a:pPr>
            <a:r>
              <a:rPr lang="en-GB" sz="2400"/>
              <a:t>Aspirin no effect on mortality or reducing stroke</a:t>
            </a:r>
          </a:p>
          <a:p>
            <a:pPr lvl="1">
              <a:defRPr/>
            </a:pPr>
            <a:r>
              <a:rPr lang="en-GB" sz="2400"/>
              <a:t>Extremely small reduction in non-fatal MI (ARR 0.05%) increased risk of major GI bleed (0.03% increase)</a:t>
            </a:r>
          </a:p>
          <a:p>
            <a:pPr lvl="1">
              <a:defRPr/>
            </a:pPr>
            <a:r>
              <a:rPr lang="en-GB" sz="2400"/>
              <a:t>Thus aspirin of ‘uncertain value’</a:t>
            </a:r>
          </a:p>
        </p:txBody>
      </p:sp>
      <p:pic>
        <p:nvPicPr>
          <p:cNvPr id="2" name="Picture 1"/>
          <p:cNvPicPr>
            <a:picLocks noChangeAspect="1"/>
          </p:cNvPicPr>
          <p:nvPr/>
        </p:nvPicPr>
        <p:blipFill>
          <a:blip r:embed="rId2"/>
          <a:stretch>
            <a:fillRect/>
          </a:stretch>
        </p:blipFill>
        <p:spPr>
          <a:xfrm>
            <a:off x="990384" y="0"/>
            <a:ext cx="8190129" cy="6858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79512" y="188640"/>
            <a:ext cx="1296144" cy="466280"/>
          </a:xfrm>
          <a:prstGeom prst="rect">
            <a:avLst/>
          </a:prstGeom>
          <a:noFill/>
          <a:ln>
            <a:solidFill>
              <a:schemeClr val="tx1"/>
            </a:solidFill>
          </a:ln>
          <a:effectLst>
            <a:outerShdw blurRad="50800" dist="38100" dir="5400000" algn="t" rotWithShape="0">
              <a:prstClr val="black">
                <a:alpha val="40000"/>
              </a:prstClr>
            </a:outerShdw>
          </a:effectLst>
        </p:spPr>
        <p:txBody>
          <a:bodyPr wrap="square" lIns="91439" tIns="45719" rIns="91439" bIns="45719" rtlCol="0">
            <a:spAutoFit/>
          </a:bodyPr>
          <a:lstStyle/>
          <a:p>
            <a:r>
              <a:rPr lang="en-US" dirty="0" smtClean="0"/>
              <a:t>2009</a:t>
            </a:r>
            <a:endParaRPr lang="en-US" dirty="0"/>
          </a:p>
        </p:txBody>
      </p:sp>
    </p:spTree>
    <p:extLst>
      <p:ext uri="{BB962C8B-B14F-4D97-AF65-F5344CB8AC3E}">
        <p14:creationId xmlns:p14="http://schemas.microsoft.com/office/powerpoint/2010/main" val="155316696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440390" y="44624"/>
            <a:ext cx="7524098" cy="685800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251520" y="154408"/>
            <a:ext cx="1296144" cy="466280"/>
          </a:xfrm>
          <a:prstGeom prst="rect">
            <a:avLst/>
          </a:prstGeom>
          <a:noFill/>
          <a:ln>
            <a:solidFill>
              <a:schemeClr val="tx1"/>
            </a:solidFill>
          </a:ln>
          <a:effectLst>
            <a:outerShdw blurRad="50800" dist="38100" dir="8100000" algn="tr" rotWithShape="0">
              <a:prstClr val="black">
                <a:alpha val="40000"/>
              </a:prstClr>
            </a:outerShdw>
          </a:effectLst>
        </p:spPr>
        <p:txBody>
          <a:bodyPr wrap="square" lIns="91439" tIns="45719" rIns="91439" bIns="45719" rtlCol="0">
            <a:spAutoFit/>
          </a:bodyPr>
          <a:lstStyle/>
          <a:p>
            <a:r>
              <a:rPr lang="en-US" dirty="0" smtClean="0"/>
              <a:t>2012</a:t>
            </a:r>
            <a:endParaRPr lang="en-US" dirty="0"/>
          </a:p>
        </p:txBody>
      </p:sp>
    </p:spTree>
    <p:extLst>
      <p:ext uri="{BB962C8B-B14F-4D97-AF65-F5344CB8AC3E}">
        <p14:creationId xmlns:p14="http://schemas.microsoft.com/office/powerpoint/2010/main" val="393095802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solidFill>
                  <a:srgbClr val="000000"/>
                </a:solidFill>
              </a:rPr>
              <a:t>Types of evidence affect the quality </a:t>
            </a:r>
            <a:endParaRPr lang="en-GB" dirty="0">
              <a:solidFill>
                <a:srgbClr val="000000"/>
              </a:solidFill>
            </a:endParaRPr>
          </a:p>
        </p:txBody>
      </p:sp>
      <p:pic>
        <p:nvPicPr>
          <p:cNvPr id="24578" name="Picture 2" descr="http://gollum.lib.uic.edu/applied_health/files/images/Slide1.preview.gif"/>
          <p:cNvPicPr>
            <a:picLocks noChangeAspect="1" noChangeArrowheads="1"/>
          </p:cNvPicPr>
          <p:nvPr/>
        </p:nvPicPr>
        <p:blipFill rotWithShape="1">
          <a:blip r:embed="rId2">
            <a:extLst>
              <a:ext uri="{28A0092B-C50C-407E-A947-70E740481C1C}">
                <a14:useLocalDpi xmlns:a14="http://schemas.microsoft.com/office/drawing/2010/main"/>
              </a:ext>
            </a:extLst>
          </a:blip>
          <a:srcRect l="5258" t="8752" r="4028" b="12676"/>
          <a:stretch/>
        </p:blipFill>
        <p:spPr bwMode="auto">
          <a:xfrm>
            <a:off x="683568" y="1772816"/>
            <a:ext cx="6540071" cy="42484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Up Arrow 8"/>
          <p:cNvSpPr/>
          <p:nvPr/>
        </p:nvSpPr>
        <p:spPr>
          <a:xfrm>
            <a:off x="8274294" y="1812843"/>
            <a:ext cx="432048" cy="442446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90970" tIns="45486" rIns="90970" bIns="45486" rtlCol="0" anchor="ctr"/>
          <a:lstStyle/>
          <a:p>
            <a:pPr algn="ctr" defTabSz="909718"/>
            <a:endParaRPr lang="en-GB">
              <a:solidFill>
                <a:prstClr val="white"/>
              </a:solidFill>
            </a:endParaRPr>
          </a:p>
        </p:txBody>
      </p:sp>
      <p:sp>
        <p:nvSpPr>
          <p:cNvPr id="10" name="TextBox 9"/>
          <p:cNvSpPr txBox="1"/>
          <p:nvPr/>
        </p:nvSpPr>
        <p:spPr>
          <a:xfrm rot="5400000">
            <a:off x="6526818" y="3373607"/>
            <a:ext cx="2592288" cy="830997"/>
          </a:xfrm>
          <a:prstGeom prst="rect">
            <a:avLst/>
          </a:prstGeom>
          <a:noFill/>
        </p:spPr>
        <p:txBody>
          <a:bodyPr wrap="square" lIns="90970" tIns="45486" rIns="90970" bIns="45486" rtlCol="0">
            <a:spAutoFit/>
          </a:bodyPr>
          <a:lstStyle/>
          <a:p>
            <a:pPr defTabSz="909718"/>
            <a:r>
              <a:rPr lang="en-GB" sz="4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Quality</a:t>
            </a:r>
          </a:p>
        </p:txBody>
      </p:sp>
    </p:spTree>
    <p:extLst>
      <p:ext uri="{BB962C8B-B14F-4D97-AF65-F5344CB8AC3E}">
        <p14:creationId xmlns:p14="http://schemas.microsoft.com/office/powerpoint/2010/main" val="235831166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292" y="0"/>
            <a:ext cx="926830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Rectangle 1"/>
          <p:cNvSpPr>
            <a:spLocks noChangeArrowheads="1"/>
          </p:cNvSpPr>
          <p:nvPr/>
        </p:nvSpPr>
        <p:spPr bwMode="auto">
          <a:xfrm>
            <a:off x="1850232" y="1095852"/>
            <a:ext cx="5897880" cy="3850481"/>
          </a:xfrm>
          <a:prstGeom prst="rect">
            <a:avLst/>
          </a:prstGeom>
          <a:solidFill>
            <a:schemeClr val="tx2">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296" tIns="41148" rIns="82296" bIns="41148">
            <a:spAutoFit/>
          </a:bodyPr>
          <a:lstStyle/>
          <a:p>
            <a:pPr algn="ctr"/>
            <a:r>
              <a:rPr lang="en-US" sz="3600">
                <a:solidFill>
                  <a:schemeClr val="bg1"/>
                </a:solidFill>
                <a:latin typeface="Gill Sans" charset="0"/>
                <a:cs typeface="Gill Sans" charset="0"/>
              </a:rPr>
              <a:t>“A 21st century clinician who cannot critically read a study is as unprepared as one who cannot take a blood pressure or examine the cardiovascular system.”</a:t>
            </a:r>
          </a:p>
          <a:p>
            <a:pPr algn="ctr"/>
            <a:r>
              <a:rPr lang="en-US" sz="2900">
                <a:solidFill>
                  <a:schemeClr val="bg1"/>
                </a:solidFill>
                <a:latin typeface="Gill Sans" charset="0"/>
                <a:cs typeface="Gill Sans" charset="0"/>
              </a:rPr>
              <a:t>BMJ 2008:337:704-705</a:t>
            </a:r>
          </a:p>
        </p:txBody>
      </p:sp>
    </p:spTree>
    <p:extLst>
      <p:ext uri="{BB962C8B-B14F-4D97-AF65-F5344CB8AC3E}">
        <p14:creationId xmlns:p14="http://schemas.microsoft.com/office/powerpoint/2010/main" val="233323221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95000"/>
          </a:schemeClr>
        </a:solidFill>
        <a:effectLst/>
      </p:bgPr>
    </p:bg>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p:txBody>
          <a:bodyPr/>
          <a:lstStyle/>
          <a:p>
            <a:r>
              <a:rPr lang="en-US" sz="4000" dirty="0">
                <a:solidFill>
                  <a:srgbClr val="000000"/>
                </a:solidFill>
              </a:rPr>
              <a:t>The 5 steps of EBM</a:t>
            </a:r>
            <a:endParaRPr lang="en-AU" sz="4000" dirty="0">
              <a:solidFill>
                <a:srgbClr val="000000"/>
              </a:solidFill>
            </a:endParaRPr>
          </a:p>
        </p:txBody>
      </p:sp>
      <p:sp>
        <p:nvSpPr>
          <p:cNvPr id="289795" name="Rectangle 3"/>
          <p:cNvSpPr>
            <a:spLocks noGrp="1" noChangeArrowheads="1"/>
          </p:cNvSpPr>
          <p:nvPr>
            <p:ph type="body" idx="1"/>
          </p:nvPr>
        </p:nvSpPr>
        <p:spPr>
          <a:xfrm>
            <a:off x="457201" y="1600201"/>
            <a:ext cx="8291513" cy="4530725"/>
          </a:xfrm>
        </p:spPr>
        <p:txBody>
          <a:bodyPr/>
          <a:lstStyle/>
          <a:p>
            <a:pPr marL="533395" indent="-533395">
              <a:spcAft>
                <a:spcPts val="1200"/>
              </a:spcAft>
              <a:buFont typeface="Wingdings" pitchFamily="2" charset="2"/>
              <a:buAutoNum type="arabicPeriod"/>
            </a:pPr>
            <a:r>
              <a:rPr lang="en-US" dirty="0">
                <a:solidFill>
                  <a:srgbClr val="000000"/>
                </a:solidFill>
              </a:rPr>
              <a:t>Formulate an answerable question</a:t>
            </a:r>
          </a:p>
          <a:p>
            <a:pPr marL="533395" indent="-533395">
              <a:spcAft>
                <a:spcPts val="1200"/>
              </a:spcAft>
              <a:buFont typeface="Wingdings" pitchFamily="2" charset="2"/>
              <a:buAutoNum type="arabicPeriod"/>
            </a:pPr>
            <a:r>
              <a:rPr lang="en-US" dirty="0">
                <a:solidFill>
                  <a:srgbClr val="000000"/>
                </a:solidFill>
              </a:rPr>
              <a:t>Track down the best evidence </a:t>
            </a:r>
          </a:p>
          <a:p>
            <a:pPr marL="533395" indent="-533395">
              <a:spcAft>
                <a:spcPts val="1200"/>
              </a:spcAft>
              <a:buFont typeface="Wingdings" pitchFamily="2" charset="2"/>
              <a:buAutoNum type="arabicPeriod"/>
            </a:pPr>
            <a:r>
              <a:rPr lang="en-US" dirty="0">
                <a:solidFill>
                  <a:srgbClr val="000000"/>
                </a:solidFill>
              </a:rPr>
              <a:t>Critically appraise the </a:t>
            </a:r>
            <a:r>
              <a:rPr lang="en-US" dirty="0" smtClean="0">
                <a:solidFill>
                  <a:srgbClr val="000000"/>
                </a:solidFill>
              </a:rPr>
              <a:t>evidence for validity, clinical relevance and applicability </a:t>
            </a:r>
            <a:endParaRPr lang="en-US" dirty="0">
              <a:solidFill>
                <a:srgbClr val="000000"/>
              </a:solidFill>
            </a:endParaRPr>
          </a:p>
          <a:p>
            <a:pPr marL="533395" indent="-533395">
              <a:spcAft>
                <a:spcPts val="1200"/>
              </a:spcAft>
              <a:buFont typeface="Wingdings" pitchFamily="2" charset="2"/>
              <a:buAutoNum type="arabicPeriod"/>
            </a:pPr>
            <a:r>
              <a:rPr lang="en-US" dirty="0" smtClean="0">
                <a:solidFill>
                  <a:srgbClr val="000000"/>
                </a:solidFill>
              </a:rPr>
              <a:t>Individualize, </a:t>
            </a:r>
            <a:r>
              <a:rPr lang="en-US" dirty="0">
                <a:solidFill>
                  <a:srgbClr val="000000"/>
                </a:solidFill>
              </a:rPr>
              <a:t>based clinical expertise and patient </a:t>
            </a:r>
            <a:r>
              <a:rPr lang="en-US" dirty="0" smtClean="0">
                <a:solidFill>
                  <a:srgbClr val="000000"/>
                </a:solidFill>
              </a:rPr>
              <a:t>concerns</a:t>
            </a:r>
          </a:p>
          <a:p>
            <a:pPr marL="533395" indent="-533395">
              <a:spcAft>
                <a:spcPts val="1200"/>
              </a:spcAft>
              <a:buFont typeface="Wingdings" pitchFamily="2" charset="2"/>
              <a:buAutoNum type="arabicPeriod"/>
            </a:pPr>
            <a:r>
              <a:rPr lang="en-US" dirty="0" smtClean="0">
                <a:solidFill>
                  <a:srgbClr val="000000"/>
                </a:solidFill>
              </a:rPr>
              <a:t>Evaluate your own performance </a:t>
            </a:r>
            <a:endParaRPr lang="en-US"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3">
            <a:lumMod val="95000"/>
          </a:schemeClr>
        </a:solidFill>
        <a:effectLst/>
      </p:bgPr>
    </p:bg>
    <p:spTree>
      <p:nvGrpSpPr>
        <p:cNvPr id="1" name=""/>
        <p:cNvGrpSpPr/>
        <p:nvPr/>
      </p:nvGrpSpPr>
      <p:grpSpPr>
        <a:xfrm>
          <a:off x="0" y="0"/>
          <a:ext cx="0" cy="0"/>
          <a:chOff x="0" y="0"/>
          <a:chExt cx="0" cy="0"/>
        </a:xfrm>
      </p:grpSpPr>
      <p:sp>
        <p:nvSpPr>
          <p:cNvPr id="18434" name="Rectangle 1026"/>
          <p:cNvSpPr>
            <a:spLocks noGrp="1" noChangeArrowheads="1"/>
          </p:cNvSpPr>
          <p:nvPr>
            <p:ph type="title" idx="4294967295"/>
          </p:nvPr>
        </p:nvSpPr>
        <p:spPr>
          <a:xfrm>
            <a:off x="685800" y="362744"/>
            <a:ext cx="7315200" cy="762000"/>
          </a:xfrm>
        </p:spPr>
        <p:txBody>
          <a:bodyPr/>
          <a:lstStyle/>
          <a:p>
            <a:r>
              <a:rPr lang="en-AU" dirty="0">
                <a:solidFill>
                  <a:srgbClr val="000000"/>
                </a:solidFill>
              </a:rPr>
              <a:t>Getting Evidence in to Practice</a:t>
            </a:r>
            <a:br>
              <a:rPr lang="en-AU" dirty="0">
                <a:solidFill>
                  <a:srgbClr val="000000"/>
                </a:solidFill>
              </a:rPr>
            </a:br>
            <a:r>
              <a:rPr lang="en-AU" dirty="0">
                <a:solidFill>
                  <a:srgbClr val="000000"/>
                </a:solidFill>
              </a:rPr>
              <a:t>How do </a:t>
            </a:r>
            <a:r>
              <a:rPr lang="en-AU" u="sng" dirty="0">
                <a:solidFill>
                  <a:srgbClr val="000000"/>
                </a:solidFill>
              </a:rPr>
              <a:t>you</a:t>
            </a:r>
            <a:r>
              <a:rPr lang="en-AU" dirty="0">
                <a:solidFill>
                  <a:srgbClr val="000000"/>
                </a:solidFill>
              </a:rPr>
              <a:t> “do” EBP?</a:t>
            </a:r>
          </a:p>
        </p:txBody>
      </p:sp>
      <p:sp>
        <p:nvSpPr>
          <p:cNvPr id="232451" name="Rectangle 1027"/>
          <p:cNvSpPr>
            <a:spLocks noGrp="1" noChangeArrowheads="1"/>
          </p:cNvSpPr>
          <p:nvPr>
            <p:ph idx="4294967295"/>
          </p:nvPr>
        </p:nvSpPr>
        <p:spPr>
          <a:xfrm>
            <a:off x="785813" y="1981201"/>
            <a:ext cx="7786687" cy="4448175"/>
          </a:xfrm>
        </p:spPr>
        <p:txBody>
          <a:bodyPr/>
          <a:lstStyle/>
          <a:p>
            <a:r>
              <a:rPr lang="en-AU" sz="3600" dirty="0">
                <a:solidFill>
                  <a:srgbClr val="000000"/>
                </a:solidFill>
              </a:rPr>
              <a:t>What Evidence based practice do you do/help with?</a:t>
            </a:r>
          </a:p>
          <a:p>
            <a:pPr>
              <a:buFont typeface="Wingdings" pitchFamily="2" charset="2"/>
              <a:buNone/>
            </a:pPr>
            <a:endParaRPr lang="en-AU" sz="3600" dirty="0">
              <a:solidFill>
                <a:srgbClr val="000000"/>
              </a:solidFill>
            </a:endParaRPr>
          </a:p>
          <a:p>
            <a:r>
              <a:rPr lang="en-AU" sz="3600" dirty="0">
                <a:solidFill>
                  <a:srgbClr val="000000"/>
                </a:solidFill>
              </a:rPr>
              <a:t>What other EBP do you know of?</a:t>
            </a:r>
          </a:p>
          <a:p>
            <a:pPr>
              <a:buFont typeface="Wingdings" pitchFamily="2" charset="2"/>
              <a:buNone/>
            </a:pPr>
            <a:endParaRPr lang="en-AU" sz="3600" dirty="0"/>
          </a:p>
        </p:txBody>
      </p:sp>
      <p:pic>
        <p:nvPicPr>
          <p:cNvPr id="18436" name="Picture 2" descr="http://tbn0.google.com/images?q=tbn:z9NodWKKyAcMKM:http://www.photo.net/philg/digiphotos/200206-yellowstone-2/kyle-needs-help-2.jpg">
            <a:hlinkClick r:id="rId3"/>
          </p:cNvPr>
          <p:cNvPicPr>
            <a:picLocks noChangeAspect="1" noChangeArrowheads="1"/>
          </p:cNvPicPr>
          <p:nvPr/>
        </p:nvPicPr>
        <p:blipFill>
          <a:blip r:embed="rId4" cstate="print"/>
          <a:srcRect/>
          <a:stretch>
            <a:fillRect/>
          </a:stretch>
        </p:blipFill>
        <p:spPr bwMode="auto">
          <a:xfrm>
            <a:off x="7180262" y="5517233"/>
            <a:ext cx="2000250" cy="13335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3400" y="0"/>
            <a:ext cx="5529546" cy="6858000"/>
          </a:xfrm>
          <a:prstGeom prst="rect">
            <a:avLst/>
          </a:prstGeom>
        </p:spPr>
      </p:pic>
    </p:spTree>
    <p:extLst>
      <p:ext uri="{BB962C8B-B14F-4D97-AF65-F5344CB8AC3E}">
        <p14:creationId xmlns:p14="http://schemas.microsoft.com/office/powerpoint/2010/main" val="209645965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3">
            <a:lumMod val="95000"/>
          </a:schemeClr>
        </a:solidFill>
        <a:effectLst/>
      </p:bgPr>
    </p:bg>
    <p:spTree>
      <p:nvGrpSpPr>
        <p:cNvPr id="1" name=""/>
        <p:cNvGrpSpPr/>
        <p:nvPr/>
      </p:nvGrpSpPr>
      <p:grpSpPr>
        <a:xfrm>
          <a:off x="0" y="0"/>
          <a:ext cx="0" cy="0"/>
          <a:chOff x="0" y="0"/>
          <a:chExt cx="0" cy="0"/>
        </a:xfrm>
      </p:grpSpPr>
      <p:sp>
        <p:nvSpPr>
          <p:cNvPr id="20482" name="Rectangle 2"/>
          <p:cNvSpPr>
            <a:spLocks noGrp="1" noRot="1" noChangeArrowheads="1"/>
          </p:cNvSpPr>
          <p:nvPr>
            <p:ph type="title" idx="4294967295"/>
          </p:nvPr>
        </p:nvSpPr>
        <p:spPr>
          <a:xfrm>
            <a:off x="406401" y="152400"/>
            <a:ext cx="8382000" cy="1143000"/>
          </a:xfrm>
        </p:spPr>
        <p:txBody>
          <a:bodyPr lIns="90487" tIns="44449" rIns="90487" bIns="44449"/>
          <a:lstStyle/>
          <a:p>
            <a:r>
              <a:rPr lang="en-GB" dirty="0">
                <a:solidFill>
                  <a:srgbClr val="000000"/>
                </a:solidFill>
              </a:rPr>
              <a:t>JASPA*</a:t>
            </a:r>
            <a:br>
              <a:rPr lang="en-GB" dirty="0">
                <a:solidFill>
                  <a:srgbClr val="000000"/>
                </a:solidFill>
              </a:rPr>
            </a:br>
            <a:r>
              <a:rPr lang="en-GB" sz="2500" dirty="0">
                <a:solidFill>
                  <a:srgbClr val="000000"/>
                </a:solidFill>
              </a:rPr>
              <a:t>(Journal associated score of personal angst)</a:t>
            </a:r>
          </a:p>
        </p:txBody>
      </p:sp>
      <p:sp>
        <p:nvSpPr>
          <p:cNvPr id="20483" name="Rectangle 3"/>
          <p:cNvSpPr>
            <a:spLocks noGrp="1" noChangeArrowheads="1"/>
          </p:cNvSpPr>
          <p:nvPr>
            <p:ph idx="4294967295"/>
          </p:nvPr>
        </p:nvSpPr>
        <p:spPr>
          <a:xfrm>
            <a:off x="457201" y="1371600"/>
            <a:ext cx="8196263" cy="4114800"/>
          </a:xfrm>
        </p:spPr>
        <p:txBody>
          <a:bodyPr lIns="90487" tIns="44449" rIns="90487" bIns="44449"/>
          <a:lstStyle/>
          <a:p>
            <a:pPr>
              <a:buFont typeface="Wingdings" pitchFamily="2" charset="2"/>
              <a:buNone/>
            </a:pPr>
            <a:r>
              <a:rPr lang="en-GB" sz="2000" b="1" dirty="0">
                <a:solidFill>
                  <a:srgbClr val="000000"/>
                </a:solidFill>
              </a:rPr>
              <a:t>J: </a:t>
            </a:r>
            <a:r>
              <a:rPr lang="en-GB" sz="2000" dirty="0">
                <a:solidFill>
                  <a:srgbClr val="000000"/>
                </a:solidFill>
              </a:rPr>
              <a:t>Are you ambivalent about renewing your </a:t>
            </a:r>
            <a:r>
              <a:rPr lang="en-GB" sz="2000" b="1" dirty="0">
                <a:solidFill>
                  <a:srgbClr val="000000"/>
                </a:solidFill>
              </a:rPr>
              <a:t>JOURNAL </a:t>
            </a:r>
            <a:r>
              <a:rPr lang="en-GB" sz="2000" dirty="0">
                <a:solidFill>
                  <a:srgbClr val="000000"/>
                </a:solidFill>
              </a:rPr>
              <a:t>subscriptions?</a:t>
            </a:r>
          </a:p>
          <a:p>
            <a:pPr>
              <a:buFont typeface="Wingdings" pitchFamily="2" charset="2"/>
              <a:buNone/>
            </a:pPr>
            <a:r>
              <a:rPr lang="en-GB" sz="2000" b="1" dirty="0">
                <a:solidFill>
                  <a:srgbClr val="000000"/>
                </a:solidFill>
              </a:rPr>
              <a:t>A: </a:t>
            </a:r>
            <a:r>
              <a:rPr lang="en-GB" sz="2000" dirty="0">
                <a:solidFill>
                  <a:srgbClr val="000000"/>
                </a:solidFill>
              </a:rPr>
              <a:t>Do you feel </a:t>
            </a:r>
            <a:r>
              <a:rPr lang="en-GB" sz="2000" b="1" dirty="0">
                <a:solidFill>
                  <a:srgbClr val="000000"/>
                </a:solidFill>
              </a:rPr>
              <a:t>ANGER</a:t>
            </a:r>
            <a:r>
              <a:rPr lang="en-GB" sz="2000" dirty="0">
                <a:solidFill>
                  <a:srgbClr val="000000"/>
                </a:solidFill>
              </a:rPr>
              <a:t> towards prolific authors?</a:t>
            </a:r>
          </a:p>
          <a:p>
            <a:pPr>
              <a:buFont typeface="Wingdings" pitchFamily="2" charset="2"/>
              <a:buNone/>
            </a:pPr>
            <a:r>
              <a:rPr lang="en-GB" sz="2000" b="1" dirty="0">
                <a:solidFill>
                  <a:srgbClr val="000000"/>
                </a:solidFill>
              </a:rPr>
              <a:t>S: </a:t>
            </a:r>
            <a:r>
              <a:rPr lang="en-GB" sz="2000" dirty="0">
                <a:solidFill>
                  <a:srgbClr val="000000"/>
                </a:solidFill>
              </a:rPr>
              <a:t>Do you ever use journals to help you </a:t>
            </a:r>
            <a:r>
              <a:rPr lang="en-GB" sz="2000" b="1" dirty="0">
                <a:solidFill>
                  <a:srgbClr val="000000"/>
                </a:solidFill>
              </a:rPr>
              <a:t>SLEEP</a:t>
            </a:r>
            <a:r>
              <a:rPr lang="en-GB" sz="2000" dirty="0">
                <a:solidFill>
                  <a:srgbClr val="000000"/>
                </a:solidFill>
              </a:rPr>
              <a:t>?</a:t>
            </a:r>
          </a:p>
          <a:p>
            <a:pPr>
              <a:buFont typeface="Wingdings" pitchFamily="2" charset="2"/>
              <a:buNone/>
            </a:pPr>
            <a:r>
              <a:rPr lang="en-GB" sz="2000" b="1" dirty="0">
                <a:solidFill>
                  <a:srgbClr val="000000"/>
                </a:solidFill>
              </a:rPr>
              <a:t>P: </a:t>
            </a:r>
            <a:r>
              <a:rPr lang="en-GB" sz="2000" dirty="0">
                <a:solidFill>
                  <a:srgbClr val="000000"/>
                </a:solidFill>
              </a:rPr>
              <a:t>Are you surrounded by </a:t>
            </a:r>
            <a:r>
              <a:rPr lang="en-GB" sz="2000" b="1" dirty="0">
                <a:solidFill>
                  <a:srgbClr val="000000"/>
                </a:solidFill>
              </a:rPr>
              <a:t>PILES of PERIODICALS</a:t>
            </a:r>
            <a:r>
              <a:rPr lang="en-GB" sz="2000" dirty="0">
                <a:solidFill>
                  <a:srgbClr val="000000"/>
                </a:solidFill>
              </a:rPr>
              <a:t>?</a:t>
            </a:r>
          </a:p>
          <a:p>
            <a:pPr>
              <a:buFont typeface="Wingdings" pitchFamily="2" charset="2"/>
              <a:buNone/>
            </a:pPr>
            <a:r>
              <a:rPr lang="en-GB" sz="2000" b="1" dirty="0">
                <a:solidFill>
                  <a:srgbClr val="000000"/>
                </a:solidFill>
              </a:rPr>
              <a:t>A: </a:t>
            </a:r>
            <a:r>
              <a:rPr lang="en-GB" sz="2000" dirty="0">
                <a:solidFill>
                  <a:srgbClr val="000000"/>
                </a:solidFill>
              </a:rPr>
              <a:t>Do you feel </a:t>
            </a:r>
            <a:r>
              <a:rPr lang="en-GB" sz="2000" b="1" dirty="0">
                <a:solidFill>
                  <a:srgbClr val="000000"/>
                </a:solidFill>
              </a:rPr>
              <a:t>ANXIOUS</a:t>
            </a:r>
            <a:r>
              <a:rPr lang="en-GB" sz="2000" dirty="0">
                <a:solidFill>
                  <a:srgbClr val="000000"/>
                </a:solidFill>
              </a:rPr>
              <a:t> when journals arrive?</a:t>
            </a:r>
            <a:br>
              <a:rPr lang="en-GB" sz="2000" dirty="0">
                <a:solidFill>
                  <a:srgbClr val="000000"/>
                </a:solidFill>
              </a:rPr>
            </a:br>
            <a:r>
              <a:rPr lang="en-GB" sz="2000" dirty="0">
                <a:solidFill>
                  <a:srgbClr val="000000"/>
                </a:solidFill>
              </a:rPr>
              <a:t/>
            </a:r>
            <a:br>
              <a:rPr lang="en-GB" sz="2000" dirty="0">
                <a:solidFill>
                  <a:srgbClr val="000000"/>
                </a:solidFill>
              </a:rPr>
            </a:br>
            <a:r>
              <a:rPr lang="en-GB" sz="2000" dirty="0">
                <a:solidFill>
                  <a:srgbClr val="000000"/>
                </a:solidFill>
              </a:rPr>
              <a:t>YOUR SCORE? (0 TO 5)</a:t>
            </a:r>
          </a:p>
        </p:txBody>
      </p:sp>
      <p:sp>
        <p:nvSpPr>
          <p:cNvPr id="20484" name="Rectangle 4"/>
          <p:cNvSpPr>
            <a:spLocks noChangeArrowheads="1"/>
          </p:cNvSpPr>
          <p:nvPr/>
        </p:nvSpPr>
        <p:spPr bwMode="auto">
          <a:xfrm>
            <a:off x="4355976" y="6326700"/>
            <a:ext cx="5086350" cy="515937"/>
          </a:xfrm>
          <a:prstGeom prst="rect">
            <a:avLst/>
          </a:prstGeom>
          <a:noFill/>
          <a:ln w="12700">
            <a:noFill/>
            <a:miter lim="800000"/>
            <a:headEnd/>
            <a:tailEnd/>
          </a:ln>
        </p:spPr>
        <p:txBody>
          <a:bodyPr lIns="90487" tIns="44449" rIns="90487" bIns="44449">
            <a:spAutoFit/>
          </a:bodyPr>
          <a:lstStyle/>
          <a:p>
            <a:r>
              <a:rPr lang="en-GB" sz="2800" dirty="0"/>
              <a:t>* </a:t>
            </a:r>
            <a:r>
              <a:rPr lang="en-GB" sz="1600" dirty="0"/>
              <a:t>Modified from: BMJ 1995;311:1666-1668</a:t>
            </a:r>
          </a:p>
        </p:txBody>
      </p:sp>
      <p:sp>
        <p:nvSpPr>
          <p:cNvPr id="718853" name="Text Box 5"/>
          <p:cNvSpPr txBox="1">
            <a:spLocks noChangeArrowheads="1"/>
          </p:cNvSpPr>
          <p:nvPr/>
        </p:nvSpPr>
        <p:spPr bwMode="auto">
          <a:xfrm>
            <a:off x="539552" y="4437112"/>
            <a:ext cx="6172200" cy="1588126"/>
          </a:xfrm>
          <a:prstGeom prst="rect">
            <a:avLst/>
          </a:prstGeom>
          <a:noFill/>
          <a:ln w="9525">
            <a:noFill/>
            <a:miter lim="800000"/>
            <a:headEnd/>
            <a:tailEnd/>
          </a:ln>
        </p:spPr>
        <p:txBody>
          <a:bodyPr lIns="91439" tIns="45719" rIns="91439" bIns="45719">
            <a:spAutoFit/>
          </a:bodyPr>
          <a:lstStyle/>
          <a:p>
            <a:r>
              <a:rPr lang="en-AU" dirty="0">
                <a:solidFill>
                  <a:srgbClr val="000000"/>
                </a:solidFill>
                <a:latin typeface="Arial Unicode MS" pitchFamily="34" charset="-128"/>
              </a:rPr>
              <a:t>0 (?liar) </a:t>
            </a:r>
            <a:endParaRPr lang="en-US" dirty="0">
              <a:solidFill>
                <a:srgbClr val="000000"/>
              </a:solidFill>
              <a:latin typeface="Arial Unicode MS" pitchFamily="34" charset="-128"/>
            </a:endParaRPr>
          </a:p>
          <a:p>
            <a:r>
              <a:rPr lang="en-AU" dirty="0">
                <a:solidFill>
                  <a:srgbClr val="000000"/>
                </a:solidFill>
                <a:latin typeface="Arial Unicode MS" pitchFamily="34" charset="-128"/>
              </a:rPr>
              <a:t>1-3 (normal range) </a:t>
            </a:r>
            <a:endParaRPr lang="en-US" dirty="0">
              <a:solidFill>
                <a:srgbClr val="000000"/>
              </a:solidFill>
              <a:latin typeface="Arial Unicode MS" pitchFamily="34" charset="-128"/>
            </a:endParaRPr>
          </a:p>
          <a:p>
            <a:r>
              <a:rPr lang="en-AU" dirty="0">
                <a:solidFill>
                  <a:srgbClr val="000000"/>
                </a:solidFill>
                <a:latin typeface="Arial Unicode MS" pitchFamily="34" charset="-128"/>
              </a:rPr>
              <a:t>&gt;3 (sick; at risk for </a:t>
            </a:r>
            <a:r>
              <a:rPr lang="en-AU" dirty="0" err="1">
                <a:solidFill>
                  <a:srgbClr val="000000"/>
                </a:solidFill>
                <a:latin typeface="Arial Unicode MS" pitchFamily="34" charset="-128"/>
              </a:rPr>
              <a:t>polythenia</a:t>
            </a:r>
            <a:r>
              <a:rPr lang="en-AU" dirty="0">
                <a:solidFill>
                  <a:srgbClr val="000000"/>
                </a:solidFill>
                <a:latin typeface="Arial Unicode MS" pitchFamily="34" charset="-128"/>
              </a:rPr>
              <a:t> gravis and related conditions)</a:t>
            </a:r>
            <a:r>
              <a:rPr lang="en-AU" dirty="0">
                <a:solidFill>
                  <a:srgbClr val="000000"/>
                </a:solidFill>
                <a:latin typeface="Times New Roman" pitchFamily="18" charset="0"/>
              </a:rPr>
              <a:t> </a:t>
            </a:r>
          </a:p>
        </p:txBody>
      </p:sp>
    </p:spTree>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18853"/>
                                        </p:tgtEl>
                                        <p:attrNameLst>
                                          <p:attrName>style.visibility</p:attrName>
                                        </p:attrNameLst>
                                      </p:cBhvr>
                                      <p:to>
                                        <p:strVal val="visible"/>
                                      </p:to>
                                    </p:set>
                                    <p:animEffect transition="in" filter="checkerboard(across)">
                                      <p:cBhvr>
                                        <p:cTn id="7" dur="500"/>
                                        <p:tgtEl>
                                          <p:spTgt spid="718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853"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3">
            <a:lumMod val="95000"/>
          </a:schemeClr>
        </a:solidFill>
        <a:effectLst/>
      </p:bgPr>
    </p:bg>
    <p:spTree>
      <p:nvGrpSpPr>
        <p:cNvPr id="1" name=""/>
        <p:cNvGrpSpPr/>
        <p:nvPr/>
      </p:nvGrpSpPr>
      <p:grpSpPr>
        <a:xfrm>
          <a:off x="0" y="0"/>
          <a:ext cx="0" cy="0"/>
          <a:chOff x="0" y="0"/>
          <a:chExt cx="0" cy="0"/>
        </a:xfrm>
      </p:grpSpPr>
      <p:sp>
        <p:nvSpPr>
          <p:cNvPr id="463874" name="Rectangle 2"/>
          <p:cNvSpPr>
            <a:spLocks noGrp="1" noChangeArrowheads="1"/>
          </p:cNvSpPr>
          <p:nvPr>
            <p:ph type="title" idx="4294967295"/>
          </p:nvPr>
        </p:nvSpPr>
        <p:spPr>
          <a:xfrm>
            <a:off x="755576" y="290736"/>
            <a:ext cx="7315200" cy="762000"/>
          </a:xfrm>
          <a:noFill/>
        </p:spPr>
        <p:txBody>
          <a:bodyPr>
            <a:noAutofit/>
          </a:bodyPr>
          <a:lstStyle/>
          <a:p>
            <a:r>
              <a:rPr lang="en-GB" sz="4000" dirty="0">
                <a:solidFill>
                  <a:srgbClr val="000000"/>
                </a:solidFill>
              </a:rPr>
              <a:t>Median minutes/week spent reading about my patients:</a:t>
            </a:r>
          </a:p>
        </p:txBody>
      </p:sp>
      <p:sp>
        <p:nvSpPr>
          <p:cNvPr id="463875" name="Rectangle 3"/>
          <p:cNvSpPr>
            <a:spLocks noGrp="1" noChangeArrowheads="1"/>
          </p:cNvSpPr>
          <p:nvPr>
            <p:ph type="body" idx="4294967295"/>
          </p:nvPr>
        </p:nvSpPr>
        <p:spPr>
          <a:xfrm>
            <a:off x="827584" y="1571612"/>
            <a:ext cx="7643812" cy="4114800"/>
          </a:xfrm>
          <a:noFill/>
        </p:spPr>
        <p:txBody>
          <a:bodyPr/>
          <a:lstStyle/>
          <a:p>
            <a:pPr marL="365121" indent="-282572">
              <a:buNone/>
            </a:pPr>
            <a:r>
              <a:rPr lang="en-GB" dirty="0">
                <a:solidFill>
                  <a:srgbClr val="000000"/>
                </a:solidFill>
              </a:rPr>
              <a:t>Self-reports at 17 Grand Rounds</a:t>
            </a:r>
            <a:r>
              <a:rPr lang="en-GB" dirty="0" smtClean="0">
                <a:solidFill>
                  <a:srgbClr val="000000"/>
                </a:solidFill>
              </a:rPr>
              <a:t>:</a:t>
            </a:r>
          </a:p>
          <a:p>
            <a:pPr marL="365121" indent="-282572">
              <a:buNone/>
            </a:pPr>
            <a:endParaRPr lang="en-GB" dirty="0">
              <a:solidFill>
                <a:srgbClr val="000000"/>
              </a:solidFill>
            </a:endParaRPr>
          </a:p>
          <a:p>
            <a:pPr marL="365121" indent="-282572"/>
            <a:r>
              <a:rPr lang="en-GB" sz="2000" dirty="0">
                <a:solidFill>
                  <a:srgbClr val="000000"/>
                </a:solidFill>
              </a:rPr>
              <a:t>Medical Students:   		90 minutes</a:t>
            </a:r>
          </a:p>
          <a:p>
            <a:pPr marL="365121" indent="-282572"/>
            <a:r>
              <a:rPr lang="en-GB" sz="2000" dirty="0">
                <a:solidFill>
                  <a:srgbClr val="000000"/>
                </a:solidFill>
              </a:rPr>
              <a:t>House Officers (PGY1):	0    (up to 70%=none)</a:t>
            </a:r>
          </a:p>
          <a:p>
            <a:pPr marL="365121" indent="-282572"/>
            <a:r>
              <a:rPr lang="en-GB" sz="2000" dirty="0">
                <a:solidFill>
                  <a:srgbClr val="000000"/>
                </a:solidFill>
              </a:rPr>
              <a:t>SHOs (PGY2-4):		20  (up to 15%=none)</a:t>
            </a:r>
          </a:p>
          <a:p>
            <a:pPr marL="365121" indent="-282572"/>
            <a:r>
              <a:rPr lang="en-GB" sz="2000" dirty="0">
                <a:solidFill>
                  <a:srgbClr val="000000"/>
                </a:solidFill>
              </a:rPr>
              <a:t>Registrars:			45  (up to 40%=none)</a:t>
            </a:r>
          </a:p>
          <a:p>
            <a:pPr marL="365121" indent="-282572"/>
            <a:r>
              <a:rPr lang="en-GB" sz="2000" dirty="0">
                <a:solidFill>
                  <a:srgbClr val="000000"/>
                </a:solidFill>
              </a:rPr>
              <a:t>Sr. Registrars 		30  (up to 15%=none)</a:t>
            </a:r>
          </a:p>
          <a:p>
            <a:pPr marL="365121" indent="-282572"/>
            <a:r>
              <a:rPr lang="en-GB" sz="2000" dirty="0">
                <a:solidFill>
                  <a:srgbClr val="000000"/>
                </a:solidFill>
              </a:rPr>
              <a:t>Consultants:</a:t>
            </a:r>
          </a:p>
          <a:p>
            <a:pPr marL="639757" lvl="1" indent="-236535"/>
            <a:r>
              <a:rPr lang="en-GB" sz="2200" dirty="0">
                <a:solidFill>
                  <a:srgbClr val="000000"/>
                </a:solidFill>
              </a:rPr>
              <a:t>Grad. Post 1975:	45  (up to 30%=none)</a:t>
            </a:r>
          </a:p>
          <a:p>
            <a:pPr marL="639757" lvl="1" indent="-236535"/>
            <a:r>
              <a:rPr lang="en-GB" sz="2200" dirty="0">
                <a:solidFill>
                  <a:srgbClr val="000000"/>
                </a:solidFill>
              </a:rPr>
              <a:t>Grad. Pre   1975:	30  (up to 40%=none)</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3875">
                                            <p:txEl>
                                              <p:pRg st="7" end="7"/>
                                            </p:txEl>
                                          </p:spTgt>
                                        </p:tgtEl>
                                        <p:attrNameLst>
                                          <p:attrName>style.visibility</p:attrName>
                                        </p:attrNameLst>
                                      </p:cBhvr>
                                      <p:to>
                                        <p:strVal val="visible"/>
                                      </p:to>
                                    </p:set>
                                    <p:animEffect transition="in" filter="wipe(left)">
                                      <p:cBhvr>
                                        <p:cTn id="7" dur="500"/>
                                        <p:tgtEl>
                                          <p:spTgt spid="463875">
                                            <p:txEl>
                                              <p:pRg st="7" end="7"/>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63875">
                                            <p:txEl>
                                              <p:pRg st="8" end="8"/>
                                            </p:txEl>
                                          </p:spTgt>
                                        </p:tgtEl>
                                        <p:attrNameLst>
                                          <p:attrName>style.visibility</p:attrName>
                                        </p:attrNameLst>
                                      </p:cBhvr>
                                      <p:to>
                                        <p:strVal val="visible"/>
                                      </p:to>
                                    </p:set>
                                    <p:animEffect transition="in" filter="wipe(left)">
                                      <p:cBhvr>
                                        <p:cTn id="10" dur="500"/>
                                        <p:tgtEl>
                                          <p:spTgt spid="463875">
                                            <p:txEl>
                                              <p:pRg st="8" end="8"/>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63875">
                                            <p:txEl>
                                              <p:pRg st="9" end="9"/>
                                            </p:txEl>
                                          </p:spTgt>
                                        </p:tgtEl>
                                        <p:attrNameLst>
                                          <p:attrName>style.visibility</p:attrName>
                                        </p:attrNameLst>
                                      </p:cBhvr>
                                      <p:to>
                                        <p:strVal val="visible"/>
                                      </p:to>
                                    </p:set>
                                    <p:animEffect transition="in" filter="wipe(left)">
                                      <p:cBhvr>
                                        <p:cTn id="13" dur="500"/>
                                        <p:tgtEl>
                                          <p:spTgt spid="46387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75" grpId="0" uiExpand="1"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95000"/>
          </a:schemeClr>
        </a:solidFill>
        <a:effectLst/>
      </p:bgPr>
    </p:bg>
    <p:spTree>
      <p:nvGrpSpPr>
        <p:cNvPr id="1" name=""/>
        <p:cNvGrpSpPr/>
        <p:nvPr/>
      </p:nvGrpSpPr>
      <p:grpSpPr>
        <a:xfrm>
          <a:off x="0" y="0"/>
          <a:ext cx="0" cy="0"/>
          <a:chOff x="0" y="0"/>
          <a:chExt cx="0" cy="0"/>
        </a:xfrm>
      </p:grpSpPr>
      <p:sp>
        <p:nvSpPr>
          <p:cNvPr id="21506" name="Rectangle 2"/>
          <p:cNvSpPr>
            <a:spLocks noGrp="1" noRot="1" noChangeArrowheads="1"/>
          </p:cNvSpPr>
          <p:nvPr>
            <p:ph type="title" idx="4294967295"/>
          </p:nvPr>
        </p:nvSpPr>
        <p:spPr/>
        <p:txBody>
          <a:bodyPr/>
          <a:lstStyle/>
          <a:p>
            <a:r>
              <a:rPr lang="en-US" sz="4000" dirty="0">
                <a:solidFill>
                  <a:srgbClr val="000000"/>
                </a:solidFill>
              </a:rPr>
              <a:t>Size of Medical Knowledge</a:t>
            </a:r>
          </a:p>
        </p:txBody>
      </p:sp>
      <p:sp>
        <p:nvSpPr>
          <p:cNvPr id="21507" name="Rectangle 3"/>
          <p:cNvSpPr>
            <a:spLocks noGrp="1" noChangeArrowheads="1"/>
          </p:cNvSpPr>
          <p:nvPr>
            <p:ph idx="4294967295"/>
          </p:nvPr>
        </p:nvSpPr>
        <p:spPr/>
        <p:txBody>
          <a:bodyPr/>
          <a:lstStyle/>
          <a:p>
            <a:pPr>
              <a:lnSpc>
                <a:spcPct val="90000"/>
              </a:lnSpc>
            </a:pPr>
            <a:r>
              <a:rPr lang="en-US" dirty="0">
                <a:solidFill>
                  <a:srgbClr val="000000"/>
                </a:solidFill>
              </a:rPr>
              <a:t>NLM </a:t>
            </a:r>
            <a:r>
              <a:rPr lang="en-US" dirty="0" err="1">
                <a:solidFill>
                  <a:srgbClr val="000000"/>
                </a:solidFill>
              </a:rPr>
              <a:t>MetaThesaurus</a:t>
            </a:r>
            <a:endParaRPr lang="en-US" dirty="0">
              <a:solidFill>
                <a:srgbClr val="000000"/>
              </a:solidFill>
            </a:endParaRPr>
          </a:p>
          <a:p>
            <a:pPr lvl="1">
              <a:lnSpc>
                <a:spcPct val="90000"/>
              </a:lnSpc>
            </a:pPr>
            <a:r>
              <a:rPr lang="en-US" dirty="0">
                <a:solidFill>
                  <a:srgbClr val="000000"/>
                </a:solidFill>
              </a:rPr>
              <a:t>875,255 concepts</a:t>
            </a:r>
          </a:p>
          <a:p>
            <a:pPr lvl="1">
              <a:lnSpc>
                <a:spcPct val="90000"/>
              </a:lnSpc>
            </a:pPr>
            <a:r>
              <a:rPr lang="en-US" dirty="0">
                <a:solidFill>
                  <a:srgbClr val="000000"/>
                </a:solidFill>
              </a:rPr>
              <a:t>2.14 million concept names</a:t>
            </a:r>
          </a:p>
          <a:p>
            <a:pPr>
              <a:lnSpc>
                <a:spcPct val="90000"/>
              </a:lnSpc>
            </a:pPr>
            <a:r>
              <a:rPr lang="en-US" dirty="0">
                <a:solidFill>
                  <a:srgbClr val="000000"/>
                </a:solidFill>
              </a:rPr>
              <a:t>Diagnosis Pro</a:t>
            </a:r>
          </a:p>
          <a:p>
            <a:pPr lvl="1">
              <a:lnSpc>
                <a:spcPct val="90000"/>
              </a:lnSpc>
            </a:pPr>
            <a:r>
              <a:rPr lang="en-US" dirty="0">
                <a:solidFill>
                  <a:srgbClr val="000000"/>
                </a:solidFill>
              </a:rPr>
              <a:t>11,000 diseases</a:t>
            </a:r>
          </a:p>
          <a:p>
            <a:pPr lvl="1">
              <a:lnSpc>
                <a:spcPct val="90000"/>
              </a:lnSpc>
            </a:pPr>
            <a:r>
              <a:rPr lang="en-US" dirty="0">
                <a:solidFill>
                  <a:srgbClr val="000000"/>
                </a:solidFill>
              </a:rPr>
              <a:t>30,000 abnormalities (symptoms, signs, lab, X-ray,)</a:t>
            </a:r>
          </a:p>
          <a:p>
            <a:pPr lvl="1">
              <a:lnSpc>
                <a:spcPct val="90000"/>
              </a:lnSpc>
            </a:pPr>
            <a:r>
              <a:rPr lang="en-US" dirty="0">
                <a:solidFill>
                  <a:srgbClr val="000000"/>
                </a:solidFill>
              </a:rPr>
              <a:t>3,200 drugs (</a:t>
            </a:r>
            <a:r>
              <a:rPr lang="en-US" dirty="0" err="1">
                <a:solidFill>
                  <a:srgbClr val="000000"/>
                </a:solidFill>
              </a:rPr>
              <a:t>cf</a:t>
            </a:r>
            <a:r>
              <a:rPr lang="en-US" dirty="0">
                <a:solidFill>
                  <a:srgbClr val="000000"/>
                </a:solidFill>
              </a:rPr>
              <a:t> FDAs 18,283 products)</a:t>
            </a:r>
          </a:p>
        </p:txBody>
      </p:sp>
      <p:sp>
        <p:nvSpPr>
          <p:cNvPr id="786436" name="AutoShape 4"/>
          <p:cNvSpPr>
            <a:spLocks noChangeArrowheads="1"/>
          </p:cNvSpPr>
          <p:nvPr/>
        </p:nvSpPr>
        <p:spPr bwMode="auto">
          <a:xfrm>
            <a:off x="5940153" y="2276872"/>
            <a:ext cx="2570163" cy="914400"/>
          </a:xfrm>
          <a:prstGeom prst="wedgeRoundRectCallout">
            <a:avLst>
              <a:gd name="adj1" fmla="val -119132"/>
              <a:gd name="adj2" fmla="val 63467"/>
              <a:gd name="adj3" fmla="val 16667"/>
            </a:avLst>
          </a:prstGeom>
          <a:solidFill>
            <a:srgbClr val="F8F8F8"/>
          </a:solidFill>
          <a:ln w="9525">
            <a:solidFill>
              <a:schemeClr val="tx1"/>
            </a:solidFill>
            <a:miter lim="800000"/>
            <a:headEnd/>
            <a:tailEnd/>
          </a:ln>
        </p:spPr>
        <p:txBody>
          <a:bodyPr lIns="91439" tIns="45719" rIns="91439" bIns="45719"/>
          <a:lstStyle/>
          <a:p>
            <a:pPr algn="ctr" eaLnBrk="1" hangingPunct="1"/>
            <a:r>
              <a:rPr lang="en-US" dirty="0">
                <a:solidFill>
                  <a:srgbClr val="0000FF"/>
                </a:solidFill>
                <a:latin typeface="Times New Roman" pitchFamily="18" charset="0"/>
              </a:rPr>
              <a:t>1 disease per day for 30 years</a:t>
            </a:r>
          </a:p>
        </p:txBody>
      </p:sp>
      <p:sp>
        <p:nvSpPr>
          <p:cNvPr id="21509" name="Text Box 5"/>
          <p:cNvSpPr txBox="1">
            <a:spLocks noChangeArrowheads="1"/>
          </p:cNvSpPr>
          <p:nvPr/>
        </p:nvSpPr>
        <p:spPr bwMode="auto">
          <a:xfrm>
            <a:off x="611190" y="5964238"/>
            <a:ext cx="6749162" cy="535530"/>
          </a:xfrm>
          <a:prstGeom prst="rect">
            <a:avLst/>
          </a:prstGeom>
          <a:noFill/>
          <a:ln w="9525">
            <a:noFill/>
            <a:miter lim="800000"/>
            <a:headEnd/>
            <a:tailEnd/>
          </a:ln>
        </p:spPr>
        <p:txBody>
          <a:bodyPr wrap="none" lIns="91439" tIns="45719" rIns="91439" bIns="45719">
            <a:spAutoFit/>
          </a:bodyPr>
          <a:lstStyle/>
          <a:p>
            <a:pPr eaLnBrk="1" hangingPunct="1"/>
            <a:r>
              <a:rPr lang="en-US" sz="1400" i="1" dirty="0">
                <a:solidFill>
                  <a:srgbClr val="000000"/>
                </a:solidFill>
                <a:latin typeface="Verdana" pitchFamily="34" charset="0"/>
                <a:cs typeface="Arial" charset="0"/>
              </a:rPr>
              <a:t>To cover the vast field of medicine in four years is an impossible task.</a:t>
            </a:r>
          </a:p>
          <a:p>
            <a:pPr eaLnBrk="1" hangingPunct="1"/>
            <a:r>
              <a:rPr lang="en-US" sz="1400" i="1" dirty="0">
                <a:solidFill>
                  <a:srgbClr val="000000"/>
                </a:solidFill>
                <a:latin typeface="Verdana" pitchFamily="34" charset="0"/>
                <a:cs typeface="Arial" charset="0"/>
              </a:rPr>
              <a:t>  - William </a:t>
            </a:r>
            <a:r>
              <a:rPr lang="en-US" sz="1400" i="1" dirty="0" err="1">
                <a:solidFill>
                  <a:srgbClr val="000000"/>
                </a:solidFill>
                <a:latin typeface="Verdana" pitchFamily="34" charset="0"/>
                <a:cs typeface="Arial" charset="0"/>
              </a:rPr>
              <a:t>Olser</a:t>
            </a:r>
            <a:endParaRPr lang="en-US" sz="1400" i="1" dirty="0">
              <a:solidFill>
                <a:srgbClr val="000000"/>
              </a:solidFill>
              <a:latin typeface="Verdana" pitchFamily="34"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64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6436"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65537" name="Object 3"/>
          <p:cNvGraphicFramePr>
            <a:graphicFrameLocks noChangeAspect="1"/>
          </p:cNvGraphicFramePr>
          <p:nvPr>
            <p:extLst>
              <p:ext uri="{D42A27DB-BD31-4B8C-83A1-F6EECF244321}">
                <p14:modId xmlns:p14="http://schemas.microsoft.com/office/powerpoint/2010/main" val="516894346"/>
              </p:ext>
            </p:extLst>
          </p:nvPr>
        </p:nvGraphicFramePr>
        <p:xfrm>
          <a:off x="757238" y="1721644"/>
          <a:ext cx="7780973" cy="4129088"/>
        </p:xfrm>
        <a:graphic>
          <a:graphicData uri="http://schemas.openxmlformats.org/presentationml/2006/ole">
            <mc:AlternateContent xmlns:mc="http://schemas.openxmlformats.org/markup-compatibility/2006">
              <mc:Choice xmlns:v="urn:schemas-microsoft-com:vml" Requires="v">
                <p:oleObj spid="_x0000_s180251"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757238" y="1721644"/>
                        <a:ext cx="7780973" cy="412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pSp>
        <p:nvGrpSpPr>
          <p:cNvPr id="65538" name="Group 4"/>
          <p:cNvGrpSpPr>
            <a:grpSpLocks/>
          </p:cNvGrpSpPr>
          <p:nvPr/>
        </p:nvGrpSpPr>
        <p:grpSpPr bwMode="auto">
          <a:xfrm>
            <a:off x="3117533" y="1483043"/>
            <a:ext cx="4191953" cy="3353277"/>
            <a:chOff x="2064" y="1488"/>
            <a:chExt cx="2640" cy="2112"/>
          </a:xfrm>
        </p:grpSpPr>
        <p:sp>
          <p:nvSpPr>
            <p:cNvPr id="65544" name="AutoShape 5"/>
            <p:cNvSpPr>
              <a:spLocks noChangeArrowheads="1"/>
            </p:cNvSpPr>
            <p:nvPr/>
          </p:nvSpPr>
          <p:spPr bwMode="auto">
            <a:xfrm>
              <a:off x="2064" y="1488"/>
              <a:ext cx="768" cy="528"/>
            </a:xfrm>
            <a:prstGeom prst="wedgeRoundRectCallout">
              <a:avLst>
                <a:gd name="adj1" fmla="val -46486"/>
                <a:gd name="adj2" fmla="val 79167"/>
                <a:gd name="adj3" fmla="val 16667"/>
              </a:avLst>
            </a:prstGeom>
            <a:solidFill>
              <a:schemeClr val="accent1"/>
            </a:solidFill>
            <a:ln w="9525">
              <a:solidFill>
                <a:schemeClr val="tx1"/>
              </a:solidFill>
              <a:miter lim="800000"/>
              <a:headEnd/>
              <a:tailEnd/>
            </a:ln>
          </p:spPr>
          <p:txBody>
            <a:bodyPr/>
            <a:lstStyle/>
            <a:p>
              <a:pPr algn="ctr" eaLnBrk="0" hangingPunct="0"/>
              <a:r>
                <a:rPr lang="en-US">
                  <a:latin typeface="Calibri" charset="0"/>
                  <a:cs typeface="Calibri" charset="0"/>
                </a:rPr>
                <a:t>5,000?</a:t>
              </a:r>
            </a:p>
            <a:p>
              <a:pPr algn="ctr" eaLnBrk="0" hangingPunct="0"/>
              <a:r>
                <a:rPr lang="en-US">
                  <a:latin typeface="Calibri" charset="0"/>
                  <a:cs typeface="Calibri" charset="0"/>
                </a:rPr>
                <a:t>per day</a:t>
              </a:r>
              <a:endParaRPr lang="en-AU">
                <a:latin typeface="Calibri" charset="0"/>
                <a:cs typeface="Calibri" charset="0"/>
              </a:endParaRPr>
            </a:p>
          </p:txBody>
        </p:sp>
        <p:sp>
          <p:nvSpPr>
            <p:cNvPr id="65545" name="AutoShape 6"/>
            <p:cNvSpPr>
              <a:spLocks noChangeArrowheads="1"/>
            </p:cNvSpPr>
            <p:nvPr/>
          </p:nvSpPr>
          <p:spPr bwMode="auto">
            <a:xfrm>
              <a:off x="3024" y="2640"/>
              <a:ext cx="768" cy="528"/>
            </a:xfrm>
            <a:prstGeom prst="wedgeRoundRectCallout">
              <a:avLst>
                <a:gd name="adj1" fmla="val -46486"/>
                <a:gd name="adj2" fmla="val 79167"/>
                <a:gd name="adj3" fmla="val 16667"/>
              </a:avLst>
            </a:prstGeom>
            <a:solidFill>
              <a:schemeClr val="accent1"/>
            </a:solidFill>
            <a:ln w="9525">
              <a:solidFill>
                <a:schemeClr val="tx1"/>
              </a:solidFill>
              <a:miter lim="800000"/>
              <a:headEnd/>
              <a:tailEnd/>
            </a:ln>
          </p:spPr>
          <p:txBody>
            <a:bodyPr/>
            <a:lstStyle/>
            <a:p>
              <a:pPr algn="ctr" eaLnBrk="0" hangingPunct="0"/>
              <a:r>
                <a:rPr lang="en-US">
                  <a:latin typeface="Calibri" charset="0"/>
                  <a:cs typeface="Calibri" charset="0"/>
                </a:rPr>
                <a:t>2,000 per day</a:t>
              </a:r>
              <a:endParaRPr lang="en-AU">
                <a:latin typeface="Calibri" charset="0"/>
                <a:cs typeface="Calibri" charset="0"/>
              </a:endParaRPr>
            </a:p>
          </p:txBody>
        </p:sp>
        <p:sp>
          <p:nvSpPr>
            <p:cNvPr id="65546" name="AutoShape 7"/>
            <p:cNvSpPr>
              <a:spLocks noChangeArrowheads="1"/>
            </p:cNvSpPr>
            <p:nvPr/>
          </p:nvSpPr>
          <p:spPr bwMode="auto">
            <a:xfrm>
              <a:off x="4032" y="3072"/>
              <a:ext cx="672" cy="528"/>
            </a:xfrm>
            <a:prstGeom prst="wedgeRoundRectCallout">
              <a:avLst>
                <a:gd name="adj1" fmla="val -45981"/>
                <a:gd name="adj2" fmla="val 79167"/>
                <a:gd name="adj3" fmla="val 16667"/>
              </a:avLst>
            </a:prstGeom>
            <a:solidFill>
              <a:schemeClr val="accent1"/>
            </a:solidFill>
            <a:ln w="9525">
              <a:solidFill>
                <a:schemeClr val="tx1"/>
              </a:solidFill>
              <a:miter lim="800000"/>
              <a:headEnd/>
              <a:tailEnd/>
            </a:ln>
          </p:spPr>
          <p:txBody>
            <a:bodyPr/>
            <a:lstStyle/>
            <a:p>
              <a:pPr algn="ctr" eaLnBrk="0" hangingPunct="0"/>
              <a:r>
                <a:rPr lang="en-US">
                  <a:latin typeface="Calibri" charset="0"/>
                  <a:cs typeface="Calibri" charset="0"/>
                </a:rPr>
                <a:t>75 per day</a:t>
              </a:r>
              <a:endParaRPr lang="en-AU">
                <a:latin typeface="Calibri" charset="0"/>
                <a:cs typeface="Calibri" charset="0"/>
              </a:endParaRPr>
            </a:p>
          </p:txBody>
        </p:sp>
      </p:grpSp>
      <p:sp>
        <p:nvSpPr>
          <p:cNvPr id="65539" name="Text Box 8"/>
          <p:cNvSpPr txBox="1">
            <a:spLocks noChangeArrowheads="1"/>
          </p:cNvSpPr>
          <p:nvPr/>
        </p:nvSpPr>
        <p:spPr bwMode="auto">
          <a:xfrm rot="-5400000">
            <a:off x="-615791" y="3130391"/>
            <a:ext cx="3383280" cy="5229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latin typeface="Calibri" charset="0"/>
                <a:cs typeface="Calibri" charset="0"/>
              </a:rPr>
              <a:t>Articles Per Year</a:t>
            </a:r>
          </a:p>
        </p:txBody>
      </p:sp>
      <p:pic>
        <p:nvPicPr>
          <p:cNvPr id="6554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1955" y="4434840"/>
            <a:ext cx="1120140" cy="75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11"/>
          <p:cNvPicPr>
            <a:picLocks noChangeAspect="1" noChangeArrowheads="1"/>
          </p:cNvPicPr>
          <p:nvPr/>
        </p:nvPicPr>
        <p:blipFill>
          <a:blip r:embed="rId8">
            <a:extLst>
              <a:ext uri="{28A0092B-C50C-407E-A947-70E740481C1C}">
                <a14:useLocalDpi xmlns:a14="http://schemas.microsoft.com/office/drawing/2010/main" val="0"/>
              </a:ext>
            </a:extLst>
          </a:blip>
          <a:srcRect l="34149" r="15617"/>
          <a:stretch>
            <a:fillRect/>
          </a:stretch>
        </p:blipFill>
        <p:spPr bwMode="auto">
          <a:xfrm>
            <a:off x="2700338" y="2563178"/>
            <a:ext cx="1008698" cy="2561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TextBox 2"/>
          <p:cNvSpPr txBox="1">
            <a:spLocks noChangeArrowheads="1"/>
          </p:cNvSpPr>
          <p:nvPr/>
        </p:nvSpPr>
        <p:spPr bwMode="auto">
          <a:xfrm>
            <a:off x="402908" y="332899"/>
            <a:ext cx="8562032"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dirty="0">
                <a:solidFill>
                  <a:srgbClr val="000000"/>
                </a:solidFill>
                <a:latin typeface="Calibri" charset="0"/>
                <a:cs typeface="Calibri" charset="0"/>
              </a:rPr>
              <a:t>W</a:t>
            </a:r>
            <a:r>
              <a:rPr lang="en-US" sz="3600" dirty="0" smtClean="0">
                <a:solidFill>
                  <a:srgbClr val="000000"/>
                </a:solidFill>
                <a:latin typeface="Calibri" charset="0"/>
                <a:cs typeface="Calibri" charset="0"/>
              </a:rPr>
              <a:t>hy </a:t>
            </a:r>
            <a:r>
              <a:rPr lang="en-US" sz="3600" dirty="0">
                <a:solidFill>
                  <a:srgbClr val="000000"/>
                </a:solidFill>
                <a:latin typeface="Calibri" charset="0"/>
                <a:cs typeface="Calibri" charset="0"/>
              </a:rPr>
              <a:t>do we need to use evidence efficiently?</a:t>
            </a:r>
          </a:p>
        </p:txBody>
      </p:sp>
      <p:sp>
        <p:nvSpPr>
          <p:cNvPr id="65543" name="TextBox 13"/>
          <p:cNvSpPr txBox="1">
            <a:spLocks noChangeArrowheads="1"/>
          </p:cNvSpPr>
          <p:nvPr/>
        </p:nvSpPr>
        <p:spPr bwMode="auto">
          <a:xfrm>
            <a:off x="4261962" y="6362224"/>
            <a:ext cx="4846320" cy="312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i="1">
                <a:latin typeface="Calibri" charset="0"/>
                <a:cs typeface="Calibri" charset="0"/>
              </a:rPr>
              <a:t>EBP: informing decisions with the best up-to-date evidence</a:t>
            </a:r>
          </a:p>
        </p:txBody>
      </p:sp>
    </p:spTree>
    <p:custDataLst>
      <p:tags r:id="rId2"/>
    </p:custDataLst>
    <p:extLst>
      <p:ext uri="{BB962C8B-B14F-4D97-AF65-F5344CB8AC3E}">
        <p14:creationId xmlns:p14="http://schemas.microsoft.com/office/powerpoint/2010/main" val="32511464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9633" name="Text Box 4"/>
          <p:cNvSpPr txBox="1">
            <a:spLocks noChangeArrowheads="1"/>
          </p:cNvSpPr>
          <p:nvPr/>
        </p:nvSpPr>
        <p:spPr bwMode="auto">
          <a:xfrm>
            <a:off x="4094798" y="6505099"/>
            <a:ext cx="507492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a:latin typeface="Calibri" charset="0"/>
                <a:cs typeface="Calibri" charset="0"/>
              </a:rPr>
              <a:t>Bastian, Glasziou, Chalmers PLoS 2010 Vol 7 | Issue 9 | e1000326</a:t>
            </a:r>
          </a:p>
        </p:txBody>
      </p:sp>
      <p:pic>
        <p:nvPicPr>
          <p:cNvPr id="69634" name="Picture 1" descr="Screen shot 2011-11-02 at 3.59.00 PM.png"/>
          <p:cNvPicPr>
            <a:picLocks noChangeAspect="1"/>
          </p:cNvPicPr>
          <p:nvPr/>
        </p:nvPicPr>
        <p:blipFill>
          <a:blip r:embed="rId4">
            <a:extLst>
              <a:ext uri="{28A0092B-C50C-407E-A947-70E740481C1C}">
                <a14:useLocalDpi xmlns:a14="http://schemas.microsoft.com/office/drawing/2010/main" val="0"/>
              </a:ext>
            </a:extLst>
          </a:blip>
          <a:srcRect l="1839" t="1666" r="21115" b="18703"/>
          <a:stretch>
            <a:fillRect/>
          </a:stretch>
        </p:blipFill>
        <p:spPr bwMode="auto">
          <a:xfrm>
            <a:off x="467202" y="1030130"/>
            <a:ext cx="7056596" cy="556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2" descr="Screen shot 2011-11-02 at 5.46.17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33349" y="1917383"/>
            <a:ext cx="2223135" cy="1130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Box 8"/>
          <p:cNvSpPr txBox="1">
            <a:spLocks noChangeArrowheads="1"/>
          </p:cNvSpPr>
          <p:nvPr/>
        </p:nvSpPr>
        <p:spPr bwMode="auto">
          <a:xfrm>
            <a:off x="121445" y="6413659"/>
            <a:ext cx="185880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i="1">
                <a:latin typeface="Calibri" charset="0"/>
                <a:cs typeface="Calibri" charset="0"/>
              </a:rPr>
              <a:t>more efficiently</a:t>
            </a:r>
          </a:p>
        </p:txBody>
      </p:sp>
      <p:sp>
        <p:nvSpPr>
          <p:cNvPr id="27650" name="Rectangle 2"/>
          <p:cNvSpPr>
            <a:spLocks noGrp="1" noChangeArrowheads="1"/>
          </p:cNvSpPr>
          <p:nvPr>
            <p:ph type="title" idx="4294967295"/>
          </p:nvPr>
        </p:nvSpPr>
        <p:spPr>
          <a:xfrm>
            <a:off x="75724" y="117158"/>
            <a:ext cx="8915400" cy="990124"/>
          </a:xfrm>
        </p:spPr>
        <p:txBody>
          <a:bodyPr/>
          <a:lstStyle/>
          <a:p>
            <a:pPr eaLnBrk="1" hangingPunct="1">
              <a:lnSpc>
                <a:spcPct val="90000"/>
              </a:lnSpc>
              <a:defRPr/>
            </a:pPr>
            <a:r>
              <a:rPr lang="en-GB" sz="2800" dirty="0">
                <a:solidFill>
                  <a:srgbClr val="000000"/>
                </a:solidFill>
                <a:latin typeface="Calibri"/>
                <a:cs typeface="Calibri"/>
              </a:rPr>
              <a:t>clinical </a:t>
            </a:r>
            <a:r>
              <a:rPr lang="en-GB" sz="2800" dirty="0" smtClean="0">
                <a:solidFill>
                  <a:srgbClr val="000000"/>
                </a:solidFill>
                <a:latin typeface="Calibri"/>
                <a:cs typeface="Calibri"/>
              </a:rPr>
              <a:t>evidence is  </a:t>
            </a:r>
            <a:r>
              <a:rPr lang="en-GB" sz="2800" dirty="0">
                <a:solidFill>
                  <a:srgbClr val="000000"/>
                </a:solidFill>
                <a:latin typeface="Calibri"/>
                <a:cs typeface="Calibri"/>
              </a:rPr>
              <a:t>increasing so rapidly we need better skills to keep up-to-date </a:t>
            </a:r>
            <a:r>
              <a:rPr lang="en-GB" sz="2800" b="1" dirty="0">
                <a:solidFill>
                  <a:srgbClr val="000000"/>
                </a:solidFill>
                <a:latin typeface="Calibri"/>
                <a:cs typeface="Calibri"/>
              </a:rPr>
              <a:t>more</a:t>
            </a:r>
            <a:r>
              <a:rPr lang="en-GB" sz="2800" dirty="0">
                <a:solidFill>
                  <a:srgbClr val="000000"/>
                </a:solidFill>
                <a:latin typeface="Calibri"/>
                <a:cs typeface="Calibri"/>
              </a:rPr>
              <a:t> efficiently than previous generations of clinicians</a:t>
            </a:r>
            <a:endParaRPr lang="en-US" sz="2800" dirty="0">
              <a:solidFill>
                <a:srgbClr val="000000"/>
              </a:solidFill>
              <a:latin typeface="Calibri"/>
              <a:cs typeface="Calibri"/>
            </a:endParaRPr>
          </a:p>
        </p:txBody>
      </p:sp>
    </p:spTree>
    <p:custDataLst>
      <p:tags r:id="rId1"/>
    </p:custDataLst>
    <p:extLst>
      <p:ext uri="{BB962C8B-B14F-4D97-AF65-F5344CB8AC3E}">
        <p14:creationId xmlns:p14="http://schemas.microsoft.com/office/powerpoint/2010/main" val="40449635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95000"/>
          </a:schemeClr>
        </a:solidFill>
        <a:effectLst/>
      </p:bgPr>
    </p:bg>
    <p:spTree>
      <p:nvGrpSpPr>
        <p:cNvPr id="1" name=""/>
        <p:cNvGrpSpPr/>
        <p:nvPr/>
      </p:nvGrpSpPr>
      <p:grpSpPr>
        <a:xfrm>
          <a:off x="0" y="0"/>
          <a:ext cx="0" cy="0"/>
          <a:chOff x="0" y="0"/>
          <a:chExt cx="0" cy="0"/>
        </a:xfrm>
      </p:grpSpPr>
      <p:sp>
        <p:nvSpPr>
          <p:cNvPr id="23554" name="Rectangle 2"/>
          <p:cNvSpPr>
            <a:spLocks noGrp="1" noRot="1" noChangeArrowheads="1"/>
          </p:cNvSpPr>
          <p:nvPr>
            <p:ph type="title" idx="4294967295"/>
          </p:nvPr>
        </p:nvSpPr>
        <p:spPr/>
        <p:txBody>
          <a:bodyPr/>
          <a:lstStyle/>
          <a:p>
            <a:r>
              <a:rPr lang="en-GB" sz="3400" dirty="0">
                <a:solidFill>
                  <a:srgbClr val="000000"/>
                </a:solidFill>
              </a:rPr>
              <a:t>But we are (currently) poorly equipped to tell good from bad research</a:t>
            </a:r>
            <a:endParaRPr lang="en-US" sz="3400" dirty="0">
              <a:solidFill>
                <a:srgbClr val="000000"/>
              </a:solidFill>
            </a:endParaRPr>
          </a:p>
        </p:txBody>
      </p:sp>
      <p:sp>
        <p:nvSpPr>
          <p:cNvPr id="23555" name="AutoShape 3"/>
          <p:cNvSpPr>
            <a:spLocks noGrp="1" noChangeAspect="1" noChangeArrowheads="1"/>
          </p:cNvSpPr>
          <p:nvPr>
            <p:ph idx="4294967295"/>
          </p:nvPr>
        </p:nvSpPr>
        <p:spPr/>
        <p:txBody>
          <a:bodyPr/>
          <a:lstStyle/>
          <a:p>
            <a:r>
              <a:rPr lang="en-GB" dirty="0">
                <a:solidFill>
                  <a:srgbClr val="000000"/>
                </a:solidFill>
              </a:rPr>
              <a:t>BMJ study of 607 reviewers</a:t>
            </a:r>
          </a:p>
          <a:p>
            <a:pPr lvl="1"/>
            <a:r>
              <a:rPr lang="en-GB" dirty="0">
                <a:solidFill>
                  <a:srgbClr val="000000"/>
                </a:solidFill>
              </a:rPr>
              <a:t>14 deliberate errors </a:t>
            </a:r>
            <a:r>
              <a:rPr lang="en-GB" dirty="0" smtClean="0">
                <a:solidFill>
                  <a:srgbClr val="000000"/>
                </a:solidFill>
              </a:rPr>
              <a:t>inserted</a:t>
            </a:r>
            <a:endParaRPr lang="en-GB" dirty="0">
              <a:solidFill>
                <a:srgbClr val="000000"/>
              </a:solidFill>
            </a:endParaRPr>
          </a:p>
          <a:p>
            <a:r>
              <a:rPr lang="en-GB" dirty="0">
                <a:solidFill>
                  <a:srgbClr val="000000"/>
                </a:solidFill>
              </a:rPr>
              <a:t>Detection rates</a:t>
            </a:r>
          </a:p>
          <a:p>
            <a:pPr lvl="1"/>
            <a:r>
              <a:rPr lang="en-GB" dirty="0">
                <a:solidFill>
                  <a:srgbClr val="000000"/>
                </a:solidFill>
              </a:rPr>
              <a:t>On average &lt;3 of 9 major errors detected</a:t>
            </a:r>
          </a:p>
          <a:p>
            <a:pPr lvl="1"/>
            <a:r>
              <a:rPr lang="en-GB" dirty="0">
                <a:solidFill>
                  <a:srgbClr val="000000"/>
                </a:solidFill>
              </a:rPr>
              <a:t>Poor Randomisation (by name or day) - 47%</a:t>
            </a:r>
          </a:p>
          <a:p>
            <a:pPr lvl="1"/>
            <a:r>
              <a:rPr lang="en-GB" dirty="0">
                <a:solidFill>
                  <a:srgbClr val="000000"/>
                </a:solidFill>
              </a:rPr>
              <a:t>Not intention-to-treat analysis - 22%</a:t>
            </a:r>
          </a:p>
          <a:p>
            <a:pPr lvl="1"/>
            <a:r>
              <a:rPr lang="en-GB" dirty="0">
                <a:solidFill>
                  <a:srgbClr val="000000"/>
                </a:solidFill>
              </a:rPr>
              <a:t>Poor response rate - 41%</a:t>
            </a:r>
          </a:p>
          <a:p>
            <a:pPr>
              <a:buFont typeface="Wingdings" pitchFamily="2" charset="2"/>
              <a:buNone/>
            </a:pPr>
            <a:endParaRPr lang="en-US" dirty="0"/>
          </a:p>
        </p:txBody>
      </p:sp>
      <p:sp>
        <p:nvSpPr>
          <p:cNvPr id="23556" name="Text Box 5"/>
          <p:cNvSpPr txBox="1">
            <a:spLocks noChangeArrowheads="1"/>
          </p:cNvSpPr>
          <p:nvPr/>
        </p:nvSpPr>
        <p:spPr bwMode="auto">
          <a:xfrm>
            <a:off x="519113" y="6257926"/>
            <a:ext cx="2150497" cy="461663"/>
          </a:xfrm>
          <a:prstGeom prst="rect">
            <a:avLst/>
          </a:prstGeom>
          <a:noFill/>
          <a:ln w="9525">
            <a:noFill/>
            <a:miter lim="800000"/>
            <a:headEnd/>
            <a:tailEnd/>
          </a:ln>
        </p:spPr>
        <p:txBody>
          <a:bodyPr wrap="none" lIns="91439" tIns="45719" rIns="91439" bIns="45719">
            <a:spAutoFit/>
          </a:bodyPr>
          <a:lstStyle/>
          <a:p>
            <a:pPr eaLnBrk="1" hangingPunct="1"/>
            <a:r>
              <a:rPr lang="en-GB" dirty="0" err="1">
                <a:latin typeface="Times New Roman" pitchFamily="18" charset="0"/>
              </a:rPr>
              <a:t>Schroter</a:t>
            </a:r>
            <a:r>
              <a:rPr lang="en-GB" dirty="0">
                <a:latin typeface="Times New Roman" pitchFamily="18" charset="0"/>
              </a:rPr>
              <a:t> S et </a:t>
            </a:r>
            <a:r>
              <a:rPr lang="en-GB" dirty="0" smtClean="0">
                <a:latin typeface="Times New Roman" pitchFamily="18" charset="0"/>
              </a:rPr>
              <a:t>al</a:t>
            </a:r>
            <a:endParaRPr lang="en-US" dirty="0">
              <a:latin typeface="Times New Roman" pitchFamily="18" charset="0"/>
            </a:endParaRPr>
          </a:p>
        </p:txBody>
      </p:sp>
      <p:pic>
        <p:nvPicPr>
          <p:cNvPr id="5" name="Picture 4"/>
          <p:cNvPicPr>
            <a:picLocks noChangeAspect="1"/>
          </p:cNvPicPr>
          <p:nvPr/>
        </p:nvPicPr>
        <p:blipFill>
          <a:blip r:embed="rId3"/>
          <a:stretch>
            <a:fillRect/>
          </a:stretch>
        </p:blipFill>
        <p:spPr>
          <a:xfrm>
            <a:off x="3923928" y="4941168"/>
            <a:ext cx="5104278" cy="165272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3">
            <a:lumMod val="95000"/>
          </a:schemeClr>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idx="4294967295"/>
          </p:nvPr>
        </p:nvSpPr>
        <p:spPr>
          <a:xfrm>
            <a:off x="714348" y="428605"/>
            <a:ext cx="7315200" cy="762000"/>
          </a:xfrm>
        </p:spPr>
        <p:txBody>
          <a:bodyPr/>
          <a:lstStyle/>
          <a:p>
            <a:r>
              <a:rPr lang="en-US" dirty="0">
                <a:solidFill>
                  <a:srgbClr val="000000"/>
                </a:solidFill>
              </a:rPr>
              <a:t>Managing Information</a:t>
            </a:r>
            <a:br>
              <a:rPr lang="en-US" dirty="0">
                <a:solidFill>
                  <a:srgbClr val="000000"/>
                </a:solidFill>
              </a:rPr>
            </a:br>
            <a:r>
              <a:rPr lang="en-US" i="1" dirty="0">
                <a:solidFill>
                  <a:srgbClr val="000000"/>
                </a:solidFill>
              </a:rPr>
              <a:t>“Push” and “Pull”</a:t>
            </a:r>
            <a:r>
              <a:rPr lang="en-AU" i="1" dirty="0">
                <a:solidFill>
                  <a:srgbClr val="000000"/>
                </a:solidFill>
              </a:rPr>
              <a:t> </a:t>
            </a:r>
            <a:r>
              <a:rPr lang="en-US" i="1" dirty="0">
                <a:solidFill>
                  <a:srgbClr val="000000"/>
                </a:solidFill>
              </a:rPr>
              <a:t>methods</a:t>
            </a:r>
            <a:endParaRPr lang="en-AU" i="1" dirty="0">
              <a:solidFill>
                <a:srgbClr val="000000"/>
              </a:solidFill>
            </a:endParaRPr>
          </a:p>
        </p:txBody>
      </p:sp>
      <p:sp>
        <p:nvSpPr>
          <p:cNvPr id="230403" name="Rectangle 1027"/>
          <p:cNvSpPr>
            <a:spLocks noGrp="1" noChangeArrowheads="1"/>
          </p:cNvSpPr>
          <p:nvPr>
            <p:ph idx="4294967295"/>
          </p:nvPr>
        </p:nvSpPr>
        <p:spPr>
          <a:xfrm>
            <a:off x="152401" y="1981200"/>
            <a:ext cx="7696200" cy="4114800"/>
          </a:xfrm>
        </p:spPr>
        <p:txBody>
          <a:bodyPr/>
          <a:lstStyle/>
          <a:p>
            <a:r>
              <a:rPr lang="en-US" dirty="0">
                <a:solidFill>
                  <a:srgbClr val="000000"/>
                </a:solidFill>
              </a:rPr>
              <a:t>“Push” - alerts us to new information</a:t>
            </a:r>
          </a:p>
          <a:p>
            <a:pPr lvl="1"/>
            <a:r>
              <a:rPr lang="en-US" dirty="0">
                <a:solidFill>
                  <a:srgbClr val="000000"/>
                </a:solidFill>
              </a:rPr>
              <a:t>“Just in Case” learning</a:t>
            </a:r>
          </a:p>
          <a:p>
            <a:pPr lvl="2"/>
            <a:r>
              <a:rPr lang="en-US" dirty="0">
                <a:solidFill>
                  <a:srgbClr val="000000"/>
                </a:solidFill>
              </a:rPr>
              <a:t>Use ONLY for important, new, valid research</a:t>
            </a:r>
            <a:br>
              <a:rPr lang="en-US" dirty="0">
                <a:solidFill>
                  <a:srgbClr val="000000"/>
                </a:solidFill>
              </a:rPr>
            </a:br>
            <a:endParaRPr lang="en-US" dirty="0">
              <a:solidFill>
                <a:srgbClr val="000000"/>
              </a:solidFill>
            </a:endParaRPr>
          </a:p>
          <a:p>
            <a:r>
              <a:rPr lang="en-US" dirty="0">
                <a:solidFill>
                  <a:srgbClr val="000000"/>
                </a:solidFill>
              </a:rPr>
              <a:t>“Pull” – access information when needed</a:t>
            </a:r>
          </a:p>
          <a:p>
            <a:pPr lvl="1"/>
            <a:r>
              <a:rPr lang="en-US" dirty="0">
                <a:solidFill>
                  <a:srgbClr val="000000"/>
                </a:solidFill>
              </a:rPr>
              <a:t>“Just in Time” learning</a:t>
            </a:r>
          </a:p>
          <a:p>
            <a:pPr lvl="2"/>
            <a:r>
              <a:rPr lang="en-US" dirty="0">
                <a:solidFill>
                  <a:srgbClr val="000000"/>
                </a:solidFill>
              </a:rPr>
              <a:t>Use whenever questions arise</a:t>
            </a:r>
          </a:p>
          <a:p>
            <a:pPr lvl="2"/>
            <a:r>
              <a:rPr lang="en-US" dirty="0">
                <a:solidFill>
                  <a:srgbClr val="000000"/>
                </a:solidFill>
              </a:rPr>
              <a:t>EBM Steps: Question; search; appraise; apply</a:t>
            </a:r>
          </a:p>
          <a:p>
            <a:pPr>
              <a:buFont typeface="Wingdings" pitchFamily="2" charset="2"/>
              <a:buNone/>
            </a:pPr>
            <a:endParaRPr lang="en-AU" dirty="0"/>
          </a:p>
          <a:p>
            <a:endParaRPr lang="en-AU"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3">
            <a:lumMod val="95000"/>
          </a:schemeClr>
        </a:solidFill>
        <a:effectLst/>
      </p:bgPr>
    </p:bg>
    <p:spTree>
      <p:nvGrpSpPr>
        <p:cNvPr id="1" name=""/>
        <p:cNvGrpSpPr/>
        <p:nvPr/>
      </p:nvGrpSpPr>
      <p:grpSpPr>
        <a:xfrm>
          <a:off x="0" y="0"/>
          <a:ext cx="0" cy="0"/>
          <a:chOff x="0" y="0"/>
          <a:chExt cx="0" cy="0"/>
        </a:xfrm>
      </p:grpSpPr>
      <p:sp>
        <p:nvSpPr>
          <p:cNvPr id="33794" name="Rectangle 1026"/>
          <p:cNvSpPr>
            <a:spLocks noGrp="1" noChangeArrowheads="1"/>
          </p:cNvSpPr>
          <p:nvPr>
            <p:ph type="title" idx="4294967295"/>
          </p:nvPr>
        </p:nvSpPr>
        <p:spPr/>
        <p:txBody>
          <a:bodyPr/>
          <a:lstStyle/>
          <a:p>
            <a:r>
              <a:rPr lang="en-US" dirty="0">
                <a:solidFill>
                  <a:srgbClr val="000000"/>
                </a:solidFill>
              </a:rPr>
              <a:t>Your Clinical Questions</a:t>
            </a:r>
            <a:endParaRPr lang="en-AU" dirty="0">
              <a:solidFill>
                <a:srgbClr val="000000"/>
              </a:solidFill>
            </a:endParaRPr>
          </a:p>
        </p:txBody>
      </p:sp>
      <p:sp>
        <p:nvSpPr>
          <p:cNvPr id="257027" name="Rectangle 1027"/>
          <p:cNvSpPr>
            <a:spLocks noGrp="1" noChangeArrowheads="1"/>
          </p:cNvSpPr>
          <p:nvPr>
            <p:ph idx="4294967295"/>
          </p:nvPr>
        </p:nvSpPr>
        <p:spPr/>
        <p:txBody>
          <a:bodyPr/>
          <a:lstStyle/>
          <a:p>
            <a:r>
              <a:rPr lang="en-US" sz="3600" dirty="0">
                <a:solidFill>
                  <a:srgbClr val="000000"/>
                </a:solidFill>
              </a:rPr>
              <a:t>Write down one recent patient problem</a:t>
            </a:r>
            <a:br>
              <a:rPr lang="en-US" sz="3600" dirty="0">
                <a:solidFill>
                  <a:srgbClr val="000000"/>
                </a:solidFill>
              </a:rPr>
            </a:br>
            <a:endParaRPr lang="en-US" sz="3600" dirty="0">
              <a:solidFill>
                <a:srgbClr val="000000"/>
              </a:solidFill>
            </a:endParaRPr>
          </a:p>
          <a:p>
            <a:r>
              <a:rPr lang="en-US" sz="3600" dirty="0">
                <a:solidFill>
                  <a:srgbClr val="000000"/>
                </a:solidFill>
              </a:rPr>
              <a:t>What was the critical question?</a:t>
            </a:r>
            <a:br>
              <a:rPr lang="en-US" sz="3600" dirty="0">
                <a:solidFill>
                  <a:srgbClr val="000000"/>
                </a:solidFill>
              </a:rPr>
            </a:br>
            <a:endParaRPr lang="en-US" sz="3600" dirty="0">
              <a:solidFill>
                <a:srgbClr val="000000"/>
              </a:solidFill>
            </a:endParaRPr>
          </a:p>
          <a:p>
            <a:pPr marL="0" indent="0">
              <a:buNone/>
            </a:pPr>
            <a:endParaRPr lang="en-US" sz="3600" dirty="0">
              <a:solidFill>
                <a:srgbClr val="000000"/>
              </a:solidFill>
            </a:endParaRPr>
          </a:p>
          <a:p>
            <a:pPr marL="0" indent="0">
              <a:buNone/>
            </a:pPr>
            <a:endParaRPr lang="en-US" sz="3600" dirty="0">
              <a:solidFill>
                <a:srgbClr val="000000"/>
              </a:solidFill>
            </a:endParaRPr>
          </a:p>
          <a:p>
            <a:pPr>
              <a:buFont typeface="Wingdings" pitchFamily="2" charset="2"/>
              <a:buNone/>
            </a:pPr>
            <a:endParaRPr lang="en-US" dirty="0"/>
          </a:p>
        </p:txBody>
      </p:sp>
      <p:pic>
        <p:nvPicPr>
          <p:cNvPr id="33796" name="Picture 2" descr="http://tbn0.google.com/images?q=tbn:z5nVq25fiS_8QM:http://www.hoots-driving.co.uk/noentry.gif">
            <a:hlinkClick r:id="rId3"/>
          </p:cNvPr>
          <p:cNvPicPr>
            <a:picLocks noChangeAspect="1" noChangeArrowheads="1"/>
          </p:cNvPicPr>
          <p:nvPr/>
        </p:nvPicPr>
        <p:blipFill>
          <a:blip r:embed="rId4" cstate="print"/>
          <a:srcRect/>
          <a:stretch>
            <a:fillRect/>
          </a:stretch>
        </p:blipFill>
        <p:spPr bwMode="auto">
          <a:xfrm>
            <a:off x="8204767" y="5949280"/>
            <a:ext cx="908720" cy="90872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70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702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7"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4034" name="Content Placeholder 2"/>
          <p:cNvSpPr>
            <a:spLocks noGrp="1"/>
          </p:cNvSpPr>
          <p:nvPr>
            <p:ph idx="4294967295"/>
          </p:nvPr>
        </p:nvSpPr>
        <p:spPr/>
        <p:txBody>
          <a:bodyPr/>
          <a:lstStyle/>
          <a:p>
            <a:pPr>
              <a:buFont typeface="Wingdings" pitchFamily="2" charset="2"/>
              <a:buNone/>
            </a:pPr>
            <a:endParaRPr lang="en-US"/>
          </a:p>
        </p:txBody>
      </p:sp>
      <p:sp>
        <p:nvSpPr>
          <p:cNvPr id="4" name="Rectangle 3"/>
          <p:cNvSpPr/>
          <p:nvPr/>
        </p:nvSpPr>
        <p:spPr>
          <a:xfrm>
            <a:off x="857251" y="3357564"/>
            <a:ext cx="7596188" cy="1754187"/>
          </a:xfrm>
          <a:prstGeom prst="rect">
            <a:avLst/>
          </a:prstGeom>
        </p:spPr>
        <p:txBody>
          <a:bodyPr wrap="none" lIns="91439" tIns="45719" rIns="91439" bIns="45719">
            <a:spAutoFit/>
          </a:bodyPr>
          <a:lstStyle/>
          <a:p>
            <a:pPr>
              <a:defRPr/>
            </a:pPr>
            <a:r>
              <a:rPr lang="en-AU" sz="3600" dirty="0">
                <a:solidFill>
                  <a:schemeClr val="tx2">
                    <a:lumMod val="50000"/>
                  </a:schemeClr>
                </a:solidFill>
                <a:latin typeface="Comic Sans MS"/>
                <a:ea typeface="Times New Roman"/>
                <a:cs typeface="Comic Sans MS"/>
              </a:rPr>
              <a:t>: </a:t>
            </a:r>
            <a:r>
              <a:rPr lang="en-AU" sz="3600" dirty="0">
                <a:latin typeface="Comic Sans MS"/>
                <a:ea typeface="Times New Roman"/>
                <a:cs typeface="Comic Sans MS"/>
              </a:rPr>
              <a:t>Asking well-formulated questions</a:t>
            </a:r>
          </a:p>
          <a:p>
            <a:pPr>
              <a:defRPr/>
            </a:pPr>
            <a:endParaRPr lang="en-AU" sz="3600" dirty="0">
              <a:solidFill>
                <a:srgbClr val="000000"/>
              </a:solidFill>
              <a:latin typeface="Comic Sans MS"/>
            </a:endParaRPr>
          </a:p>
          <a:p>
            <a:pPr algn="ctr">
              <a:defRPr/>
            </a:pPr>
            <a:r>
              <a:rPr lang="en-AU" sz="3600" dirty="0">
                <a:solidFill>
                  <a:srgbClr val="000000"/>
                </a:solidFill>
                <a:latin typeface="Comic Sans MS"/>
              </a:rPr>
              <a:t>In your books </a:t>
            </a:r>
            <a:endParaRPr lang="en-US" sz="3600" dirty="0">
              <a:solidFill>
                <a:srgbClr val="000000"/>
              </a:solidFill>
            </a:endParaRPr>
          </a:p>
        </p:txBody>
      </p:sp>
      <p:pic>
        <p:nvPicPr>
          <p:cNvPr id="44036" name="Picture 2" descr="http://cufagradforum.files.wordpress.com/2007/05/questions.gif"/>
          <p:cNvPicPr>
            <a:picLocks noChangeAspect="1" noChangeArrowheads="1"/>
          </p:cNvPicPr>
          <p:nvPr/>
        </p:nvPicPr>
        <p:blipFill>
          <a:blip r:embed="rId3" cstate="print"/>
          <a:srcRect/>
          <a:stretch>
            <a:fillRect/>
          </a:stretch>
        </p:blipFill>
        <p:spPr bwMode="auto">
          <a:xfrm>
            <a:off x="5880099" y="-27384"/>
            <a:ext cx="3300413" cy="22955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058" name="Title 1"/>
          <p:cNvSpPr>
            <a:spLocks noGrp="1"/>
          </p:cNvSpPr>
          <p:nvPr>
            <p:ph type="title" idx="4294967295"/>
          </p:nvPr>
        </p:nvSpPr>
        <p:spPr>
          <a:xfrm>
            <a:off x="611560" y="260648"/>
            <a:ext cx="6388117" cy="3929063"/>
          </a:xfrm>
        </p:spPr>
        <p:txBody>
          <a:bodyPr/>
          <a:lstStyle/>
          <a:p>
            <a:r>
              <a:rPr lang="en-US" sz="1700" dirty="0"/>
              <a:t/>
            </a:r>
            <a:br>
              <a:rPr lang="en-US" sz="1700" dirty="0"/>
            </a:br>
            <a:r>
              <a:rPr lang="en-US" sz="1700" dirty="0"/>
              <a:t/>
            </a:r>
            <a:br>
              <a:rPr lang="en-US" sz="1700" dirty="0"/>
            </a:br>
            <a:r>
              <a:rPr lang="en-US" sz="1700" dirty="0"/>
              <a:t/>
            </a:r>
            <a:br>
              <a:rPr lang="en-US" sz="1700" dirty="0"/>
            </a:br>
            <a:r>
              <a:rPr lang="en-US" sz="1700" dirty="0"/>
              <a:t/>
            </a:r>
            <a:br>
              <a:rPr lang="en-US" sz="1700" dirty="0"/>
            </a:br>
            <a:r>
              <a:rPr lang="en-US" sz="1700" dirty="0"/>
              <a:t/>
            </a:r>
            <a:br>
              <a:rPr lang="en-US" sz="1700" dirty="0"/>
            </a:br>
            <a:r>
              <a:rPr lang="en-US" sz="1700" dirty="0"/>
              <a:t/>
            </a:r>
            <a:br>
              <a:rPr lang="en-US" sz="1700" dirty="0"/>
            </a:br>
            <a:r>
              <a:rPr lang="en-US" sz="1700" dirty="0"/>
              <a:t/>
            </a:r>
            <a:br>
              <a:rPr lang="en-US" sz="1700" dirty="0"/>
            </a:br>
            <a:r>
              <a:rPr lang="en-US" sz="1700" dirty="0"/>
              <a:t/>
            </a:r>
            <a:br>
              <a:rPr lang="en-US" sz="1700" dirty="0"/>
            </a:br>
            <a:r>
              <a:rPr lang="en-US" sz="1700" dirty="0">
                <a:solidFill>
                  <a:schemeClr val="bg1"/>
                </a:solidFill>
              </a:rPr>
              <a:t>Angela  is a new patient who recently moved to the area to be closer to her son and his family</a:t>
            </a:r>
            <a:br>
              <a:rPr lang="en-US" sz="1700" dirty="0">
                <a:solidFill>
                  <a:schemeClr val="bg1"/>
                </a:solidFill>
              </a:rPr>
            </a:br>
            <a:r>
              <a:rPr lang="en-US" sz="1700" dirty="0">
                <a:solidFill>
                  <a:schemeClr val="bg1"/>
                </a:solidFill>
              </a:rPr>
              <a:t/>
            </a:r>
            <a:br>
              <a:rPr lang="en-US" sz="1700" dirty="0">
                <a:solidFill>
                  <a:schemeClr val="bg1"/>
                </a:solidFill>
              </a:rPr>
            </a:br>
            <a:r>
              <a:rPr lang="en-US" sz="1700" dirty="0">
                <a:solidFill>
                  <a:schemeClr val="bg1"/>
                </a:solidFill>
              </a:rPr>
              <a:t>She is 69 years old and has a history of congestive heart failure brought on by a recent myocardial infarctions. </a:t>
            </a:r>
            <a:br>
              <a:rPr lang="en-US" sz="1700" dirty="0">
                <a:solidFill>
                  <a:schemeClr val="bg1"/>
                </a:solidFill>
              </a:rPr>
            </a:br>
            <a:r>
              <a:rPr lang="en-US" sz="1700" dirty="0">
                <a:solidFill>
                  <a:schemeClr val="bg1"/>
                </a:solidFill>
              </a:rPr>
              <a:t/>
            </a:r>
            <a:br>
              <a:rPr lang="en-US" sz="1700" dirty="0">
                <a:solidFill>
                  <a:schemeClr val="bg1"/>
                </a:solidFill>
              </a:rPr>
            </a:br>
            <a:r>
              <a:rPr lang="en-US" sz="1700" dirty="0">
                <a:solidFill>
                  <a:schemeClr val="bg1"/>
                </a:solidFill>
              </a:rPr>
              <a:t>She has been hospitalized twice within the last 6 months for worsening of heart failure and has a venous leg ulcer. </a:t>
            </a:r>
            <a:br>
              <a:rPr lang="en-US" sz="1700" dirty="0">
                <a:solidFill>
                  <a:schemeClr val="bg1"/>
                </a:solidFill>
              </a:rPr>
            </a:br>
            <a:r>
              <a:rPr lang="en-US" sz="1700" dirty="0">
                <a:solidFill>
                  <a:schemeClr val="bg1"/>
                </a:solidFill>
              </a:rPr>
              <a:t/>
            </a:r>
            <a:br>
              <a:rPr lang="en-US" sz="1700" dirty="0">
                <a:solidFill>
                  <a:schemeClr val="bg1"/>
                </a:solidFill>
              </a:rPr>
            </a:br>
            <a:r>
              <a:rPr lang="en-US" sz="1700" dirty="0">
                <a:solidFill>
                  <a:schemeClr val="bg1"/>
                </a:solidFill>
              </a:rPr>
              <a:t>At the present time she reports she is extremely diligent about taking her medications (</a:t>
            </a:r>
            <a:r>
              <a:rPr lang="en-US" sz="1700" dirty="0" err="1">
                <a:solidFill>
                  <a:schemeClr val="bg1"/>
                </a:solidFill>
              </a:rPr>
              <a:t>lisinopril</a:t>
            </a:r>
            <a:r>
              <a:rPr lang="en-US" sz="1700" dirty="0">
                <a:solidFill>
                  <a:schemeClr val="bg1"/>
                </a:solidFill>
              </a:rPr>
              <a:t> and aspirin) and wants desperately to stay out of the hospital. She is mobile and lives alone with several cats but reports sometimes she forgets certain things.                                                 </a:t>
            </a:r>
            <a:r>
              <a:rPr lang="en-US" sz="1700" dirty="0"/>
              <a:t/>
            </a:r>
            <a:br>
              <a:rPr lang="en-US" sz="1700" dirty="0"/>
            </a:br>
            <a:r>
              <a:rPr lang="en-US" sz="1700" dirty="0"/>
              <a:t/>
            </a:r>
            <a:br>
              <a:rPr lang="en-US" sz="1700" dirty="0"/>
            </a:br>
            <a:r>
              <a:rPr lang="en-US" sz="1700" dirty="0"/>
              <a:t/>
            </a:r>
            <a:br>
              <a:rPr lang="en-US" sz="1700" dirty="0"/>
            </a:br>
            <a:r>
              <a:rPr lang="en-US" sz="1700" dirty="0"/>
              <a:t/>
            </a:r>
            <a:br>
              <a:rPr lang="en-US" sz="1700" dirty="0"/>
            </a:br>
            <a:r>
              <a:rPr lang="en-US" sz="1700" dirty="0"/>
              <a:t/>
            </a:r>
            <a:br>
              <a:rPr lang="en-US" sz="1700" dirty="0"/>
            </a:br>
            <a:r>
              <a:rPr lang="en-US" dirty="0"/>
              <a:t/>
            </a:r>
            <a:br>
              <a:rPr lang="en-US" dirty="0"/>
            </a:br>
            <a:endParaRPr lang="en-US" dirty="0"/>
          </a:p>
        </p:txBody>
      </p:sp>
      <p:pic>
        <p:nvPicPr>
          <p:cNvPr id="45059" name="Picture 2" descr="C:\Documents and Settings\cheneghan\My Documents\My Pictures\PAULN2.jpg"/>
          <p:cNvPicPr>
            <a:picLocks noGrp="1" noChangeAspect="1" noChangeArrowheads="1"/>
          </p:cNvPicPr>
          <p:nvPr>
            <p:ph idx="4294967295"/>
          </p:nvPr>
        </p:nvPicPr>
        <p:blipFill>
          <a:blip r:embed="rId3" cstate="print"/>
          <a:srcRect/>
          <a:stretch>
            <a:fillRect/>
          </a:stretch>
        </p:blipFill>
        <p:spPr>
          <a:xfrm>
            <a:off x="7358073" y="0"/>
            <a:ext cx="1785927" cy="1785927"/>
          </a:xfrm>
          <a:noFill/>
        </p:spPr>
      </p:pic>
      <p:sp>
        <p:nvSpPr>
          <p:cNvPr id="6" name="TextBox 5"/>
          <p:cNvSpPr txBox="1"/>
          <p:nvPr/>
        </p:nvSpPr>
        <p:spPr>
          <a:xfrm>
            <a:off x="683568" y="4149080"/>
            <a:ext cx="7102475" cy="1138773"/>
          </a:xfrm>
          <a:prstGeom prst="rect">
            <a:avLst/>
          </a:prstGeom>
          <a:noFill/>
        </p:spPr>
        <p:txBody>
          <a:bodyPr lIns="91439" tIns="45719" rIns="91439" bIns="45719">
            <a:spAutoFit/>
          </a:bodyPr>
          <a:lstStyle/>
          <a:p>
            <a:r>
              <a:rPr lang="en-GB" sz="1700" dirty="0">
                <a:solidFill>
                  <a:schemeClr val="bg1"/>
                </a:solidFill>
                <a:latin typeface="+mj-lt"/>
                <a:ea typeface="+mj-ea"/>
                <a:cs typeface="+mj-cs"/>
              </a:rPr>
              <a:t>She also tells you she is a bit hard of hearing, has a slight cough, is an ex-smoker  of 20 cigs a day for 40 years. Her BP today is 170/90, her ankles are slightly swollen and her ulcer is painful and her pulse is 80 and slightly irregular</a:t>
            </a:r>
            <a:r>
              <a:rPr lang="en-GB" sz="1700" dirty="0">
                <a:solidFill>
                  <a:srgbClr val="4EC9F5"/>
                </a:solidFill>
                <a:latin typeface="+mj-lt"/>
                <a:ea typeface="+mj-ea"/>
                <a:cs typeface="+mj-cs"/>
              </a:rPr>
              <a:t>.     </a:t>
            </a:r>
            <a:endParaRPr lang="en-US" sz="1700" dirty="0">
              <a:solidFill>
                <a:srgbClr val="4EC9F5"/>
              </a:solidFill>
              <a:latin typeface="+mj-lt"/>
              <a:ea typeface="+mj-ea"/>
              <a:cs typeface="+mj-cs"/>
            </a:endParaRPr>
          </a:p>
        </p:txBody>
      </p:sp>
      <p:sp>
        <p:nvSpPr>
          <p:cNvPr id="45062" name="TextBox 7"/>
          <p:cNvSpPr txBox="1">
            <a:spLocks noChangeArrowheads="1"/>
          </p:cNvSpPr>
          <p:nvPr/>
        </p:nvSpPr>
        <p:spPr bwMode="auto">
          <a:xfrm>
            <a:off x="714349" y="6000769"/>
            <a:ext cx="6000792" cy="523875"/>
          </a:xfrm>
          <a:prstGeom prst="rect">
            <a:avLst/>
          </a:prstGeom>
          <a:noFill/>
          <a:ln w="9525">
            <a:noFill/>
            <a:miter lim="800000"/>
            <a:headEnd/>
            <a:tailEnd/>
          </a:ln>
        </p:spPr>
        <p:txBody>
          <a:bodyPr wrap="square" lIns="91439" tIns="45719" rIns="91439" bIns="45719">
            <a:spAutoFit/>
          </a:bodyPr>
          <a:lstStyle/>
          <a:p>
            <a:r>
              <a:rPr lang="en-GB" sz="2800" dirty="0">
                <a:solidFill>
                  <a:srgbClr val="FFFF00"/>
                </a:solidFill>
              </a:rPr>
              <a:t>What are your questions?</a:t>
            </a:r>
            <a:endParaRPr lang="en-US" sz="2800" dirty="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76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340" t="13012" r="11046"/>
          <a:stretch/>
        </p:blipFill>
        <p:spPr bwMode="auto">
          <a:xfrm>
            <a:off x="323528" y="188640"/>
            <a:ext cx="8517176" cy="5301208"/>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483518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95000"/>
          </a:schemeClr>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p:txBody>
          <a:bodyPr/>
          <a:lstStyle/>
          <a:p>
            <a:r>
              <a:rPr lang="en-US" sz="5000" dirty="0">
                <a:solidFill>
                  <a:srgbClr val="000000"/>
                </a:solidFill>
              </a:rPr>
              <a:t>‘Background’ Questions</a:t>
            </a:r>
          </a:p>
        </p:txBody>
      </p:sp>
      <p:sp>
        <p:nvSpPr>
          <p:cNvPr id="46083" name="Rectangle 3"/>
          <p:cNvSpPr>
            <a:spLocks noGrp="1" noChangeArrowheads="1"/>
          </p:cNvSpPr>
          <p:nvPr>
            <p:ph idx="4294967295"/>
          </p:nvPr>
        </p:nvSpPr>
        <p:spPr>
          <a:xfrm>
            <a:off x="500063" y="1571625"/>
            <a:ext cx="8229600" cy="4525963"/>
          </a:xfrm>
        </p:spPr>
        <p:txBody>
          <a:bodyPr/>
          <a:lstStyle/>
          <a:p>
            <a:r>
              <a:rPr lang="en-US" b="1" dirty="0">
                <a:solidFill>
                  <a:srgbClr val="000000"/>
                </a:solidFill>
              </a:rPr>
              <a:t>About the disorder, test, treatment, etc.</a:t>
            </a:r>
          </a:p>
          <a:p>
            <a:endParaRPr lang="en-US" b="1" dirty="0">
              <a:solidFill>
                <a:srgbClr val="000000"/>
              </a:solidFill>
            </a:endParaRPr>
          </a:p>
          <a:p>
            <a:pPr>
              <a:buFontTx/>
              <a:buNone/>
            </a:pPr>
            <a:r>
              <a:rPr lang="en-US" b="1" dirty="0">
                <a:solidFill>
                  <a:srgbClr val="000000"/>
                </a:solidFill>
              </a:rPr>
              <a:t>2 components:</a:t>
            </a:r>
          </a:p>
          <a:p>
            <a:pPr>
              <a:buFontTx/>
              <a:buNone/>
            </a:pPr>
            <a:r>
              <a:rPr lang="en-US" b="1" dirty="0">
                <a:solidFill>
                  <a:srgbClr val="000000"/>
                </a:solidFill>
              </a:rPr>
              <a:t>a. Root* + Verb:   “What causes …”</a:t>
            </a:r>
          </a:p>
          <a:p>
            <a:pPr>
              <a:buFontTx/>
              <a:buNone/>
            </a:pPr>
            <a:r>
              <a:rPr lang="en-US" b="1" dirty="0">
                <a:solidFill>
                  <a:srgbClr val="000000"/>
                </a:solidFill>
              </a:rPr>
              <a:t>b. Condition:        “… </a:t>
            </a:r>
            <a:r>
              <a:rPr lang="en-US" b="1" dirty="0" smtClean="0">
                <a:solidFill>
                  <a:srgbClr val="000000"/>
                </a:solidFill>
              </a:rPr>
              <a:t>Ebola?</a:t>
            </a:r>
            <a:r>
              <a:rPr lang="en-US" b="1" dirty="0">
                <a:solidFill>
                  <a:srgbClr val="000000"/>
                </a:solidFill>
              </a:rPr>
              <a:t>”</a:t>
            </a:r>
          </a:p>
          <a:p>
            <a:endParaRPr lang="en-US" b="1" dirty="0">
              <a:solidFill>
                <a:srgbClr val="000000"/>
              </a:solidFill>
            </a:endParaRPr>
          </a:p>
          <a:p>
            <a:r>
              <a:rPr lang="en-US" b="1" dirty="0">
                <a:solidFill>
                  <a:srgbClr val="000000"/>
                </a:solidFill>
              </a:rPr>
              <a:t>* Who, What, Where, When, Why, How</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95000"/>
          </a:schemeClr>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p:txBody>
          <a:bodyPr/>
          <a:lstStyle/>
          <a:p>
            <a:r>
              <a:rPr lang="en-US" sz="5000" dirty="0">
                <a:solidFill>
                  <a:srgbClr val="000000"/>
                </a:solidFill>
              </a:rPr>
              <a:t>‘Foreground’ Questions</a:t>
            </a:r>
          </a:p>
        </p:txBody>
      </p:sp>
      <p:sp>
        <p:nvSpPr>
          <p:cNvPr id="47107" name="Rectangle 3"/>
          <p:cNvSpPr>
            <a:spLocks noGrp="1" noChangeArrowheads="1"/>
          </p:cNvSpPr>
          <p:nvPr>
            <p:ph idx="4294967295"/>
          </p:nvPr>
        </p:nvSpPr>
        <p:spPr/>
        <p:txBody>
          <a:bodyPr/>
          <a:lstStyle/>
          <a:p>
            <a:r>
              <a:rPr lang="en-US" sz="2400" b="1" dirty="0">
                <a:solidFill>
                  <a:srgbClr val="000000"/>
                </a:solidFill>
              </a:rPr>
              <a:t>About patient care decisions and actions</a:t>
            </a:r>
          </a:p>
          <a:p>
            <a:endParaRPr lang="en-US" sz="2400" b="1" dirty="0">
              <a:solidFill>
                <a:srgbClr val="000000"/>
              </a:solidFill>
            </a:endParaRPr>
          </a:p>
          <a:p>
            <a:pPr>
              <a:buFontTx/>
              <a:buNone/>
            </a:pPr>
            <a:r>
              <a:rPr lang="en-US" sz="2400" b="1" dirty="0">
                <a:solidFill>
                  <a:srgbClr val="000000"/>
                </a:solidFill>
              </a:rPr>
              <a:t>4 (or 3) components:</a:t>
            </a:r>
          </a:p>
          <a:p>
            <a:pPr>
              <a:buFontTx/>
              <a:buNone/>
            </a:pPr>
            <a:r>
              <a:rPr lang="en-US" sz="2400" b="1" dirty="0">
                <a:solidFill>
                  <a:srgbClr val="000000"/>
                </a:solidFill>
              </a:rPr>
              <a:t>a. </a:t>
            </a:r>
            <a:r>
              <a:rPr lang="en-US" sz="3200" b="1" dirty="0">
                <a:solidFill>
                  <a:srgbClr val="000000"/>
                </a:solidFill>
              </a:rPr>
              <a:t>P</a:t>
            </a:r>
            <a:r>
              <a:rPr lang="en-US" sz="2400" b="1" dirty="0">
                <a:solidFill>
                  <a:srgbClr val="000000"/>
                </a:solidFill>
              </a:rPr>
              <a:t>atient, problem, or population</a:t>
            </a:r>
          </a:p>
          <a:p>
            <a:pPr>
              <a:buFontTx/>
              <a:buNone/>
            </a:pPr>
            <a:r>
              <a:rPr lang="en-US" sz="2400" b="1" dirty="0">
                <a:solidFill>
                  <a:srgbClr val="000000"/>
                </a:solidFill>
              </a:rPr>
              <a:t>b. </a:t>
            </a:r>
            <a:r>
              <a:rPr lang="en-US" sz="3600" b="1" dirty="0">
                <a:solidFill>
                  <a:srgbClr val="000000"/>
                </a:solidFill>
              </a:rPr>
              <a:t>I</a:t>
            </a:r>
            <a:r>
              <a:rPr lang="en-US" sz="2400" b="1" dirty="0">
                <a:solidFill>
                  <a:srgbClr val="000000"/>
                </a:solidFill>
              </a:rPr>
              <a:t>ntervention, exposure, or maneuver</a:t>
            </a:r>
          </a:p>
          <a:p>
            <a:pPr>
              <a:buFontTx/>
              <a:buNone/>
            </a:pPr>
            <a:r>
              <a:rPr lang="en-US" sz="2400" b="1" dirty="0">
                <a:solidFill>
                  <a:srgbClr val="000000"/>
                </a:solidFill>
              </a:rPr>
              <a:t>c. </a:t>
            </a:r>
            <a:r>
              <a:rPr lang="en-US" sz="3600" b="1" dirty="0">
                <a:solidFill>
                  <a:srgbClr val="000000"/>
                </a:solidFill>
              </a:rPr>
              <a:t>C</a:t>
            </a:r>
            <a:r>
              <a:rPr lang="en-US" sz="2400" b="1" dirty="0">
                <a:solidFill>
                  <a:srgbClr val="000000"/>
                </a:solidFill>
              </a:rPr>
              <a:t>omparison (if relevant) </a:t>
            </a:r>
          </a:p>
          <a:p>
            <a:pPr>
              <a:buFontTx/>
              <a:buNone/>
            </a:pPr>
            <a:r>
              <a:rPr lang="en-US" sz="2400" b="1" dirty="0">
                <a:solidFill>
                  <a:srgbClr val="000000"/>
                </a:solidFill>
              </a:rPr>
              <a:t>d. Clinical </a:t>
            </a:r>
            <a:r>
              <a:rPr lang="en-US" sz="3600" b="1" dirty="0">
                <a:solidFill>
                  <a:srgbClr val="000000"/>
                </a:solidFill>
              </a:rPr>
              <a:t>O</a:t>
            </a:r>
            <a:r>
              <a:rPr lang="en-US" sz="2400" b="1" dirty="0">
                <a:solidFill>
                  <a:srgbClr val="000000"/>
                </a:solidFill>
              </a:rPr>
              <a:t>utcomes (including time horizon)</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p:txBody>
          <a:bodyPr/>
          <a:lstStyle/>
          <a:p>
            <a:r>
              <a:rPr lang="en-US" sz="4600" dirty="0">
                <a:solidFill>
                  <a:srgbClr val="000000"/>
                </a:solidFill>
              </a:rPr>
              <a:t>Background &amp; Foreground</a:t>
            </a:r>
          </a:p>
        </p:txBody>
      </p:sp>
      <p:pic>
        <p:nvPicPr>
          <p:cNvPr id="48131" name="Picture 3"/>
          <p:cNvPicPr>
            <a:picLocks noGrp="1" noChangeAspect="1" noChangeArrowheads="1"/>
          </p:cNvPicPr>
          <p:nvPr>
            <p:ph idx="4294967295"/>
          </p:nvPr>
        </p:nvPicPr>
        <p:blipFill>
          <a:blip r:embed="rId3" cstate="print"/>
          <a:srcRect/>
          <a:stretch>
            <a:fillRect/>
          </a:stretch>
        </p:blipFill>
        <p:spPr>
          <a:xfrm>
            <a:off x="1285875" y="1570039"/>
            <a:ext cx="6553200" cy="4573587"/>
          </a:xfrm>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77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88640"/>
            <a:ext cx="2148835" cy="3166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116632"/>
            <a:ext cx="5963498" cy="368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63053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481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1" y="1065849"/>
            <a:ext cx="6096477" cy="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l="1653" t="13073" r="2512" b="8039"/>
          <a:stretch/>
        </p:blipFill>
        <p:spPr bwMode="auto">
          <a:xfrm>
            <a:off x="251520" y="188640"/>
            <a:ext cx="7817557" cy="52705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t="13865" r="2692"/>
          <a:stretch/>
        </p:blipFill>
        <p:spPr bwMode="auto">
          <a:xfrm>
            <a:off x="899592" y="1196752"/>
            <a:ext cx="8002447" cy="4632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1547664" y="2204864"/>
            <a:ext cx="7524328" cy="40751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730572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6866"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8" y="540069"/>
            <a:ext cx="8993981" cy="5556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692259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txBox="1">
            <a:spLocks noChangeArrowheads="1"/>
          </p:cNvSpPr>
          <p:nvPr/>
        </p:nvSpPr>
        <p:spPr bwMode="auto">
          <a:xfrm>
            <a:off x="812959" y="1294449"/>
            <a:ext cx="7875270" cy="4802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marL="342900" indent="-342900" eaLnBrk="0" hangingPunct="0">
              <a:defRPr sz="2400">
                <a:solidFill>
                  <a:schemeClr val="tx1"/>
                </a:solidFill>
                <a:latin typeface="Times New Roman" charset="0"/>
                <a:ea typeface="ＭＳ Ｐゴシック" charset="0"/>
              </a:defRPr>
            </a:lvl1pPr>
            <a:lvl2pPr marL="742950" indent="-3429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00046" lvl="1" indent="0" eaLnBrk="1" hangingPunct="1">
              <a:lnSpc>
                <a:spcPct val="95000"/>
              </a:lnSpc>
              <a:buClr>
                <a:srgbClr val="E6E6E6"/>
              </a:buClr>
            </a:pPr>
            <a:r>
              <a:rPr lang="en-US" b="1" dirty="0">
                <a:latin typeface="Arial" charset="0"/>
              </a:rPr>
              <a:t>About patient care decisions and </a:t>
            </a:r>
            <a:r>
              <a:rPr lang="en-US" b="1" dirty="0" smtClean="0">
                <a:latin typeface="Arial" charset="0"/>
              </a:rPr>
              <a:t>actions</a:t>
            </a:r>
          </a:p>
          <a:p>
            <a:pPr marL="400046" lvl="1" indent="0" eaLnBrk="1" hangingPunct="1">
              <a:lnSpc>
                <a:spcPct val="95000"/>
              </a:lnSpc>
              <a:buClr>
                <a:srgbClr val="E6E6E6"/>
              </a:buClr>
            </a:pPr>
            <a:endParaRPr lang="en-US" b="1" dirty="0">
              <a:latin typeface="Arial" charset="0"/>
            </a:endParaRPr>
          </a:p>
          <a:p>
            <a:pPr eaLnBrk="1" hangingPunct="1">
              <a:lnSpc>
                <a:spcPct val="95000"/>
              </a:lnSpc>
              <a:buFontTx/>
              <a:buChar char="•"/>
            </a:pPr>
            <a:r>
              <a:rPr lang="en-US" b="1" dirty="0">
                <a:latin typeface="Arial" charset="0"/>
              </a:rPr>
              <a:t>4 (or 3) components:</a:t>
            </a:r>
          </a:p>
          <a:p>
            <a:pPr eaLnBrk="1" hangingPunct="1">
              <a:lnSpc>
                <a:spcPct val="95000"/>
              </a:lnSpc>
              <a:buFontTx/>
              <a:buChar char="•"/>
            </a:pPr>
            <a:endParaRPr lang="en-US" b="1" dirty="0">
              <a:latin typeface="Arial" charset="0"/>
            </a:endParaRPr>
          </a:p>
          <a:p>
            <a:pPr eaLnBrk="1" hangingPunct="1">
              <a:lnSpc>
                <a:spcPct val="95000"/>
              </a:lnSpc>
              <a:buFontTx/>
              <a:buChar char="•"/>
            </a:pPr>
            <a:r>
              <a:rPr lang="en-US" b="1" dirty="0">
                <a:latin typeface="Arial" charset="0"/>
              </a:rPr>
              <a:t>a. In </a:t>
            </a:r>
            <a:r>
              <a:rPr lang="en-US" sz="2900" b="1" dirty="0">
                <a:solidFill>
                  <a:srgbClr val="FF0000"/>
                </a:solidFill>
                <a:latin typeface="Arial" charset="0"/>
              </a:rPr>
              <a:t>P</a:t>
            </a:r>
            <a:r>
              <a:rPr lang="en-US" b="1" dirty="0">
                <a:latin typeface="Arial" charset="0"/>
              </a:rPr>
              <a:t>atients with Bell</a:t>
            </a:r>
            <a:r>
              <a:rPr lang="ja-JP" altLang="en-US" b="1" dirty="0">
                <a:latin typeface="Arial" charset="0"/>
              </a:rPr>
              <a:t>’</a:t>
            </a:r>
            <a:r>
              <a:rPr lang="en-US" b="1" dirty="0">
                <a:latin typeface="Arial" charset="0"/>
              </a:rPr>
              <a:t>s Palsy</a:t>
            </a:r>
          </a:p>
          <a:p>
            <a:pPr eaLnBrk="1" hangingPunct="1">
              <a:lnSpc>
                <a:spcPct val="95000"/>
              </a:lnSpc>
              <a:buFontTx/>
              <a:buChar char="•"/>
            </a:pPr>
            <a:r>
              <a:rPr lang="en-US" b="1" dirty="0">
                <a:latin typeface="Arial" charset="0"/>
              </a:rPr>
              <a:t>b. Do (</a:t>
            </a:r>
            <a:r>
              <a:rPr lang="en-US" sz="2900" b="1" dirty="0">
                <a:solidFill>
                  <a:srgbClr val="FF0000"/>
                </a:solidFill>
                <a:latin typeface="Arial" charset="0"/>
              </a:rPr>
              <a:t>I</a:t>
            </a:r>
            <a:r>
              <a:rPr lang="en-US" b="1" dirty="0">
                <a:latin typeface="Arial" charset="0"/>
              </a:rPr>
              <a:t>) corticosteroids </a:t>
            </a:r>
          </a:p>
          <a:p>
            <a:pPr eaLnBrk="1" hangingPunct="1">
              <a:lnSpc>
                <a:spcPct val="95000"/>
              </a:lnSpc>
              <a:buFontTx/>
              <a:buChar char="•"/>
            </a:pPr>
            <a:r>
              <a:rPr lang="en-US" b="1" dirty="0">
                <a:latin typeface="Arial" charset="0"/>
              </a:rPr>
              <a:t>c. </a:t>
            </a:r>
            <a:r>
              <a:rPr lang="en-US" sz="3200" b="1" dirty="0">
                <a:solidFill>
                  <a:srgbClr val="FF0000"/>
                </a:solidFill>
                <a:latin typeface="Arial" charset="0"/>
              </a:rPr>
              <a:t>C</a:t>
            </a:r>
            <a:r>
              <a:rPr lang="en-US" b="1" dirty="0">
                <a:latin typeface="Arial" charset="0"/>
              </a:rPr>
              <a:t>ompared to placebo </a:t>
            </a:r>
          </a:p>
          <a:p>
            <a:pPr eaLnBrk="1" hangingPunct="1">
              <a:lnSpc>
                <a:spcPct val="95000"/>
              </a:lnSpc>
              <a:buFontTx/>
              <a:buChar char="•"/>
            </a:pPr>
            <a:r>
              <a:rPr lang="en-US" b="1" dirty="0">
                <a:latin typeface="Arial" charset="0"/>
              </a:rPr>
              <a:t>d. Improve facial function (</a:t>
            </a:r>
            <a:r>
              <a:rPr lang="en-US" sz="3200" b="1" dirty="0">
                <a:solidFill>
                  <a:srgbClr val="FF0000"/>
                </a:solidFill>
                <a:latin typeface="Arial" charset="0"/>
              </a:rPr>
              <a:t>O</a:t>
            </a:r>
            <a:r>
              <a:rPr lang="en-US" b="1" dirty="0">
                <a:latin typeface="Arial" charset="0"/>
              </a:rPr>
              <a:t>) at 3 months</a:t>
            </a:r>
          </a:p>
        </p:txBody>
      </p:sp>
      <p:sp>
        <p:nvSpPr>
          <p:cNvPr id="37891" name="Rectangle 4"/>
          <p:cNvSpPr>
            <a:spLocks noChangeArrowheads="1"/>
          </p:cNvSpPr>
          <p:nvPr/>
        </p:nvSpPr>
        <p:spPr bwMode="auto">
          <a:xfrm>
            <a:off x="942975" y="447201"/>
            <a:ext cx="6286500" cy="527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5" tIns="41148" rIns="82295" bIns="41148">
            <a:spAutoFit/>
          </a:bodyPr>
          <a:lstStyle/>
          <a:p>
            <a:r>
              <a:rPr lang="ja-JP" altLang="en-US" sz="2900">
                <a:solidFill>
                  <a:srgbClr val="FF0000"/>
                </a:solidFill>
              </a:rPr>
              <a:t>‘</a:t>
            </a:r>
            <a:r>
              <a:rPr lang="en-US" sz="2900">
                <a:solidFill>
                  <a:srgbClr val="FF0000"/>
                </a:solidFill>
              </a:rPr>
              <a:t>Foreground</a:t>
            </a:r>
            <a:r>
              <a:rPr lang="ja-JP" altLang="en-US" sz="2900">
                <a:solidFill>
                  <a:srgbClr val="FF0000"/>
                </a:solidFill>
              </a:rPr>
              <a:t>’</a:t>
            </a:r>
            <a:r>
              <a:rPr lang="en-US" sz="2900">
                <a:solidFill>
                  <a:srgbClr val="FF0000"/>
                </a:solidFill>
              </a:rPr>
              <a:t> Questions</a:t>
            </a:r>
            <a:endParaRPr lang="en-GB" sz="2900">
              <a:solidFill>
                <a:srgbClr val="FF0000"/>
              </a:solidFill>
            </a:endParaRPr>
          </a:p>
        </p:txBody>
      </p:sp>
    </p:spTree>
    <p:extLst>
      <p:ext uri="{BB962C8B-B14F-4D97-AF65-F5344CB8AC3E}">
        <p14:creationId xmlns:p14="http://schemas.microsoft.com/office/powerpoint/2010/main" val="199916094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891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1" y="1065849"/>
            <a:ext cx="6096477" cy="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l="24076" t="13369" r="42314"/>
          <a:stretch/>
        </p:blipFill>
        <p:spPr bwMode="auto">
          <a:xfrm>
            <a:off x="251520" y="332656"/>
            <a:ext cx="5220072" cy="724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l="27989" t="18856" r="27377" b="33988"/>
          <a:stretch/>
        </p:blipFill>
        <p:spPr bwMode="auto">
          <a:xfrm>
            <a:off x="3419872" y="404664"/>
            <a:ext cx="5575652" cy="33137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4077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95000"/>
          </a:schemeClr>
        </a:solidFill>
        <a:effectLst/>
      </p:bgPr>
    </p:bg>
    <p:spTree>
      <p:nvGrpSpPr>
        <p:cNvPr id="1" name=""/>
        <p:cNvGrpSpPr/>
        <p:nvPr/>
      </p:nvGrpSpPr>
      <p:grpSpPr>
        <a:xfrm>
          <a:off x="0" y="0"/>
          <a:ext cx="0" cy="0"/>
          <a:chOff x="0" y="0"/>
          <a:chExt cx="0" cy="0"/>
        </a:xfrm>
      </p:grpSpPr>
      <p:pic>
        <p:nvPicPr>
          <p:cNvPr id="4096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1" y="1065849"/>
            <a:ext cx="6096477" cy="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 Box 7"/>
          <p:cNvSpPr txBox="1">
            <a:spLocks noChangeArrowheads="1"/>
          </p:cNvSpPr>
          <p:nvPr/>
        </p:nvSpPr>
        <p:spPr bwMode="auto">
          <a:xfrm>
            <a:off x="7796689" y="837249"/>
            <a:ext cx="1323023" cy="132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5000"/>
              </a:lnSpc>
            </a:pPr>
            <a:r>
              <a:rPr lang="en-US" sz="900">
                <a:solidFill>
                  <a:srgbClr val="808080"/>
                </a:solidFill>
                <a:latin typeface="Arial" charset="0"/>
              </a:rPr>
              <a:t>www.cebm.net</a:t>
            </a:r>
          </a:p>
        </p:txBody>
      </p:sp>
      <p:pic>
        <p:nvPicPr>
          <p:cNvPr id="4096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336" y="1195866"/>
            <a:ext cx="8749665" cy="5264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Text Box 9"/>
          <p:cNvSpPr txBox="1">
            <a:spLocks noChangeArrowheads="1"/>
          </p:cNvSpPr>
          <p:nvPr/>
        </p:nvSpPr>
        <p:spPr bwMode="auto">
          <a:xfrm>
            <a:off x="342901" y="1195864"/>
            <a:ext cx="8852535" cy="4667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eaLnBrk="0" hangingPunct="0">
              <a:defRPr sz="2400">
                <a:solidFill>
                  <a:schemeClr val="tx1"/>
                </a:solidFill>
                <a:latin typeface="Times New Roman" charset="0"/>
                <a:ea typeface="ＭＳ Ｐゴシック" charset="0"/>
              </a:defRPr>
            </a:lvl1pPr>
            <a:lvl2pPr indent="-3429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5000"/>
              </a:lnSpc>
            </a:pPr>
            <a:r>
              <a:rPr lang="en-US" sz="2900" dirty="0">
                <a:solidFill>
                  <a:srgbClr val="000000"/>
                </a:solidFill>
                <a:latin typeface="Arial" charset="0"/>
              </a:rPr>
              <a:t>For every 100 people with Bell</a:t>
            </a:r>
            <a:r>
              <a:rPr lang="ja-JP" altLang="en-US" sz="2900" dirty="0">
                <a:solidFill>
                  <a:srgbClr val="000000"/>
                </a:solidFill>
                <a:latin typeface="Arial" charset="0"/>
              </a:rPr>
              <a:t>’</a:t>
            </a:r>
            <a:r>
              <a:rPr lang="en-US" sz="2900" dirty="0">
                <a:solidFill>
                  <a:srgbClr val="000000"/>
                </a:solidFill>
                <a:latin typeface="Arial" charset="0"/>
              </a:rPr>
              <a:t>s palsy at 3 months </a:t>
            </a:r>
          </a:p>
          <a:p>
            <a:pPr eaLnBrk="1" hangingPunct="1">
              <a:lnSpc>
                <a:spcPct val="95000"/>
              </a:lnSpc>
            </a:pPr>
            <a:endParaRPr lang="en-US" sz="2900" dirty="0">
              <a:solidFill>
                <a:srgbClr val="000000"/>
              </a:solidFill>
              <a:latin typeface="Arial" charset="0"/>
            </a:endParaRPr>
          </a:p>
          <a:p>
            <a:pPr lvl="1" eaLnBrk="1" hangingPunct="1">
              <a:lnSpc>
                <a:spcPct val="95000"/>
              </a:lnSpc>
              <a:buClr>
                <a:srgbClr val="FFFFFF"/>
              </a:buClr>
              <a:buSzPct val="100000"/>
              <a:buFontTx/>
              <a:buChar char="•"/>
            </a:pPr>
            <a:r>
              <a:rPr lang="en-US" sz="2900" dirty="0">
                <a:solidFill>
                  <a:srgbClr val="000000"/>
                </a:solidFill>
                <a:latin typeface="Arial" charset="0"/>
              </a:rPr>
              <a:t>83 in the corticosteroid group will have recovered facial </a:t>
            </a:r>
            <a:r>
              <a:rPr lang="en-US" sz="2900" dirty="0" smtClean="0">
                <a:solidFill>
                  <a:srgbClr val="000000"/>
                </a:solidFill>
                <a:latin typeface="Arial" charset="0"/>
              </a:rPr>
              <a:t>function &amp;</a:t>
            </a:r>
            <a:endParaRPr lang="en-US" sz="2900" dirty="0">
              <a:solidFill>
                <a:srgbClr val="000000"/>
              </a:solidFill>
              <a:latin typeface="Arial" charset="0"/>
            </a:endParaRPr>
          </a:p>
          <a:p>
            <a:pPr lvl="1" eaLnBrk="1" hangingPunct="1">
              <a:lnSpc>
                <a:spcPct val="95000"/>
              </a:lnSpc>
              <a:buClr>
                <a:srgbClr val="FFFFFF"/>
              </a:buClr>
              <a:buSzPct val="100000"/>
              <a:buFontTx/>
              <a:buChar char="•"/>
            </a:pPr>
            <a:r>
              <a:rPr lang="en-US" sz="2900" dirty="0">
                <a:solidFill>
                  <a:srgbClr val="000000"/>
                </a:solidFill>
                <a:latin typeface="Arial" charset="0"/>
              </a:rPr>
              <a:t>64 in the placebo group will have recovered facial function </a:t>
            </a:r>
          </a:p>
          <a:p>
            <a:pPr lvl="1" eaLnBrk="1" hangingPunct="1">
              <a:lnSpc>
                <a:spcPct val="95000"/>
              </a:lnSpc>
              <a:buClr>
                <a:srgbClr val="FFFFFF"/>
              </a:buClr>
              <a:buSzPct val="100000"/>
              <a:buFontTx/>
              <a:buChar char="•"/>
            </a:pPr>
            <a:endParaRPr lang="en-US" sz="2900" dirty="0">
              <a:solidFill>
                <a:srgbClr val="000000"/>
              </a:solidFill>
              <a:latin typeface="Arial" charset="0"/>
            </a:endParaRPr>
          </a:p>
          <a:p>
            <a:pPr marL="571496" lvl="1" indent="-457200" eaLnBrk="1" hangingPunct="1">
              <a:lnSpc>
                <a:spcPct val="95000"/>
              </a:lnSpc>
              <a:buClr>
                <a:schemeClr val="tx1"/>
              </a:buClr>
              <a:buSzPct val="100000"/>
              <a:buFont typeface="Wingdings" charset="2"/>
              <a:buChar char="§"/>
            </a:pPr>
            <a:r>
              <a:rPr lang="en-US" sz="2900" dirty="0">
                <a:latin typeface="Arial" charset="0"/>
              </a:rPr>
              <a:t>Risk difference = 19</a:t>
            </a:r>
            <a:r>
              <a:rPr lang="en-US" sz="2900" dirty="0" smtClean="0">
                <a:latin typeface="Arial" charset="0"/>
              </a:rPr>
              <a:t>%</a:t>
            </a:r>
          </a:p>
          <a:p>
            <a:pPr marL="571496" lvl="1" indent="-457200" eaLnBrk="1" hangingPunct="1">
              <a:lnSpc>
                <a:spcPct val="95000"/>
              </a:lnSpc>
              <a:buClr>
                <a:schemeClr val="tx1"/>
              </a:buClr>
              <a:buSzPct val="100000"/>
              <a:buFont typeface="Wingdings" charset="2"/>
              <a:buChar char="§"/>
            </a:pPr>
            <a:r>
              <a:rPr lang="en-US" sz="2900" dirty="0" smtClean="0">
                <a:latin typeface="Arial" charset="0"/>
              </a:rPr>
              <a:t>Relative </a:t>
            </a:r>
            <a:r>
              <a:rPr lang="en-US" sz="2900" dirty="0">
                <a:latin typeface="Arial" charset="0"/>
              </a:rPr>
              <a:t>Risk Reduction = 23%</a:t>
            </a:r>
          </a:p>
          <a:p>
            <a:pPr marL="571496" lvl="1" indent="-457200" eaLnBrk="1" hangingPunct="1">
              <a:lnSpc>
                <a:spcPct val="95000"/>
              </a:lnSpc>
              <a:buClr>
                <a:schemeClr val="tx1"/>
              </a:buClr>
              <a:buSzPct val="100000"/>
              <a:buFont typeface="Wingdings" charset="2"/>
              <a:buChar char="§"/>
            </a:pPr>
            <a:r>
              <a:rPr lang="en-US" sz="2900" dirty="0">
                <a:latin typeface="Arial" charset="0"/>
              </a:rPr>
              <a:t>Number Needed to Treat = </a:t>
            </a:r>
            <a:r>
              <a:rPr lang="en-US" sz="2900" dirty="0" smtClean="0">
                <a:latin typeface="Arial" charset="0"/>
              </a:rPr>
              <a:t>6</a:t>
            </a:r>
          </a:p>
          <a:p>
            <a:pPr marL="571496" lvl="1" indent="-457200" eaLnBrk="1" hangingPunct="1">
              <a:lnSpc>
                <a:spcPct val="95000"/>
              </a:lnSpc>
              <a:buClr>
                <a:schemeClr val="tx1"/>
              </a:buClr>
              <a:buSzPct val="100000"/>
              <a:buFont typeface="Wingdings" charset="2"/>
              <a:buChar char="§"/>
            </a:pPr>
            <a:r>
              <a:rPr lang="en-US" sz="2900" dirty="0" smtClean="0">
                <a:latin typeface="Arial" charset="0"/>
              </a:rPr>
              <a:t>Natural Frequency 19 per 100</a:t>
            </a:r>
            <a:endParaRPr lang="en-US" sz="2900" dirty="0">
              <a:latin typeface="Arial" charset="0"/>
            </a:endParaRPr>
          </a:p>
        </p:txBody>
      </p:sp>
      <p:pic>
        <p:nvPicPr>
          <p:cNvPr id="4096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335" y="302896"/>
            <a:ext cx="4466273" cy="462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9" name="Text Box 11"/>
          <p:cNvSpPr txBox="1">
            <a:spLocks noChangeArrowheads="1"/>
          </p:cNvSpPr>
          <p:nvPr/>
        </p:nvSpPr>
        <p:spPr bwMode="auto">
          <a:xfrm>
            <a:off x="342900" y="302896"/>
            <a:ext cx="8117532" cy="589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5000"/>
              </a:lnSpc>
            </a:pPr>
            <a:r>
              <a:rPr lang="en-US" sz="4000" dirty="0">
                <a:solidFill>
                  <a:srgbClr val="000000"/>
                </a:solidFill>
                <a:latin typeface="Arial" charset="0"/>
              </a:rPr>
              <a:t>Does this intervention help? </a:t>
            </a:r>
          </a:p>
        </p:txBody>
      </p:sp>
    </p:spTree>
    <p:extLst>
      <p:ext uri="{BB962C8B-B14F-4D97-AF65-F5344CB8AC3E}">
        <p14:creationId xmlns:p14="http://schemas.microsoft.com/office/powerpoint/2010/main" val="39967025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40967">
                                            <p:txEl>
                                              <p:pRg st="5" end="5"/>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nodeType="clickEffect">
                                  <p:stCondLst>
                                    <p:cond delay="0"/>
                                  </p:stCondLst>
                                  <p:iterate type="lt">
                                    <p:tmPct val="4000"/>
                                  </p:iterate>
                                  <p:childTnLst>
                                    <p:set>
                                      <p:cBhvr override="childStyle">
                                        <p:cTn id="10" dur="500" fill="hold"/>
                                        <p:tgtEl>
                                          <p:spTgt spid="40967">
                                            <p:txEl>
                                              <p:pRg st="6" end="6"/>
                                            </p:txEl>
                                          </p:spTgt>
                                        </p:tgtEl>
                                        <p:attrNameLst>
                                          <p:attrName>style.textDecorationUnderline</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8" presetClass="emph" presetSubtype="0" fill="hold" nodeType="clickEffect">
                                  <p:stCondLst>
                                    <p:cond delay="0"/>
                                  </p:stCondLst>
                                  <p:iterate type="lt">
                                    <p:tmPct val="4000"/>
                                  </p:iterate>
                                  <p:childTnLst>
                                    <p:set>
                                      <p:cBhvr override="childStyle">
                                        <p:cTn id="14" dur="500" fill="hold"/>
                                        <p:tgtEl>
                                          <p:spTgt spid="40967">
                                            <p:txEl>
                                              <p:pRg st="7" end="7"/>
                                            </p:txEl>
                                          </p:spTgt>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8" presetClass="emph" presetSubtype="0" fill="hold" nodeType="clickEffect">
                                  <p:stCondLst>
                                    <p:cond delay="0"/>
                                  </p:stCondLst>
                                  <p:iterate type="lt">
                                    <p:tmPct val="4000"/>
                                  </p:iterate>
                                  <p:childTnLst>
                                    <p:set>
                                      <p:cBhvr override="childStyle">
                                        <p:cTn id="18" dur="500" fill="hold"/>
                                        <p:tgtEl>
                                          <p:spTgt spid="40967">
                                            <p:txEl>
                                              <p:pRg st="8" end="8"/>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6866"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8" y="540069"/>
            <a:ext cx="8993981" cy="5556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777479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pic>
        <p:nvPicPr>
          <p:cNvPr id="158725"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8529" t="11138" r="10206"/>
          <a:stretch/>
        </p:blipFill>
        <p:spPr bwMode="auto">
          <a:xfrm>
            <a:off x="530718" y="188640"/>
            <a:ext cx="8384418" cy="5157191"/>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069205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pic>
        <p:nvPicPr>
          <p:cNvPr id="5529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73504" y="447200"/>
            <a:ext cx="3666173" cy="21388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54930" y="3234690"/>
            <a:ext cx="3659029" cy="290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Box 3"/>
          <p:cNvSpPr txBox="1">
            <a:spLocks noChangeArrowheads="1"/>
          </p:cNvSpPr>
          <p:nvPr/>
        </p:nvSpPr>
        <p:spPr bwMode="auto">
          <a:xfrm>
            <a:off x="360045" y="447199"/>
            <a:ext cx="4471988" cy="4404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6" tIns="41148" rIns="82296"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smtClean="0"/>
              <a:t>Background:</a:t>
            </a:r>
          </a:p>
          <a:p>
            <a:pPr eaLnBrk="1" hangingPunct="1">
              <a:defRPr/>
            </a:pPr>
            <a:r>
              <a:rPr lang="en-US" dirty="0" smtClean="0"/>
              <a:t>Patient </a:t>
            </a:r>
            <a:r>
              <a:rPr lang="en-US" dirty="0" smtClean="0"/>
              <a:t>presenting with MI </a:t>
            </a:r>
          </a:p>
          <a:p>
            <a:pPr eaLnBrk="1" hangingPunct="1">
              <a:defRPr/>
            </a:pPr>
            <a:endParaRPr lang="en-US" dirty="0" smtClean="0"/>
          </a:p>
          <a:p>
            <a:pPr eaLnBrk="1" hangingPunct="1">
              <a:defRPr/>
            </a:pPr>
            <a:r>
              <a:rPr lang="en-US" dirty="0" smtClean="0"/>
              <a:t> </a:t>
            </a:r>
          </a:p>
          <a:p>
            <a:pPr eaLnBrk="1" hangingPunct="1">
              <a:defRPr/>
            </a:pPr>
            <a:endParaRPr lang="en-US" dirty="0" smtClean="0"/>
          </a:p>
          <a:p>
            <a:pPr marL="317183" lvl="1" indent="-317183" eaLnBrk="1" hangingPunct="1">
              <a:lnSpc>
                <a:spcPct val="95000"/>
              </a:lnSpc>
              <a:buClr>
                <a:schemeClr val="tx1"/>
              </a:buClr>
              <a:buFont typeface="+mj-lt"/>
              <a:buAutoNum type="arabicPeriod"/>
              <a:defRPr/>
            </a:pPr>
            <a:r>
              <a:rPr lang="en-US" sz="1800" dirty="0">
                <a:latin typeface="Arial" charset="0"/>
              </a:rPr>
              <a:t>What are the symptoms and signs of someone presenting with  MI? </a:t>
            </a:r>
          </a:p>
          <a:p>
            <a:pPr marL="0" lvl="1" indent="0" eaLnBrk="1" hangingPunct="1">
              <a:lnSpc>
                <a:spcPct val="95000"/>
              </a:lnSpc>
              <a:buClr>
                <a:schemeClr val="tx1"/>
              </a:buClr>
              <a:defRPr/>
            </a:pPr>
            <a:endParaRPr lang="en-US" sz="1800" dirty="0">
              <a:latin typeface="Arial" charset="0"/>
            </a:endParaRPr>
          </a:p>
          <a:p>
            <a:pPr marL="317183" lvl="1" indent="-317183" eaLnBrk="1" hangingPunct="1">
              <a:lnSpc>
                <a:spcPct val="95000"/>
              </a:lnSpc>
              <a:buClr>
                <a:schemeClr val="tx1"/>
              </a:buClr>
              <a:buFont typeface="+mj-lt"/>
              <a:buAutoNum type="arabicPeriod"/>
              <a:defRPr/>
            </a:pPr>
            <a:r>
              <a:rPr lang="en-US" sz="1800" dirty="0">
                <a:latin typeface="Arial" charset="0"/>
              </a:rPr>
              <a:t>What are the diagnostic tests for  MI?</a:t>
            </a:r>
          </a:p>
          <a:p>
            <a:pPr marL="0" lvl="1" indent="0" eaLnBrk="1" hangingPunct="1">
              <a:lnSpc>
                <a:spcPct val="95000"/>
              </a:lnSpc>
              <a:buClr>
                <a:schemeClr val="tx1"/>
              </a:buClr>
              <a:defRPr/>
            </a:pPr>
            <a:endParaRPr lang="en-US" sz="1800" dirty="0">
              <a:latin typeface="Arial" charset="0"/>
            </a:endParaRPr>
          </a:p>
          <a:p>
            <a:pPr marL="317183" lvl="1" indent="-317183" eaLnBrk="1" hangingPunct="1">
              <a:lnSpc>
                <a:spcPct val="95000"/>
              </a:lnSpc>
              <a:buClr>
                <a:schemeClr val="tx1"/>
              </a:buClr>
              <a:buFont typeface="+mj-lt"/>
              <a:buAutoNum type="arabicPeriod"/>
              <a:defRPr/>
            </a:pPr>
            <a:r>
              <a:rPr lang="en-US" sz="1800" dirty="0">
                <a:latin typeface="Arial" charset="0"/>
              </a:rPr>
              <a:t>What are the causes of  MI? </a:t>
            </a:r>
          </a:p>
          <a:p>
            <a:pPr marL="0" lvl="1" indent="0" eaLnBrk="1" hangingPunct="1">
              <a:lnSpc>
                <a:spcPct val="95000"/>
              </a:lnSpc>
              <a:buClr>
                <a:schemeClr val="tx1"/>
              </a:buClr>
              <a:defRPr/>
            </a:pPr>
            <a:endParaRPr lang="en-US" sz="1800" dirty="0">
              <a:latin typeface="Arial" charset="0"/>
            </a:endParaRPr>
          </a:p>
          <a:p>
            <a:pPr marL="317183" lvl="1" indent="-317183" eaLnBrk="1" hangingPunct="1">
              <a:lnSpc>
                <a:spcPct val="95000"/>
              </a:lnSpc>
              <a:buClr>
                <a:schemeClr val="tx1"/>
              </a:buClr>
              <a:buFont typeface="+mj-lt"/>
              <a:buAutoNum type="arabicPeriod"/>
              <a:defRPr/>
            </a:pPr>
            <a:r>
              <a:rPr lang="en-US" sz="1800" dirty="0">
                <a:latin typeface="Arial" charset="0"/>
              </a:rPr>
              <a:t>What are the treatments of MI? </a:t>
            </a:r>
          </a:p>
          <a:p>
            <a:pPr eaLnBrk="1" hangingPunct="1">
              <a:defRPr/>
            </a:pPr>
            <a:endParaRPr lang="en-US" dirty="0" smtClean="0"/>
          </a:p>
        </p:txBody>
      </p:sp>
    </p:spTree>
    <p:extLst>
      <p:ext uri="{BB962C8B-B14F-4D97-AF65-F5344CB8AC3E}">
        <p14:creationId xmlns:p14="http://schemas.microsoft.com/office/powerpoint/2010/main" val="273395428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pic>
        <p:nvPicPr>
          <p:cNvPr id="4" name="Content Placeholder 3"/>
          <p:cNvPicPr>
            <a:picLocks noGrp="1" noChangeAspect="1"/>
          </p:cNvPicPr>
          <p:nvPr>
            <p:ph idx="1"/>
          </p:nvPr>
        </p:nvPicPr>
        <p:blipFill>
          <a:blip r:embed="rId2"/>
          <a:srcRect l="684" r="684"/>
          <a:stretch>
            <a:fillRect/>
          </a:stretch>
        </p:blipFill>
        <p:spPr>
          <a:xfrm>
            <a:off x="618649" y="382905"/>
            <a:ext cx="7772400" cy="4116229"/>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988840"/>
            <a:ext cx="7524328" cy="38938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46283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734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12922"/>
            <a:ext cx="9144000" cy="5949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a:xfrm>
            <a:off x="228600" y="407194"/>
            <a:ext cx="5257800" cy="1143000"/>
          </a:xfrm>
          <a:prstGeom prst="rect">
            <a:avLst/>
          </a:prstGeom>
        </p:spPr>
        <p:txBody>
          <a:bodyPr lIns="91439" tIns="45719" rIns="91439" bIns="45719" anchor="ctr">
            <a:normAutofit/>
          </a:bodyPr>
          <a:lstStyle/>
          <a:p>
            <a:pPr fontAlgn="auto">
              <a:spcAft>
                <a:spcPts val="0"/>
              </a:spcAft>
              <a:defRPr/>
            </a:pPr>
            <a:r>
              <a:rPr lang="en-US" sz="2800" dirty="0">
                <a:latin typeface="Tahoma" pitchFamily="34" charset="0"/>
                <a:cs typeface="Tahoma" pitchFamily="34" charset="0"/>
              </a:rPr>
              <a:t>     Know your background</a:t>
            </a:r>
            <a:endParaRPr lang="en-US" sz="2800" dirty="0">
              <a:solidFill>
                <a:srgbClr val="FFFFFF"/>
              </a:solidFill>
              <a:latin typeface="Tahoma" pitchFamily="34" charset="0"/>
              <a:ea typeface="+mj-ea"/>
              <a:cs typeface="Tahoma" pitchFamily="34" charset="0"/>
            </a:endParaRPr>
          </a:p>
        </p:txBody>
      </p:sp>
    </p:spTree>
    <p:extLst>
      <p:ext uri="{BB962C8B-B14F-4D97-AF65-F5344CB8AC3E}">
        <p14:creationId xmlns:p14="http://schemas.microsoft.com/office/powerpoint/2010/main" val="395088321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836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20587" y="447200"/>
            <a:ext cx="2519090" cy="14696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Box 3"/>
          <p:cNvSpPr txBox="1">
            <a:spLocks noChangeArrowheads="1"/>
          </p:cNvSpPr>
          <p:nvPr/>
        </p:nvSpPr>
        <p:spPr bwMode="auto">
          <a:xfrm>
            <a:off x="360044" y="447200"/>
            <a:ext cx="7380308" cy="638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296" tIns="41148" rIns="82296"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t>Patient presenting with MI </a:t>
            </a:r>
          </a:p>
          <a:p>
            <a:pPr eaLnBrk="1" hangingPunct="1"/>
            <a:endParaRPr lang="en-US" dirty="0"/>
          </a:p>
          <a:p>
            <a:pPr eaLnBrk="1" hangingPunct="1"/>
            <a:r>
              <a:rPr lang="en-US" altLang="ja-JP" dirty="0">
                <a:solidFill>
                  <a:srgbClr val="FF0000"/>
                </a:solidFill>
                <a:latin typeface="Arial" charset="0"/>
              </a:rPr>
              <a:t>Foreground</a:t>
            </a:r>
            <a:r>
              <a:rPr lang="ja-JP" altLang="en-US" dirty="0">
                <a:solidFill>
                  <a:srgbClr val="FF0000"/>
                </a:solidFill>
                <a:latin typeface="Arial" charset="0"/>
              </a:rPr>
              <a:t>’</a:t>
            </a:r>
            <a:r>
              <a:rPr lang="en-US" altLang="ja-JP" dirty="0">
                <a:solidFill>
                  <a:srgbClr val="FF0000"/>
                </a:solidFill>
                <a:latin typeface="Arial" charset="0"/>
              </a:rPr>
              <a:t> Questions</a:t>
            </a:r>
            <a:endParaRPr lang="en-US" altLang="ja-JP" dirty="0"/>
          </a:p>
          <a:p>
            <a:pPr eaLnBrk="1" hangingPunct="1"/>
            <a:endParaRPr lang="en-US" b="1" dirty="0">
              <a:latin typeface="Arial" charset="0"/>
            </a:endParaRPr>
          </a:p>
          <a:p>
            <a:pPr eaLnBrk="1" hangingPunct="1"/>
            <a:r>
              <a:rPr lang="en-US" b="1" dirty="0">
                <a:latin typeface="Arial" charset="0"/>
              </a:rPr>
              <a:t>About actual patient care decisions and actions</a:t>
            </a:r>
          </a:p>
          <a:p>
            <a:pPr eaLnBrk="1" hangingPunct="1"/>
            <a:endParaRPr lang="en-US" b="1" dirty="0">
              <a:latin typeface="Arial" charset="0"/>
            </a:endParaRPr>
          </a:p>
          <a:p>
            <a:pPr eaLnBrk="1" hangingPunct="1"/>
            <a:r>
              <a:rPr lang="en-US" b="1" dirty="0">
                <a:latin typeface="Arial" charset="0"/>
              </a:rPr>
              <a:t>For treatment </a:t>
            </a:r>
          </a:p>
          <a:p>
            <a:pPr eaLnBrk="1" hangingPunct="1">
              <a:lnSpc>
                <a:spcPct val="95000"/>
              </a:lnSpc>
            </a:pPr>
            <a:r>
              <a:rPr lang="en-US" b="1" dirty="0">
                <a:latin typeface="Arial" charset="0"/>
              </a:rPr>
              <a:t>4 (or 3) components:</a:t>
            </a:r>
          </a:p>
          <a:p>
            <a:pPr eaLnBrk="1" hangingPunct="1">
              <a:lnSpc>
                <a:spcPct val="95000"/>
              </a:lnSpc>
              <a:buFontTx/>
              <a:buChar char="•"/>
            </a:pPr>
            <a:endParaRPr lang="en-US" b="1" dirty="0">
              <a:latin typeface="Arial" charset="0"/>
            </a:endParaRPr>
          </a:p>
          <a:p>
            <a:pPr eaLnBrk="1" hangingPunct="1">
              <a:lnSpc>
                <a:spcPct val="95000"/>
              </a:lnSpc>
            </a:pPr>
            <a:r>
              <a:rPr lang="en-US" b="1" dirty="0">
                <a:latin typeface="Arial" charset="0"/>
              </a:rPr>
              <a:t>In </a:t>
            </a:r>
            <a:r>
              <a:rPr lang="en-US" sz="2900" b="1" dirty="0">
                <a:solidFill>
                  <a:srgbClr val="FF0000"/>
                </a:solidFill>
                <a:latin typeface="Arial" charset="0"/>
              </a:rPr>
              <a:t>P</a:t>
            </a:r>
            <a:r>
              <a:rPr lang="en-US" b="1" dirty="0">
                <a:latin typeface="Arial" charset="0"/>
              </a:rPr>
              <a:t>atients with a MI </a:t>
            </a:r>
          </a:p>
          <a:p>
            <a:pPr eaLnBrk="1" hangingPunct="1">
              <a:lnSpc>
                <a:spcPct val="95000"/>
              </a:lnSpc>
            </a:pPr>
            <a:r>
              <a:rPr lang="en-US" b="1" dirty="0">
                <a:latin typeface="Arial" charset="0"/>
              </a:rPr>
              <a:t>Does (</a:t>
            </a:r>
            <a:r>
              <a:rPr lang="en-US" sz="2900" b="1" dirty="0">
                <a:solidFill>
                  <a:srgbClr val="FF0000"/>
                </a:solidFill>
                <a:latin typeface="Arial" charset="0"/>
              </a:rPr>
              <a:t>I</a:t>
            </a:r>
            <a:r>
              <a:rPr lang="en-US" b="1" dirty="0">
                <a:latin typeface="Arial" charset="0"/>
              </a:rPr>
              <a:t>) cholesterol lowering therapy   </a:t>
            </a:r>
          </a:p>
          <a:p>
            <a:pPr eaLnBrk="1" hangingPunct="1">
              <a:lnSpc>
                <a:spcPct val="95000"/>
              </a:lnSpc>
            </a:pPr>
            <a:r>
              <a:rPr lang="en-US" sz="3200" b="1" dirty="0">
                <a:solidFill>
                  <a:srgbClr val="FF0000"/>
                </a:solidFill>
                <a:latin typeface="Arial" charset="0"/>
              </a:rPr>
              <a:t>C</a:t>
            </a:r>
            <a:r>
              <a:rPr lang="en-US" b="1" dirty="0">
                <a:latin typeface="Arial" charset="0"/>
              </a:rPr>
              <a:t>ompared to placebo </a:t>
            </a:r>
          </a:p>
          <a:p>
            <a:pPr eaLnBrk="1" hangingPunct="1">
              <a:lnSpc>
                <a:spcPct val="95000"/>
              </a:lnSpc>
            </a:pPr>
            <a:r>
              <a:rPr lang="en-US" b="1" dirty="0">
                <a:latin typeface="Arial" charset="0"/>
              </a:rPr>
              <a:t>reduce mortality (</a:t>
            </a:r>
            <a:r>
              <a:rPr lang="en-US" sz="3200" b="1" dirty="0">
                <a:solidFill>
                  <a:srgbClr val="FF0000"/>
                </a:solidFill>
                <a:latin typeface="Arial" charset="0"/>
              </a:rPr>
              <a:t>O</a:t>
            </a:r>
            <a:r>
              <a:rPr lang="en-US" b="1" dirty="0">
                <a:latin typeface="Arial" charset="0"/>
              </a:rPr>
              <a:t>) </a:t>
            </a:r>
          </a:p>
          <a:p>
            <a:pPr eaLnBrk="1" hangingPunct="1"/>
            <a:endParaRPr lang="en-US" dirty="0"/>
          </a:p>
          <a:p>
            <a:pPr eaLnBrk="1" hangingPunct="1"/>
            <a:endParaRPr lang="en-US" dirty="0"/>
          </a:p>
          <a:p>
            <a:pPr eaLnBrk="1" hangingPunct="1"/>
            <a:endParaRPr lang="en-US" dirty="0"/>
          </a:p>
        </p:txBody>
      </p:sp>
    </p:spTree>
    <p:extLst>
      <p:ext uri="{BB962C8B-B14F-4D97-AF65-F5344CB8AC3E}">
        <p14:creationId xmlns:p14="http://schemas.microsoft.com/office/powerpoint/2010/main" val="26753575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1443" name="TextBox 3"/>
          <p:cNvSpPr txBox="1">
            <a:spLocks noChangeArrowheads="1"/>
          </p:cNvSpPr>
          <p:nvPr/>
        </p:nvSpPr>
        <p:spPr bwMode="auto">
          <a:xfrm>
            <a:off x="395536" y="188640"/>
            <a:ext cx="8748464" cy="106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296" tIns="41148" rIns="82296"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t>Patient presenting with </a:t>
            </a:r>
            <a:r>
              <a:rPr lang="en-US" sz="3200" b="1" dirty="0" smtClean="0"/>
              <a:t>MI (7 types of questions) </a:t>
            </a:r>
            <a:endParaRPr lang="en-US" sz="3200" b="1" dirty="0"/>
          </a:p>
          <a:p>
            <a:pPr eaLnBrk="1" hangingPunct="1"/>
            <a:endParaRPr lang="en-US" sz="3200" dirty="0"/>
          </a:p>
        </p:txBody>
      </p:sp>
      <p:graphicFrame>
        <p:nvGraphicFramePr>
          <p:cNvPr id="5" name="Table 4"/>
          <p:cNvGraphicFramePr>
            <a:graphicFrameLocks noGrp="1"/>
          </p:cNvGraphicFramePr>
          <p:nvPr>
            <p:extLst>
              <p:ext uri="{D42A27DB-BD31-4B8C-83A1-F6EECF244321}">
                <p14:modId xmlns:p14="http://schemas.microsoft.com/office/powerpoint/2010/main" val="3342482144"/>
              </p:ext>
            </p:extLst>
          </p:nvPr>
        </p:nvGraphicFramePr>
        <p:xfrm>
          <a:off x="360045" y="1200324"/>
          <a:ext cx="8783955" cy="4660179"/>
        </p:xfrm>
        <a:graphic>
          <a:graphicData uri="http://schemas.openxmlformats.org/drawingml/2006/table">
            <a:tbl>
              <a:tblPr firstRow="1" bandRow="1">
                <a:tableStyleId>{2D5ABB26-0587-4C30-8999-92F81FD0307C}</a:tableStyleId>
              </a:tblPr>
              <a:tblGrid>
                <a:gridCol w="6660227"/>
                <a:gridCol w="2123728"/>
              </a:tblGrid>
              <a:tr h="411344">
                <a:tc>
                  <a:txBody>
                    <a:bodyPr/>
                    <a:lstStyle/>
                    <a:p>
                      <a:pPr marL="0" indent="0">
                        <a:buFont typeface="+mj-lt"/>
                        <a:buNone/>
                      </a:pPr>
                      <a:r>
                        <a:rPr lang="en-US" sz="2800" dirty="0" smtClean="0"/>
                        <a:t>1. How common</a:t>
                      </a:r>
                      <a:r>
                        <a:rPr lang="en-US" sz="2800" baseline="0" dirty="0" smtClean="0"/>
                        <a:t> is the problem </a:t>
                      </a:r>
                      <a:endParaRPr lang="en-US" sz="2800" dirty="0"/>
                    </a:p>
                  </a:txBody>
                  <a:tcPr marL="82292" marR="82292" marT="41133" marB="41133"/>
                </a:tc>
                <a:tc>
                  <a:txBody>
                    <a:bodyPr/>
                    <a:lstStyle/>
                    <a:p>
                      <a:r>
                        <a:rPr lang="en-US" sz="2400" dirty="0" smtClean="0"/>
                        <a:t>Prevalence</a:t>
                      </a:r>
                      <a:r>
                        <a:rPr lang="en-US" sz="2400" baseline="0" dirty="0" smtClean="0"/>
                        <a:t> </a:t>
                      </a:r>
                      <a:endParaRPr lang="en-US" sz="2400" dirty="0"/>
                    </a:p>
                  </a:txBody>
                  <a:tcPr marL="82292" marR="82292" marT="41133" marB="41133"/>
                </a:tc>
              </a:tr>
              <a:tr h="411344">
                <a:tc>
                  <a:txBody>
                    <a:bodyPr/>
                    <a:lstStyle/>
                    <a:p>
                      <a:pPr marL="0" indent="0">
                        <a:buFont typeface="+mj-lt"/>
                        <a:buNone/>
                      </a:pPr>
                      <a:r>
                        <a:rPr lang="en-US" sz="2800" dirty="0" smtClean="0"/>
                        <a:t>2. Is early</a:t>
                      </a:r>
                      <a:r>
                        <a:rPr lang="en-US" sz="2800" baseline="0" dirty="0" smtClean="0"/>
                        <a:t> detection worthwhile </a:t>
                      </a:r>
                      <a:endParaRPr lang="en-US" sz="2800" dirty="0"/>
                    </a:p>
                  </a:txBody>
                  <a:tcPr marL="82292" marR="82292" marT="41133" marB="41133"/>
                </a:tc>
                <a:tc>
                  <a:txBody>
                    <a:bodyPr/>
                    <a:lstStyle/>
                    <a:p>
                      <a:r>
                        <a:rPr lang="en-US" sz="2400" baseline="0" dirty="0" smtClean="0"/>
                        <a:t>Screening</a:t>
                      </a:r>
                      <a:endParaRPr lang="en-US" sz="2400" dirty="0"/>
                    </a:p>
                  </a:txBody>
                  <a:tcPr marL="82292" marR="82292" marT="41133" marB="41133"/>
                </a:tc>
              </a:tr>
              <a:tr h="630905">
                <a:tc>
                  <a:txBody>
                    <a:bodyPr/>
                    <a:lstStyle/>
                    <a:p>
                      <a:pPr marL="0" indent="0">
                        <a:buFont typeface="+mj-lt"/>
                        <a:buNone/>
                      </a:pPr>
                      <a:r>
                        <a:rPr lang="en-US" sz="2800" dirty="0" smtClean="0"/>
                        <a:t>3. Is the diagnostic</a:t>
                      </a:r>
                      <a:r>
                        <a:rPr lang="en-US" sz="2800" baseline="0" dirty="0" smtClean="0"/>
                        <a:t> test accurate </a:t>
                      </a:r>
                      <a:endParaRPr lang="en-US" sz="2800" dirty="0"/>
                    </a:p>
                  </a:txBody>
                  <a:tcPr marL="82292" marR="82292" marT="41133" marB="41133"/>
                </a:tc>
                <a:tc>
                  <a:txBody>
                    <a:bodyPr/>
                    <a:lstStyle/>
                    <a:p>
                      <a:r>
                        <a:rPr lang="en-US" sz="2400" dirty="0" smtClean="0"/>
                        <a:t>Diagnosis</a:t>
                      </a:r>
                      <a:r>
                        <a:rPr lang="en-US" sz="2400" baseline="0" dirty="0" smtClean="0"/>
                        <a:t> </a:t>
                      </a:r>
                      <a:endParaRPr lang="en-US" sz="2400" dirty="0"/>
                    </a:p>
                  </a:txBody>
                  <a:tcPr marL="82292" marR="82292" marT="41133" marB="41133"/>
                </a:tc>
              </a:tr>
              <a:tr h="630905">
                <a:tc>
                  <a:txBody>
                    <a:bodyPr/>
                    <a:lstStyle/>
                    <a:p>
                      <a:pPr marL="0" indent="0">
                        <a:buFont typeface="+mj-lt"/>
                        <a:buNone/>
                      </a:pPr>
                      <a:r>
                        <a:rPr lang="en-US" sz="2800" dirty="0" smtClean="0"/>
                        <a:t>4. What will happen</a:t>
                      </a:r>
                      <a:r>
                        <a:rPr lang="en-US" sz="2800" baseline="0" dirty="0" smtClean="0"/>
                        <a:t> if we do nothing </a:t>
                      </a:r>
                      <a:endParaRPr lang="en-US" sz="2800" dirty="0"/>
                    </a:p>
                  </a:txBody>
                  <a:tcPr marL="82292" marR="82292" marT="41133" marB="41133"/>
                </a:tc>
                <a:tc>
                  <a:txBody>
                    <a:bodyPr/>
                    <a:lstStyle/>
                    <a:p>
                      <a:r>
                        <a:rPr lang="en-US" sz="2400" dirty="0" smtClean="0"/>
                        <a:t>Prognosis </a:t>
                      </a:r>
                      <a:endParaRPr lang="en-US" sz="2400" dirty="0"/>
                    </a:p>
                  </a:txBody>
                  <a:tcPr marL="82292" marR="82292" marT="41133" marB="41133"/>
                </a:tc>
              </a:tr>
              <a:tr h="411344">
                <a:tc>
                  <a:txBody>
                    <a:bodyPr/>
                    <a:lstStyle/>
                    <a:p>
                      <a:pPr marL="0" indent="0">
                        <a:buFont typeface="+mj-lt"/>
                        <a:buNone/>
                      </a:pPr>
                      <a:r>
                        <a:rPr lang="en-US" sz="2800" b="1" dirty="0" smtClean="0"/>
                        <a:t>5. Does this intervention help </a:t>
                      </a:r>
                      <a:endParaRPr lang="en-US" sz="2800" b="1" dirty="0"/>
                    </a:p>
                  </a:txBody>
                  <a:tcPr marL="82292" marR="82292" marT="41133" marB="41133"/>
                </a:tc>
                <a:tc>
                  <a:txBody>
                    <a:bodyPr/>
                    <a:lstStyle/>
                    <a:p>
                      <a:r>
                        <a:rPr lang="en-US" sz="2400" b="1" dirty="0" smtClean="0"/>
                        <a:t>Treatment </a:t>
                      </a:r>
                      <a:endParaRPr lang="en-US" sz="2400" b="1" dirty="0"/>
                    </a:p>
                  </a:txBody>
                  <a:tcPr marL="82292" marR="82292" marT="41133" marB="41133"/>
                </a:tc>
              </a:tr>
              <a:tr h="740424">
                <a:tc>
                  <a:txBody>
                    <a:bodyPr/>
                    <a:lstStyle/>
                    <a:p>
                      <a:pPr marL="0" indent="0">
                        <a:buFont typeface="+mj-lt"/>
                        <a:buNone/>
                      </a:pPr>
                      <a:r>
                        <a:rPr lang="en-US" sz="2800" dirty="0" smtClean="0"/>
                        <a:t>6. What are the common</a:t>
                      </a:r>
                      <a:r>
                        <a:rPr lang="en-US" sz="2800" baseline="0" dirty="0" smtClean="0"/>
                        <a:t> harms of an intervention </a:t>
                      </a:r>
                      <a:endParaRPr lang="en-US" sz="2800" dirty="0"/>
                    </a:p>
                  </a:txBody>
                  <a:tcPr marL="82292" marR="82292" marT="41133" marB="41133"/>
                </a:tc>
                <a:tc>
                  <a:txBody>
                    <a:bodyPr/>
                    <a:lstStyle/>
                    <a:p>
                      <a:r>
                        <a:rPr lang="en-US" sz="1800" dirty="0" smtClean="0"/>
                        <a:t> </a:t>
                      </a:r>
                      <a:endParaRPr lang="en-US" sz="1800" dirty="0"/>
                    </a:p>
                  </a:txBody>
                  <a:tcPr marL="82292" marR="82292" marT="41133" marB="41133"/>
                </a:tc>
              </a:tr>
              <a:tr h="630905">
                <a:tc>
                  <a:txBody>
                    <a:bodyPr/>
                    <a:lstStyle/>
                    <a:p>
                      <a:pPr marL="0" indent="0">
                        <a:buFont typeface="+mj-lt"/>
                        <a:buNone/>
                      </a:pPr>
                      <a:r>
                        <a:rPr lang="en-US" sz="2800" dirty="0" smtClean="0"/>
                        <a:t>7. What are the rare harms of an intervention</a:t>
                      </a:r>
                      <a:r>
                        <a:rPr lang="en-US" sz="2800" baseline="0" dirty="0" smtClean="0"/>
                        <a:t> </a:t>
                      </a:r>
                      <a:endParaRPr lang="en-US" sz="2800" dirty="0"/>
                    </a:p>
                  </a:txBody>
                  <a:tcPr marL="82292" marR="82292" marT="41133" marB="41133"/>
                </a:tc>
                <a:tc>
                  <a:txBody>
                    <a:bodyPr/>
                    <a:lstStyle/>
                    <a:p>
                      <a:endParaRPr lang="en-US" sz="1800" dirty="0"/>
                    </a:p>
                  </a:txBody>
                  <a:tcPr marL="82292" marR="82292" marT="41133" marB="41133"/>
                </a:tc>
              </a:tr>
            </a:tbl>
          </a:graphicData>
        </a:graphic>
      </p:graphicFrame>
    </p:spTree>
    <p:extLst>
      <p:ext uri="{BB962C8B-B14F-4D97-AF65-F5344CB8AC3E}">
        <p14:creationId xmlns:p14="http://schemas.microsoft.com/office/powerpoint/2010/main" val="28339016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95000"/>
          </a:schemeClr>
        </a:solidFill>
        <a:effectLst/>
      </p:bgPr>
    </p:bg>
    <p:spTree>
      <p:nvGrpSpPr>
        <p:cNvPr id="1" name=""/>
        <p:cNvGrpSpPr/>
        <p:nvPr/>
      </p:nvGrpSpPr>
      <p:grpSpPr>
        <a:xfrm>
          <a:off x="0" y="0"/>
          <a:ext cx="0" cy="0"/>
          <a:chOff x="0" y="0"/>
          <a:chExt cx="0" cy="0"/>
        </a:xfrm>
      </p:grpSpPr>
      <p:sp>
        <p:nvSpPr>
          <p:cNvPr id="50178" name="Title 1"/>
          <p:cNvSpPr>
            <a:spLocks noGrp="1"/>
          </p:cNvSpPr>
          <p:nvPr>
            <p:ph type="title" idx="4294967295"/>
          </p:nvPr>
        </p:nvSpPr>
        <p:spPr>
          <a:xfrm>
            <a:off x="899592" y="188640"/>
            <a:ext cx="7340600" cy="952500"/>
          </a:xfrm>
        </p:spPr>
        <p:txBody>
          <a:bodyPr/>
          <a:lstStyle/>
          <a:p>
            <a:r>
              <a:rPr lang="en-GB" sz="4000" dirty="0">
                <a:solidFill>
                  <a:srgbClr val="000000"/>
                </a:solidFill>
              </a:rPr>
              <a:t>Example 1  </a:t>
            </a:r>
            <a:endParaRPr lang="en-US" sz="4000" dirty="0">
              <a:solidFill>
                <a:srgbClr val="000000"/>
              </a:solidFill>
            </a:endParaRPr>
          </a:p>
        </p:txBody>
      </p:sp>
      <p:sp>
        <p:nvSpPr>
          <p:cNvPr id="50179" name="TextBox 3"/>
          <p:cNvSpPr txBox="1">
            <a:spLocks noChangeArrowheads="1"/>
          </p:cNvSpPr>
          <p:nvPr/>
        </p:nvSpPr>
        <p:spPr bwMode="auto">
          <a:xfrm>
            <a:off x="1000101" y="1285861"/>
            <a:ext cx="7000875" cy="3416318"/>
          </a:xfrm>
          <a:prstGeom prst="rect">
            <a:avLst/>
          </a:prstGeom>
          <a:noFill/>
          <a:ln w="9525">
            <a:noFill/>
            <a:miter lim="800000"/>
            <a:headEnd/>
            <a:tailEnd/>
          </a:ln>
        </p:spPr>
        <p:txBody>
          <a:bodyPr lIns="91439" tIns="45719" rIns="91439" bIns="45719">
            <a:spAutoFit/>
          </a:bodyPr>
          <a:lstStyle/>
          <a:p>
            <a:r>
              <a:rPr lang="en-GB" dirty="0">
                <a:solidFill>
                  <a:srgbClr val="000000"/>
                </a:solidFill>
              </a:rPr>
              <a:t>Jean is a 55 year old woman who quite often crosses the Atlantic to visit her elderly mother. She tends to get swollen legs on these flights and is worried about her risk of developing deep vein thrombosis (DVT), because she has read quite a bit about this in the newspapers lately. She asks you if she would wear elastic stockings on her next trip to reduce her risk of this.</a:t>
            </a:r>
          </a:p>
          <a:p>
            <a:endParaRPr lang="en-GB" dirty="0"/>
          </a:p>
        </p:txBody>
      </p:sp>
      <p:sp>
        <p:nvSpPr>
          <p:cNvPr id="5" name="Flowchart: Process 4"/>
          <p:cNvSpPr>
            <a:spLocks noChangeArrowheads="1"/>
          </p:cNvSpPr>
          <p:nvPr/>
        </p:nvSpPr>
        <p:spPr bwMode="auto">
          <a:xfrm>
            <a:off x="4429124" y="2428868"/>
            <a:ext cx="3143272" cy="357188"/>
          </a:xfrm>
          <a:prstGeom prst="flowChartProcess">
            <a:avLst/>
          </a:prstGeom>
          <a:solidFill>
            <a:srgbClr val="FFFF00">
              <a:alpha val="20000"/>
            </a:srgbClr>
          </a:solidFill>
          <a:ln w="9525" algn="ctr">
            <a:solidFill>
              <a:schemeClr val="tx1"/>
            </a:solidFill>
            <a:miter lim="800000"/>
            <a:headEnd/>
            <a:tailEnd/>
          </a:ln>
        </p:spPr>
        <p:txBody>
          <a:bodyPr wrap="none" lIns="91439" tIns="45719" rIns="91439" bIns="45719"/>
          <a:lstStyle/>
          <a:p>
            <a:endParaRPr lang="en-US"/>
          </a:p>
        </p:txBody>
      </p:sp>
      <p:sp>
        <p:nvSpPr>
          <p:cNvPr id="6" name="Flowchart: Process 5"/>
          <p:cNvSpPr>
            <a:spLocks noChangeArrowheads="1"/>
          </p:cNvSpPr>
          <p:nvPr/>
        </p:nvSpPr>
        <p:spPr bwMode="auto">
          <a:xfrm>
            <a:off x="3214678" y="3571876"/>
            <a:ext cx="3143272" cy="357190"/>
          </a:xfrm>
          <a:prstGeom prst="flowChartProcess">
            <a:avLst/>
          </a:prstGeom>
          <a:solidFill>
            <a:srgbClr val="FFFF00">
              <a:alpha val="20000"/>
            </a:srgbClr>
          </a:solidFill>
          <a:ln w="9525" algn="ctr">
            <a:solidFill>
              <a:schemeClr val="tx1"/>
            </a:solidFill>
            <a:miter lim="800000"/>
            <a:headEnd/>
            <a:tailEnd/>
          </a:ln>
        </p:spPr>
        <p:txBody>
          <a:bodyPr wrap="none" lIns="91439" tIns="45719" rIns="91439" bIns="45719"/>
          <a:lstStyle/>
          <a:p>
            <a:endParaRPr lang="en-US"/>
          </a:p>
        </p:txBody>
      </p:sp>
      <p:sp>
        <p:nvSpPr>
          <p:cNvPr id="7" name="Flowchart: Process 6"/>
          <p:cNvSpPr>
            <a:spLocks noChangeArrowheads="1"/>
          </p:cNvSpPr>
          <p:nvPr/>
        </p:nvSpPr>
        <p:spPr bwMode="auto">
          <a:xfrm>
            <a:off x="1000100" y="1285861"/>
            <a:ext cx="3000396" cy="428628"/>
          </a:xfrm>
          <a:prstGeom prst="flowChartProcess">
            <a:avLst/>
          </a:prstGeom>
          <a:solidFill>
            <a:srgbClr val="FFFF00">
              <a:alpha val="20000"/>
            </a:srgbClr>
          </a:solidFill>
          <a:ln w="9525" algn="ctr">
            <a:solidFill>
              <a:schemeClr val="tx1"/>
            </a:solidFill>
            <a:miter lim="800000"/>
            <a:headEnd/>
            <a:tailEnd/>
          </a:ln>
        </p:spPr>
        <p:txBody>
          <a:bodyPr wrap="none" lIns="91439" tIns="45719" rIns="91439" bIns="45719"/>
          <a:lstStyle/>
          <a:p>
            <a:endParaRPr lang="en-US"/>
          </a:p>
        </p:txBody>
      </p:sp>
      <p:pic>
        <p:nvPicPr>
          <p:cNvPr id="50183" name="Picture 2" descr="C:\Documents and Settings\cheneghan\My Documents\My Pictures\images1.jpg"/>
          <p:cNvPicPr>
            <a:picLocks noChangeAspect="1" noChangeArrowheads="1"/>
          </p:cNvPicPr>
          <p:nvPr/>
        </p:nvPicPr>
        <p:blipFill>
          <a:blip r:embed="rId3" cstate="print"/>
          <a:srcRect/>
          <a:stretch>
            <a:fillRect/>
          </a:stretch>
        </p:blipFill>
        <p:spPr bwMode="auto">
          <a:xfrm>
            <a:off x="6378600" y="4725144"/>
            <a:ext cx="2733104" cy="201622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Title 1"/>
          <p:cNvSpPr>
            <a:spLocks noGrp="1"/>
          </p:cNvSpPr>
          <p:nvPr>
            <p:ph type="title" idx="4294967295"/>
          </p:nvPr>
        </p:nvSpPr>
        <p:spPr>
          <a:xfrm>
            <a:off x="1130300" y="404813"/>
            <a:ext cx="7340600" cy="952500"/>
          </a:xfrm>
        </p:spPr>
        <p:txBody>
          <a:bodyPr/>
          <a:lstStyle/>
          <a:p>
            <a:r>
              <a:rPr lang="en-GB" sz="3400" dirty="0">
                <a:solidFill>
                  <a:srgbClr val="000000"/>
                </a:solidFill>
              </a:rPr>
              <a:t>Example 2</a:t>
            </a:r>
            <a:endParaRPr lang="en-US" sz="3400" dirty="0">
              <a:solidFill>
                <a:srgbClr val="000000"/>
              </a:solidFill>
            </a:endParaRPr>
          </a:p>
        </p:txBody>
      </p:sp>
      <p:sp>
        <p:nvSpPr>
          <p:cNvPr id="51203" name="TextBox 3"/>
          <p:cNvSpPr txBox="1">
            <a:spLocks noChangeArrowheads="1"/>
          </p:cNvSpPr>
          <p:nvPr/>
        </p:nvSpPr>
        <p:spPr bwMode="auto">
          <a:xfrm>
            <a:off x="1071538" y="1285860"/>
            <a:ext cx="7358062" cy="2677654"/>
          </a:xfrm>
          <a:prstGeom prst="rect">
            <a:avLst/>
          </a:prstGeom>
          <a:noFill/>
          <a:ln w="25400">
            <a:solidFill>
              <a:srgbClr val="FFFF00"/>
            </a:solidFill>
            <a:miter lim="800000"/>
            <a:headEnd/>
            <a:tailEnd/>
          </a:ln>
        </p:spPr>
        <p:txBody>
          <a:bodyPr lIns="91439" tIns="45719" rIns="91439" bIns="45719">
            <a:spAutoFit/>
          </a:bodyPr>
          <a:lstStyle/>
          <a:p>
            <a:r>
              <a:rPr lang="en-GB" b="1" i="1" dirty="0"/>
              <a:t>CHILDHOOD SEIZURES </a:t>
            </a:r>
            <a:endParaRPr lang="en-GB" dirty="0"/>
          </a:p>
          <a:p>
            <a:r>
              <a:rPr lang="en-GB" dirty="0"/>
              <a:t> </a:t>
            </a:r>
          </a:p>
          <a:p>
            <a:r>
              <a:rPr lang="en-GB" dirty="0"/>
              <a:t>Childhood seizures are common and frightening for the parents, and the decision to initiate treatment is a difficult one.  What is the risk of further recurrences following a single seizure of unknown cause?  Are there any identifiable factors that modify this risk?</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2226" name="Title 1"/>
          <p:cNvSpPr>
            <a:spLocks noGrp="1"/>
          </p:cNvSpPr>
          <p:nvPr>
            <p:ph type="title" idx="4294967295"/>
          </p:nvPr>
        </p:nvSpPr>
        <p:spPr>
          <a:xfrm>
            <a:off x="1130300" y="404813"/>
            <a:ext cx="7340600" cy="952500"/>
          </a:xfrm>
        </p:spPr>
        <p:txBody>
          <a:bodyPr/>
          <a:lstStyle/>
          <a:p>
            <a:r>
              <a:rPr lang="en-GB" sz="3400" dirty="0">
                <a:solidFill>
                  <a:srgbClr val="000000"/>
                </a:solidFill>
              </a:rPr>
              <a:t>Example 3  </a:t>
            </a:r>
            <a:endParaRPr lang="en-US" sz="3400" dirty="0">
              <a:solidFill>
                <a:srgbClr val="000000"/>
              </a:solidFill>
            </a:endParaRPr>
          </a:p>
        </p:txBody>
      </p:sp>
      <p:sp>
        <p:nvSpPr>
          <p:cNvPr id="52227" name="TextBox 3"/>
          <p:cNvSpPr txBox="1">
            <a:spLocks noChangeArrowheads="1"/>
          </p:cNvSpPr>
          <p:nvPr/>
        </p:nvSpPr>
        <p:spPr bwMode="auto">
          <a:xfrm>
            <a:off x="1000100" y="1285860"/>
            <a:ext cx="7358062" cy="3416318"/>
          </a:xfrm>
          <a:prstGeom prst="rect">
            <a:avLst/>
          </a:prstGeom>
          <a:noFill/>
          <a:ln w="25400">
            <a:solidFill>
              <a:srgbClr val="FFFF00"/>
            </a:solidFill>
            <a:miter lim="800000"/>
            <a:headEnd/>
            <a:tailEnd/>
          </a:ln>
        </p:spPr>
        <p:txBody>
          <a:bodyPr lIns="91439" tIns="45719" rIns="91439" bIns="45719">
            <a:spAutoFit/>
          </a:bodyPr>
          <a:lstStyle/>
          <a:p>
            <a:r>
              <a:rPr lang="en-GB" b="1" i="1" dirty="0"/>
              <a:t>VACCINATION AND NEEDLE LENGTH </a:t>
            </a:r>
            <a:endParaRPr lang="en-GB" dirty="0"/>
          </a:p>
          <a:p>
            <a:r>
              <a:rPr lang="en-GB" dirty="0"/>
              <a:t> </a:t>
            </a:r>
          </a:p>
          <a:p>
            <a:r>
              <a:rPr lang="en-GB" dirty="0"/>
              <a:t>You are the practice nurse and one of your colleagues tells you it is better to use a short needle than a long needle when immunising babies for their first ever vaccinations, as it reduces the swelling and decreases the parents anxiety about further vaccinations. You wonder if your colleague is correct?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TIA39_GT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63688" y="953598"/>
            <a:ext cx="5124739" cy="3843554"/>
          </a:xfrm>
          <a:prstGeom prst="rect">
            <a:avLst/>
          </a:prstGeom>
        </p:spPr>
      </p:pic>
    </p:spTree>
    <p:extLst>
      <p:ext uri="{BB962C8B-B14F-4D97-AF65-F5344CB8AC3E}">
        <p14:creationId xmlns:p14="http://schemas.microsoft.com/office/powerpoint/2010/main" val="65702346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TIA40_GT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75656" y="1106742"/>
            <a:ext cx="5304589" cy="3978442"/>
          </a:xfrm>
          <a:prstGeom prst="rect">
            <a:avLst/>
          </a:prstGeom>
        </p:spPr>
      </p:pic>
    </p:spTree>
    <p:extLst>
      <p:ext uri="{BB962C8B-B14F-4D97-AF65-F5344CB8AC3E}">
        <p14:creationId xmlns:p14="http://schemas.microsoft.com/office/powerpoint/2010/main" val="273704397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2"/>
          <p:cNvSpPr>
            <a:spLocks noGrp="1" noChangeArrowheads="1"/>
          </p:cNvSpPr>
          <p:nvPr>
            <p:ph type="title"/>
          </p:nvPr>
        </p:nvSpPr>
        <p:spPr/>
        <p:txBody>
          <a:bodyPr/>
          <a:lstStyle/>
          <a:p>
            <a:pPr>
              <a:defRPr/>
            </a:pPr>
            <a:endParaRPr lang="en-US" dirty="0"/>
          </a:p>
        </p:txBody>
      </p:sp>
      <p:grpSp>
        <p:nvGrpSpPr>
          <p:cNvPr id="2" name="Group 3"/>
          <p:cNvGrpSpPr>
            <a:grpSpLocks/>
          </p:cNvGrpSpPr>
          <p:nvPr/>
        </p:nvGrpSpPr>
        <p:grpSpPr bwMode="auto">
          <a:xfrm>
            <a:off x="0" y="1"/>
            <a:ext cx="9221788" cy="6937375"/>
            <a:chOff x="0" y="0"/>
            <a:chExt cx="5809" cy="4370"/>
          </a:xfrm>
        </p:grpSpPr>
        <p:sp>
          <p:nvSpPr>
            <p:cNvPr id="24585" name="Rectangle 4"/>
            <p:cNvSpPr>
              <a:spLocks noChangeArrowheads="1"/>
            </p:cNvSpPr>
            <p:nvPr/>
          </p:nvSpPr>
          <p:spPr bwMode="auto">
            <a:xfrm>
              <a:off x="49" y="49"/>
              <a:ext cx="5760" cy="4321"/>
            </a:xfrm>
            <a:prstGeom prst="rect">
              <a:avLst/>
            </a:prstGeom>
            <a:solidFill>
              <a:srgbClr val="000000"/>
            </a:solidFill>
            <a:ln w="9525">
              <a:noFill/>
              <a:miter lim="800000"/>
              <a:headEnd/>
              <a:tailEnd/>
            </a:ln>
          </p:spPr>
          <p:txBody>
            <a:bodyPr/>
            <a:lstStyle/>
            <a:p>
              <a:pPr eaLnBrk="0" hangingPunct="0"/>
              <a:endParaRPr lang="en-US"/>
            </a:p>
          </p:txBody>
        </p:sp>
        <p:grpSp>
          <p:nvGrpSpPr>
            <p:cNvPr id="3" name="Group 5"/>
            <p:cNvGrpSpPr>
              <a:grpSpLocks/>
            </p:cNvGrpSpPr>
            <p:nvPr/>
          </p:nvGrpSpPr>
          <p:grpSpPr bwMode="auto">
            <a:xfrm>
              <a:off x="0" y="0"/>
              <a:ext cx="5760" cy="4321"/>
              <a:chOff x="0" y="0"/>
              <a:chExt cx="5760" cy="4321"/>
            </a:xfrm>
          </p:grpSpPr>
          <p:sp>
            <p:nvSpPr>
              <p:cNvPr id="24587" name="Rectangle 6"/>
              <p:cNvSpPr>
                <a:spLocks noChangeArrowheads="1"/>
              </p:cNvSpPr>
              <p:nvPr/>
            </p:nvSpPr>
            <p:spPr bwMode="auto">
              <a:xfrm>
                <a:off x="0" y="0"/>
                <a:ext cx="5760" cy="53"/>
              </a:xfrm>
              <a:prstGeom prst="rect">
                <a:avLst/>
              </a:prstGeom>
              <a:solidFill>
                <a:srgbClr val="000047"/>
              </a:solidFill>
              <a:ln w="9525">
                <a:noFill/>
                <a:miter lim="800000"/>
                <a:headEnd/>
                <a:tailEnd/>
              </a:ln>
            </p:spPr>
            <p:txBody>
              <a:bodyPr/>
              <a:lstStyle/>
              <a:p>
                <a:pPr eaLnBrk="0" hangingPunct="0"/>
                <a:endParaRPr lang="en-US"/>
              </a:p>
            </p:txBody>
          </p:sp>
          <p:sp>
            <p:nvSpPr>
              <p:cNvPr id="24588" name="Rectangle 7"/>
              <p:cNvSpPr>
                <a:spLocks noChangeArrowheads="1"/>
              </p:cNvSpPr>
              <p:nvPr/>
            </p:nvSpPr>
            <p:spPr bwMode="auto">
              <a:xfrm>
                <a:off x="0" y="53"/>
                <a:ext cx="5760" cy="50"/>
              </a:xfrm>
              <a:prstGeom prst="rect">
                <a:avLst/>
              </a:prstGeom>
              <a:solidFill>
                <a:srgbClr val="000047"/>
              </a:solidFill>
              <a:ln w="9525">
                <a:noFill/>
                <a:miter lim="800000"/>
                <a:headEnd/>
                <a:tailEnd/>
              </a:ln>
            </p:spPr>
            <p:txBody>
              <a:bodyPr/>
              <a:lstStyle/>
              <a:p>
                <a:pPr eaLnBrk="0" hangingPunct="0"/>
                <a:endParaRPr lang="en-US"/>
              </a:p>
            </p:txBody>
          </p:sp>
          <p:sp>
            <p:nvSpPr>
              <p:cNvPr id="24589" name="Rectangle 8"/>
              <p:cNvSpPr>
                <a:spLocks noChangeArrowheads="1"/>
              </p:cNvSpPr>
              <p:nvPr/>
            </p:nvSpPr>
            <p:spPr bwMode="auto">
              <a:xfrm>
                <a:off x="0" y="103"/>
                <a:ext cx="5760" cy="53"/>
              </a:xfrm>
              <a:prstGeom prst="rect">
                <a:avLst/>
              </a:prstGeom>
              <a:solidFill>
                <a:srgbClr val="000047"/>
              </a:solidFill>
              <a:ln w="9525">
                <a:noFill/>
                <a:miter lim="800000"/>
                <a:headEnd/>
                <a:tailEnd/>
              </a:ln>
            </p:spPr>
            <p:txBody>
              <a:bodyPr/>
              <a:lstStyle/>
              <a:p>
                <a:pPr eaLnBrk="0" hangingPunct="0"/>
                <a:endParaRPr lang="en-US"/>
              </a:p>
            </p:txBody>
          </p:sp>
          <p:sp>
            <p:nvSpPr>
              <p:cNvPr id="24590" name="Rectangle 9"/>
              <p:cNvSpPr>
                <a:spLocks noChangeArrowheads="1"/>
              </p:cNvSpPr>
              <p:nvPr/>
            </p:nvSpPr>
            <p:spPr bwMode="auto">
              <a:xfrm>
                <a:off x="0" y="156"/>
                <a:ext cx="5760" cy="53"/>
              </a:xfrm>
              <a:prstGeom prst="rect">
                <a:avLst/>
              </a:prstGeom>
              <a:solidFill>
                <a:srgbClr val="000048"/>
              </a:solidFill>
              <a:ln w="9525">
                <a:noFill/>
                <a:miter lim="800000"/>
                <a:headEnd/>
                <a:tailEnd/>
              </a:ln>
            </p:spPr>
            <p:txBody>
              <a:bodyPr/>
              <a:lstStyle/>
              <a:p>
                <a:pPr eaLnBrk="0" hangingPunct="0"/>
                <a:endParaRPr lang="en-US"/>
              </a:p>
            </p:txBody>
          </p:sp>
          <p:sp>
            <p:nvSpPr>
              <p:cNvPr id="24591" name="Rectangle 10"/>
              <p:cNvSpPr>
                <a:spLocks noChangeArrowheads="1"/>
              </p:cNvSpPr>
              <p:nvPr/>
            </p:nvSpPr>
            <p:spPr bwMode="auto">
              <a:xfrm>
                <a:off x="0" y="209"/>
                <a:ext cx="5760" cy="52"/>
              </a:xfrm>
              <a:prstGeom prst="rect">
                <a:avLst/>
              </a:prstGeom>
              <a:solidFill>
                <a:srgbClr val="000048"/>
              </a:solidFill>
              <a:ln w="9525">
                <a:noFill/>
                <a:miter lim="800000"/>
                <a:headEnd/>
                <a:tailEnd/>
              </a:ln>
            </p:spPr>
            <p:txBody>
              <a:bodyPr/>
              <a:lstStyle/>
              <a:p>
                <a:pPr eaLnBrk="0" hangingPunct="0"/>
                <a:endParaRPr lang="en-US"/>
              </a:p>
            </p:txBody>
          </p:sp>
          <p:sp>
            <p:nvSpPr>
              <p:cNvPr id="24592" name="Rectangle 11"/>
              <p:cNvSpPr>
                <a:spLocks noChangeArrowheads="1"/>
              </p:cNvSpPr>
              <p:nvPr/>
            </p:nvSpPr>
            <p:spPr bwMode="auto">
              <a:xfrm>
                <a:off x="0" y="261"/>
                <a:ext cx="5760" cy="51"/>
              </a:xfrm>
              <a:prstGeom prst="rect">
                <a:avLst/>
              </a:prstGeom>
              <a:solidFill>
                <a:srgbClr val="000049"/>
              </a:solidFill>
              <a:ln w="9525">
                <a:noFill/>
                <a:miter lim="800000"/>
                <a:headEnd/>
                <a:tailEnd/>
              </a:ln>
            </p:spPr>
            <p:txBody>
              <a:bodyPr/>
              <a:lstStyle/>
              <a:p>
                <a:pPr eaLnBrk="0" hangingPunct="0"/>
                <a:endParaRPr lang="en-US"/>
              </a:p>
            </p:txBody>
          </p:sp>
          <p:sp>
            <p:nvSpPr>
              <p:cNvPr id="24593" name="Rectangle 12"/>
              <p:cNvSpPr>
                <a:spLocks noChangeArrowheads="1"/>
              </p:cNvSpPr>
              <p:nvPr/>
            </p:nvSpPr>
            <p:spPr bwMode="auto">
              <a:xfrm>
                <a:off x="0" y="312"/>
                <a:ext cx="5760" cy="52"/>
              </a:xfrm>
              <a:prstGeom prst="rect">
                <a:avLst/>
              </a:prstGeom>
              <a:solidFill>
                <a:srgbClr val="00004A"/>
              </a:solidFill>
              <a:ln w="9525">
                <a:noFill/>
                <a:miter lim="800000"/>
                <a:headEnd/>
                <a:tailEnd/>
              </a:ln>
            </p:spPr>
            <p:txBody>
              <a:bodyPr/>
              <a:lstStyle/>
              <a:p>
                <a:pPr eaLnBrk="0" hangingPunct="0"/>
                <a:endParaRPr lang="en-US"/>
              </a:p>
            </p:txBody>
          </p:sp>
          <p:sp>
            <p:nvSpPr>
              <p:cNvPr id="24594" name="Rectangle 13"/>
              <p:cNvSpPr>
                <a:spLocks noChangeArrowheads="1"/>
              </p:cNvSpPr>
              <p:nvPr/>
            </p:nvSpPr>
            <p:spPr bwMode="auto">
              <a:xfrm>
                <a:off x="0" y="364"/>
                <a:ext cx="5760" cy="53"/>
              </a:xfrm>
              <a:prstGeom prst="rect">
                <a:avLst/>
              </a:prstGeom>
              <a:solidFill>
                <a:srgbClr val="00004A"/>
              </a:solidFill>
              <a:ln w="9525">
                <a:noFill/>
                <a:miter lim="800000"/>
                <a:headEnd/>
                <a:tailEnd/>
              </a:ln>
            </p:spPr>
            <p:txBody>
              <a:bodyPr/>
              <a:lstStyle/>
              <a:p>
                <a:pPr eaLnBrk="0" hangingPunct="0"/>
                <a:endParaRPr lang="en-US"/>
              </a:p>
            </p:txBody>
          </p:sp>
          <p:sp>
            <p:nvSpPr>
              <p:cNvPr id="24595" name="Rectangle 14"/>
              <p:cNvSpPr>
                <a:spLocks noChangeArrowheads="1"/>
              </p:cNvSpPr>
              <p:nvPr/>
            </p:nvSpPr>
            <p:spPr bwMode="auto">
              <a:xfrm>
                <a:off x="0" y="417"/>
                <a:ext cx="5760" cy="51"/>
              </a:xfrm>
              <a:prstGeom prst="rect">
                <a:avLst/>
              </a:prstGeom>
              <a:solidFill>
                <a:srgbClr val="00004B"/>
              </a:solidFill>
              <a:ln w="9525">
                <a:noFill/>
                <a:miter lim="800000"/>
                <a:headEnd/>
                <a:tailEnd/>
              </a:ln>
            </p:spPr>
            <p:txBody>
              <a:bodyPr/>
              <a:lstStyle/>
              <a:p>
                <a:pPr eaLnBrk="0" hangingPunct="0"/>
                <a:endParaRPr lang="en-US"/>
              </a:p>
            </p:txBody>
          </p:sp>
          <p:sp>
            <p:nvSpPr>
              <p:cNvPr id="24596" name="Rectangle 15"/>
              <p:cNvSpPr>
                <a:spLocks noChangeArrowheads="1"/>
              </p:cNvSpPr>
              <p:nvPr/>
            </p:nvSpPr>
            <p:spPr bwMode="auto">
              <a:xfrm>
                <a:off x="0" y="468"/>
                <a:ext cx="5760" cy="52"/>
              </a:xfrm>
              <a:prstGeom prst="rect">
                <a:avLst/>
              </a:prstGeom>
              <a:solidFill>
                <a:srgbClr val="00004C"/>
              </a:solidFill>
              <a:ln w="9525">
                <a:noFill/>
                <a:miter lim="800000"/>
                <a:headEnd/>
                <a:tailEnd/>
              </a:ln>
            </p:spPr>
            <p:txBody>
              <a:bodyPr/>
              <a:lstStyle/>
              <a:p>
                <a:pPr eaLnBrk="0" hangingPunct="0"/>
                <a:endParaRPr lang="en-US"/>
              </a:p>
            </p:txBody>
          </p:sp>
          <p:sp>
            <p:nvSpPr>
              <p:cNvPr id="24597" name="Rectangle 16"/>
              <p:cNvSpPr>
                <a:spLocks noChangeArrowheads="1"/>
              </p:cNvSpPr>
              <p:nvPr/>
            </p:nvSpPr>
            <p:spPr bwMode="auto">
              <a:xfrm>
                <a:off x="0" y="520"/>
                <a:ext cx="5760" cy="53"/>
              </a:xfrm>
              <a:prstGeom prst="rect">
                <a:avLst/>
              </a:prstGeom>
              <a:solidFill>
                <a:srgbClr val="00004C"/>
              </a:solidFill>
              <a:ln w="9525">
                <a:noFill/>
                <a:miter lim="800000"/>
                <a:headEnd/>
                <a:tailEnd/>
              </a:ln>
            </p:spPr>
            <p:txBody>
              <a:bodyPr/>
              <a:lstStyle/>
              <a:p>
                <a:pPr eaLnBrk="0" hangingPunct="0"/>
                <a:endParaRPr lang="en-US"/>
              </a:p>
            </p:txBody>
          </p:sp>
          <p:sp>
            <p:nvSpPr>
              <p:cNvPr id="24598" name="Rectangle 17"/>
              <p:cNvSpPr>
                <a:spLocks noChangeArrowheads="1"/>
              </p:cNvSpPr>
              <p:nvPr/>
            </p:nvSpPr>
            <p:spPr bwMode="auto">
              <a:xfrm>
                <a:off x="0" y="573"/>
                <a:ext cx="5760" cy="53"/>
              </a:xfrm>
              <a:prstGeom prst="rect">
                <a:avLst/>
              </a:prstGeom>
              <a:solidFill>
                <a:srgbClr val="00004D"/>
              </a:solidFill>
              <a:ln w="9525">
                <a:noFill/>
                <a:miter lim="800000"/>
                <a:headEnd/>
                <a:tailEnd/>
              </a:ln>
            </p:spPr>
            <p:txBody>
              <a:bodyPr/>
              <a:lstStyle/>
              <a:p>
                <a:pPr eaLnBrk="0" hangingPunct="0"/>
                <a:endParaRPr lang="en-US"/>
              </a:p>
            </p:txBody>
          </p:sp>
          <p:sp>
            <p:nvSpPr>
              <p:cNvPr id="24599" name="Rectangle 18"/>
              <p:cNvSpPr>
                <a:spLocks noChangeArrowheads="1"/>
              </p:cNvSpPr>
              <p:nvPr/>
            </p:nvSpPr>
            <p:spPr bwMode="auto">
              <a:xfrm>
                <a:off x="0" y="626"/>
                <a:ext cx="5760" cy="50"/>
              </a:xfrm>
              <a:prstGeom prst="rect">
                <a:avLst/>
              </a:prstGeom>
              <a:solidFill>
                <a:srgbClr val="00004E"/>
              </a:solidFill>
              <a:ln w="9525">
                <a:noFill/>
                <a:miter lim="800000"/>
                <a:headEnd/>
                <a:tailEnd/>
              </a:ln>
            </p:spPr>
            <p:txBody>
              <a:bodyPr/>
              <a:lstStyle/>
              <a:p>
                <a:pPr eaLnBrk="0" hangingPunct="0"/>
                <a:endParaRPr lang="en-US"/>
              </a:p>
            </p:txBody>
          </p:sp>
          <p:sp>
            <p:nvSpPr>
              <p:cNvPr id="24600" name="Rectangle 19"/>
              <p:cNvSpPr>
                <a:spLocks noChangeArrowheads="1"/>
              </p:cNvSpPr>
              <p:nvPr/>
            </p:nvSpPr>
            <p:spPr bwMode="auto">
              <a:xfrm>
                <a:off x="0" y="676"/>
                <a:ext cx="5760" cy="53"/>
              </a:xfrm>
              <a:prstGeom prst="rect">
                <a:avLst/>
              </a:prstGeom>
              <a:solidFill>
                <a:srgbClr val="00004F"/>
              </a:solidFill>
              <a:ln w="9525">
                <a:noFill/>
                <a:miter lim="800000"/>
                <a:headEnd/>
                <a:tailEnd/>
              </a:ln>
            </p:spPr>
            <p:txBody>
              <a:bodyPr/>
              <a:lstStyle/>
              <a:p>
                <a:pPr eaLnBrk="0" hangingPunct="0"/>
                <a:endParaRPr lang="en-US"/>
              </a:p>
            </p:txBody>
          </p:sp>
          <p:sp>
            <p:nvSpPr>
              <p:cNvPr id="24601" name="Rectangle 20"/>
              <p:cNvSpPr>
                <a:spLocks noChangeArrowheads="1"/>
              </p:cNvSpPr>
              <p:nvPr/>
            </p:nvSpPr>
            <p:spPr bwMode="auto">
              <a:xfrm>
                <a:off x="0" y="729"/>
                <a:ext cx="5760" cy="53"/>
              </a:xfrm>
              <a:prstGeom prst="rect">
                <a:avLst/>
              </a:prstGeom>
              <a:solidFill>
                <a:srgbClr val="000050"/>
              </a:solidFill>
              <a:ln w="9525">
                <a:noFill/>
                <a:miter lim="800000"/>
                <a:headEnd/>
                <a:tailEnd/>
              </a:ln>
            </p:spPr>
            <p:txBody>
              <a:bodyPr/>
              <a:lstStyle/>
              <a:p>
                <a:pPr eaLnBrk="0" hangingPunct="0"/>
                <a:endParaRPr lang="en-US"/>
              </a:p>
            </p:txBody>
          </p:sp>
          <p:sp>
            <p:nvSpPr>
              <p:cNvPr id="24602" name="Rectangle 21"/>
              <p:cNvSpPr>
                <a:spLocks noChangeArrowheads="1"/>
              </p:cNvSpPr>
              <p:nvPr/>
            </p:nvSpPr>
            <p:spPr bwMode="auto">
              <a:xfrm>
                <a:off x="0" y="782"/>
                <a:ext cx="5760" cy="50"/>
              </a:xfrm>
              <a:prstGeom prst="rect">
                <a:avLst/>
              </a:prstGeom>
              <a:solidFill>
                <a:srgbClr val="000051"/>
              </a:solidFill>
              <a:ln w="9525">
                <a:noFill/>
                <a:miter lim="800000"/>
                <a:headEnd/>
                <a:tailEnd/>
              </a:ln>
            </p:spPr>
            <p:txBody>
              <a:bodyPr/>
              <a:lstStyle/>
              <a:p>
                <a:pPr eaLnBrk="0" hangingPunct="0"/>
                <a:endParaRPr lang="en-US"/>
              </a:p>
            </p:txBody>
          </p:sp>
          <p:sp>
            <p:nvSpPr>
              <p:cNvPr id="24603" name="Rectangle 22"/>
              <p:cNvSpPr>
                <a:spLocks noChangeArrowheads="1"/>
              </p:cNvSpPr>
              <p:nvPr/>
            </p:nvSpPr>
            <p:spPr bwMode="auto">
              <a:xfrm>
                <a:off x="0" y="832"/>
                <a:ext cx="5760" cy="53"/>
              </a:xfrm>
              <a:prstGeom prst="rect">
                <a:avLst/>
              </a:prstGeom>
              <a:solidFill>
                <a:srgbClr val="000052"/>
              </a:solidFill>
              <a:ln w="9525">
                <a:noFill/>
                <a:miter lim="800000"/>
                <a:headEnd/>
                <a:tailEnd/>
              </a:ln>
            </p:spPr>
            <p:txBody>
              <a:bodyPr/>
              <a:lstStyle/>
              <a:p>
                <a:pPr eaLnBrk="0" hangingPunct="0"/>
                <a:endParaRPr lang="en-US"/>
              </a:p>
            </p:txBody>
          </p:sp>
          <p:sp>
            <p:nvSpPr>
              <p:cNvPr id="24604" name="Rectangle 23"/>
              <p:cNvSpPr>
                <a:spLocks noChangeArrowheads="1"/>
              </p:cNvSpPr>
              <p:nvPr/>
            </p:nvSpPr>
            <p:spPr bwMode="auto">
              <a:xfrm>
                <a:off x="0" y="885"/>
                <a:ext cx="5760" cy="52"/>
              </a:xfrm>
              <a:prstGeom prst="rect">
                <a:avLst/>
              </a:prstGeom>
              <a:solidFill>
                <a:srgbClr val="000053"/>
              </a:solidFill>
              <a:ln w="9525">
                <a:noFill/>
                <a:miter lim="800000"/>
                <a:headEnd/>
                <a:tailEnd/>
              </a:ln>
            </p:spPr>
            <p:txBody>
              <a:bodyPr/>
              <a:lstStyle/>
              <a:p>
                <a:pPr eaLnBrk="0" hangingPunct="0"/>
                <a:endParaRPr lang="en-US"/>
              </a:p>
            </p:txBody>
          </p:sp>
          <p:sp>
            <p:nvSpPr>
              <p:cNvPr id="24605" name="Rectangle 24"/>
              <p:cNvSpPr>
                <a:spLocks noChangeArrowheads="1"/>
              </p:cNvSpPr>
              <p:nvPr/>
            </p:nvSpPr>
            <p:spPr bwMode="auto">
              <a:xfrm>
                <a:off x="0" y="937"/>
                <a:ext cx="5760" cy="53"/>
              </a:xfrm>
              <a:prstGeom prst="rect">
                <a:avLst/>
              </a:prstGeom>
              <a:solidFill>
                <a:srgbClr val="000054"/>
              </a:solidFill>
              <a:ln w="9525">
                <a:noFill/>
                <a:miter lim="800000"/>
                <a:headEnd/>
                <a:tailEnd/>
              </a:ln>
            </p:spPr>
            <p:txBody>
              <a:bodyPr/>
              <a:lstStyle/>
              <a:p>
                <a:pPr eaLnBrk="0" hangingPunct="0"/>
                <a:endParaRPr lang="en-US"/>
              </a:p>
            </p:txBody>
          </p:sp>
          <p:sp>
            <p:nvSpPr>
              <p:cNvPr id="24606" name="Rectangle 25"/>
              <p:cNvSpPr>
                <a:spLocks noChangeArrowheads="1"/>
              </p:cNvSpPr>
              <p:nvPr/>
            </p:nvSpPr>
            <p:spPr bwMode="auto">
              <a:xfrm>
                <a:off x="0" y="990"/>
                <a:ext cx="5760" cy="51"/>
              </a:xfrm>
              <a:prstGeom prst="rect">
                <a:avLst/>
              </a:prstGeom>
              <a:solidFill>
                <a:srgbClr val="000055"/>
              </a:solidFill>
              <a:ln w="9525">
                <a:noFill/>
                <a:miter lim="800000"/>
                <a:headEnd/>
                <a:tailEnd/>
              </a:ln>
            </p:spPr>
            <p:txBody>
              <a:bodyPr/>
              <a:lstStyle/>
              <a:p>
                <a:pPr eaLnBrk="0" hangingPunct="0"/>
                <a:endParaRPr lang="en-US"/>
              </a:p>
            </p:txBody>
          </p:sp>
          <p:sp>
            <p:nvSpPr>
              <p:cNvPr id="24607" name="Rectangle 26"/>
              <p:cNvSpPr>
                <a:spLocks noChangeArrowheads="1"/>
              </p:cNvSpPr>
              <p:nvPr/>
            </p:nvSpPr>
            <p:spPr bwMode="auto">
              <a:xfrm>
                <a:off x="0" y="1041"/>
                <a:ext cx="5760" cy="52"/>
              </a:xfrm>
              <a:prstGeom prst="rect">
                <a:avLst/>
              </a:prstGeom>
              <a:solidFill>
                <a:srgbClr val="000057"/>
              </a:solidFill>
              <a:ln w="9525">
                <a:noFill/>
                <a:miter lim="800000"/>
                <a:headEnd/>
                <a:tailEnd/>
              </a:ln>
            </p:spPr>
            <p:txBody>
              <a:bodyPr/>
              <a:lstStyle/>
              <a:p>
                <a:pPr eaLnBrk="0" hangingPunct="0"/>
                <a:endParaRPr lang="en-US"/>
              </a:p>
            </p:txBody>
          </p:sp>
          <p:sp>
            <p:nvSpPr>
              <p:cNvPr id="24608" name="Rectangle 27"/>
              <p:cNvSpPr>
                <a:spLocks noChangeArrowheads="1"/>
              </p:cNvSpPr>
              <p:nvPr/>
            </p:nvSpPr>
            <p:spPr bwMode="auto">
              <a:xfrm>
                <a:off x="0" y="1093"/>
                <a:ext cx="5760" cy="53"/>
              </a:xfrm>
              <a:prstGeom prst="rect">
                <a:avLst/>
              </a:prstGeom>
              <a:solidFill>
                <a:srgbClr val="000058"/>
              </a:solidFill>
              <a:ln w="9525">
                <a:noFill/>
                <a:miter lim="800000"/>
                <a:headEnd/>
                <a:tailEnd/>
              </a:ln>
            </p:spPr>
            <p:txBody>
              <a:bodyPr/>
              <a:lstStyle/>
              <a:p>
                <a:pPr eaLnBrk="0" hangingPunct="0"/>
                <a:endParaRPr lang="en-US"/>
              </a:p>
            </p:txBody>
          </p:sp>
          <p:sp>
            <p:nvSpPr>
              <p:cNvPr id="24609" name="Rectangle 28"/>
              <p:cNvSpPr>
                <a:spLocks noChangeArrowheads="1"/>
              </p:cNvSpPr>
              <p:nvPr/>
            </p:nvSpPr>
            <p:spPr bwMode="auto">
              <a:xfrm>
                <a:off x="0" y="1146"/>
                <a:ext cx="5760" cy="51"/>
              </a:xfrm>
              <a:prstGeom prst="rect">
                <a:avLst/>
              </a:prstGeom>
              <a:solidFill>
                <a:srgbClr val="000059"/>
              </a:solidFill>
              <a:ln w="9525">
                <a:noFill/>
                <a:miter lim="800000"/>
                <a:headEnd/>
                <a:tailEnd/>
              </a:ln>
            </p:spPr>
            <p:txBody>
              <a:bodyPr/>
              <a:lstStyle/>
              <a:p>
                <a:pPr eaLnBrk="0" hangingPunct="0"/>
                <a:endParaRPr lang="en-US"/>
              </a:p>
            </p:txBody>
          </p:sp>
          <p:sp>
            <p:nvSpPr>
              <p:cNvPr id="24610" name="Rectangle 29"/>
              <p:cNvSpPr>
                <a:spLocks noChangeArrowheads="1"/>
              </p:cNvSpPr>
              <p:nvPr/>
            </p:nvSpPr>
            <p:spPr bwMode="auto">
              <a:xfrm>
                <a:off x="0" y="1197"/>
                <a:ext cx="5760" cy="52"/>
              </a:xfrm>
              <a:prstGeom prst="rect">
                <a:avLst/>
              </a:prstGeom>
              <a:solidFill>
                <a:srgbClr val="00005B"/>
              </a:solidFill>
              <a:ln w="9525">
                <a:noFill/>
                <a:miter lim="800000"/>
                <a:headEnd/>
                <a:tailEnd/>
              </a:ln>
            </p:spPr>
            <p:txBody>
              <a:bodyPr/>
              <a:lstStyle/>
              <a:p>
                <a:pPr eaLnBrk="0" hangingPunct="0"/>
                <a:endParaRPr lang="en-US"/>
              </a:p>
            </p:txBody>
          </p:sp>
          <p:sp>
            <p:nvSpPr>
              <p:cNvPr id="24611" name="Rectangle 30"/>
              <p:cNvSpPr>
                <a:spLocks noChangeArrowheads="1"/>
              </p:cNvSpPr>
              <p:nvPr/>
            </p:nvSpPr>
            <p:spPr bwMode="auto">
              <a:xfrm>
                <a:off x="0" y="1249"/>
                <a:ext cx="5760" cy="53"/>
              </a:xfrm>
              <a:prstGeom prst="rect">
                <a:avLst/>
              </a:prstGeom>
              <a:solidFill>
                <a:srgbClr val="00005C"/>
              </a:solidFill>
              <a:ln w="9525">
                <a:noFill/>
                <a:miter lim="800000"/>
                <a:headEnd/>
                <a:tailEnd/>
              </a:ln>
            </p:spPr>
            <p:txBody>
              <a:bodyPr/>
              <a:lstStyle/>
              <a:p>
                <a:pPr eaLnBrk="0" hangingPunct="0"/>
                <a:endParaRPr lang="en-US"/>
              </a:p>
            </p:txBody>
          </p:sp>
          <p:sp>
            <p:nvSpPr>
              <p:cNvPr id="24612" name="Rectangle 31"/>
              <p:cNvSpPr>
                <a:spLocks noChangeArrowheads="1"/>
              </p:cNvSpPr>
              <p:nvPr/>
            </p:nvSpPr>
            <p:spPr bwMode="auto">
              <a:xfrm>
                <a:off x="0" y="1302"/>
                <a:ext cx="5760" cy="51"/>
              </a:xfrm>
              <a:prstGeom prst="rect">
                <a:avLst/>
              </a:prstGeom>
              <a:solidFill>
                <a:srgbClr val="00005D"/>
              </a:solidFill>
              <a:ln w="9525">
                <a:noFill/>
                <a:miter lim="800000"/>
                <a:headEnd/>
                <a:tailEnd/>
              </a:ln>
            </p:spPr>
            <p:txBody>
              <a:bodyPr/>
              <a:lstStyle/>
              <a:p>
                <a:pPr eaLnBrk="0" hangingPunct="0"/>
                <a:endParaRPr lang="en-US"/>
              </a:p>
            </p:txBody>
          </p:sp>
          <p:sp>
            <p:nvSpPr>
              <p:cNvPr id="24613" name="Rectangle 32"/>
              <p:cNvSpPr>
                <a:spLocks noChangeArrowheads="1"/>
              </p:cNvSpPr>
              <p:nvPr/>
            </p:nvSpPr>
            <p:spPr bwMode="auto">
              <a:xfrm>
                <a:off x="0" y="1353"/>
                <a:ext cx="5760" cy="52"/>
              </a:xfrm>
              <a:prstGeom prst="rect">
                <a:avLst/>
              </a:prstGeom>
              <a:solidFill>
                <a:srgbClr val="00005F"/>
              </a:solidFill>
              <a:ln w="9525">
                <a:noFill/>
                <a:miter lim="800000"/>
                <a:headEnd/>
                <a:tailEnd/>
              </a:ln>
            </p:spPr>
            <p:txBody>
              <a:bodyPr/>
              <a:lstStyle/>
              <a:p>
                <a:pPr eaLnBrk="0" hangingPunct="0"/>
                <a:endParaRPr lang="en-US"/>
              </a:p>
            </p:txBody>
          </p:sp>
          <p:sp>
            <p:nvSpPr>
              <p:cNvPr id="24614" name="Rectangle 33"/>
              <p:cNvSpPr>
                <a:spLocks noChangeArrowheads="1"/>
              </p:cNvSpPr>
              <p:nvPr/>
            </p:nvSpPr>
            <p:spPr bwMode="auto">
              <a:xfrm>
                <a:off x="0" y="1405"/>
                <a:ext cx="5760" cy="53"/>
              </a:xfrm>
              <a:prstGeom prst="rect">
                <a:avLst/>
              </a:prstGeom>
              <a:solidFill>
                <a:srgbClr val="000060"/>
              </a:solidFill>
              <a:ln w="9525">
                <a:noFill/>
                <a:miter lim="800000"/>
                <a:headEnd/>
                <a:tailEnd/>
              </a:ln>
            </p:spPr>
            <p:txBody>
              <a:bodyPr/>
              <a:lstStyle/>
              <a:p>
                <a:pPr eaLnBrk="0" hangingPunct="0"/>
                <a:endParaRPr lang="en-US"/>
              </a:p>
            </p:txBody>
          </p:sp>
          <p:sp>
            <p:nvSpPr>
              <p:cNvPr id="24615" name="Rectangle 34"/>
              <p:cNvSpPr>
                <a:spLocks noChangeArrowheads="1"/>
              </p:cNvSpPr>
              <p:nvPr/>
            </p:nvSpPr>
            <p:spPr bwMode="auto">
              <a:xfrm>
                <a:off x="0" y="1458"/>
                <a:ext cx="5760" cy="53"/>
              </a:xfrm>
              <a:prstGeom prst="rect">
                <a:avLst/>
              </a:prstGeom>
              <a:solidFill>
                <a:srgbClr val="000062"/>
              </a:solidFill>
              <a:ln w="9525">
                <a:noFill/>
                <a:miter lim="800000"/>
                <a:headEnd/>
                <a:tailEnd/>
              </a:ln>
            </p:spPr>
            <p:txBody>
              <a:bodyPr/>
              <a:lstStyle/>
              <a:p>
                <a:pPr eaLnBrk="0" hangingPunct="0"/>
                <a:endParaRPr lang="en-US"/>
              </a:p>
            </p:txBody>
          </p:sp>
          <p:sp>
            <p:nvSpPr>
              <p:cNvPr id="24616" name="Rectangle 35"/>
              <p:cNvSpPr>
                <a:spLocks noChangeArrowheads="1"/>
              </p:cNvSpPr>
              <p:nvPr/>
            </p:nvSpPr>
            <p:spPr bwMode="auto">
              <a:xfrm>
                <a:off x="0" y="1511"/>
                <a:ext cx="5760" cy="50"/>
              </a:xfrm>
              <a:prstGeom prst="rect">
                <a:avLst/>
              </a:prstGeom>
              <a:solidFill>
                <a:srgbClr val="000063"/>
              </a:solidFill>
              <a:ln w="9525">
                <a:noFill/>
                <a:miter lim="800000"/>
                <a:headEnd/>
                <a:tailEnd/>
              </a:ln>
            </p:spPr>
            <p:txBody>
              <a:bodyPr/>
              <a:lstStyle/>
              <a:p>
                <a:pPr eaLnBrk="0" hangingPunct="0"/>
                <a:endParaRPr lang="en-US"/>
              </a:p>
            </p:txBody>
          </p:sp>
          <p:sp>
            <p:nvSpPr>
              <p:cNvPr id="24617" name="Rectangle 36"/>
              <p:cNvSpPr>
                <a:spLocks noChangeArrowheads="1"/>
              </p:cNvSpPr>
              <p:nvPr/>
            </p:nvSpPr>
            <p:spPr bwMode="auto">
              <a:xfrm>
                <a:off x="0" y="1561"/>
                <a:ext cx="5760" cy="53"/>
              </a:xfrm>
              <a:prstGeom prst="rect">
                <a:avLst/>
              </a:prstGeom>
              <a:solidFill>
                <a:srgbClr val="000065"/>
              </a:solidFill>
              <a:ln w="9525">
                <a:noFill/>
                <a:miter lim="800000"/>
                <a:headEnd/>
                <a:tailEnd/>
              </a:ln>
            </p:spPr>
            <p:txBody>
              <a:bodyPr/>
              <a:lstStyle/>
              <a:p>
                <a:pPr eaLnBrk="0" hangingPunct="0"/>
                <a:endParaRPr lang="en-US"/>
              </a:p>
            </p:txBody>
          </p:sp>
          <p:sp>
            <p:nvSpPr>
              <p:cNvPr id="24618" name="Rectangle 37"/>
              <p:cNvSpPr>
                <a:spLocks noChangeArrowheads="1"/>
              </p:cNvSpPr>
              <p:nvPr/>
            </p:nvSpPr>
            <p:spPr bwMode="auto">
              <a:xfrm>
                <a:off x="0" y="1614"/>
                <a:ext cx="5760" cy="52"/>
              </a:xfrm>
              <a:prstGeom prst="rect">
                <a:avLst/>
              </a:prstGeom>
              <a:solidFill>
                <a:srgbClr val="000067"/>
              </a:solidFill>
              <a:ln w="9525">
                <a:noFill/>
                <a:miter lim="800000"/>
                <a:headEnd/>
                <a:tailEnd/>
              </a:ln>
            </p:spPr>
            <p:txBody>
              <a:bodyPr/>
              <a:lstStyle/>
              <a:p>
                <a:pPr eaLnBrk="0" hangingPunct="0"/>
                <a:endParaRPr lang="en-US"/>
              </a:p>
            </p:txBody>
          </p:sp>
          <p:sp>
            <p:nvSpPr>
              <p:cNvPr id="24619" name="Rectangle 38"/>
              <p:cNvSpPr>
                <a:spLocks noChangeArrowheads="1"/>
              </p:cNvSpPr>
              <p:nvPr/>
            </p:nvSpPr>
            <p:spPr bwMode="auto">
              <a:xfrm>
                <a:off x="0" y="1666"/>
                <a:ext cx="5760" cy="51"/>
              </a:xfrm>
              <a:prstGeom prst="rect">
                <a:avLst/>
              </a:prstGeom>
              <a:solidFill>
                <a:srgbClr val="000068"/>
              </a:solidFill>
              <a:ln w="9525">
                <a:noFill/>
                <a:miter lim="800000"/>
                <a:headEnd/>
                <a:tailEnd/>
              </a:ln>
            </p:spPr>
            <p:txBody>
              <a:bodyPr/>
              <a:lstStyle/>
              <a:p>
                <a:pPr eaLnBrk="0" hangingPunct="0"/>
                <a:endParaRPr lang="en-US"/>
              </a:p>
            </p:txBody>
          </p:sp>
          <p:sp>
            <p:nvSpPr>
              <p:cNvPr id="24620" name="Rectangle 39"/>
              <p:cNvSpPr>
                <a:spLocks noChangeArrowheads="1"/>
              </p:cNvSpPr>
              <p:nvPr/>
            </p:nvSpPr>
            <p:spPr bwMode="auto">
              <a:xfrm>
                <a:off x="0" y="1717"/>
                <a:ext cx="5760" cy="53"/>
              </a:xfrm>
              <a:prstGeom prst="rect">
                <a:avLst/>
              </a:prstGeom>
              <a:solidFill>
                <a:srgbClr val="00006A"/>
              </a:solidFill>
              <a:ln w="9525">
                <a:noFill/>
                <a:miter lim="800000"/>
                <a:headEnd/>
                <a:tailEnd/>
              </a:ln>
            </p:spPr>
            <p:txBody>
              <a:bodyPr/>
              <a:lstStyle/>
              <a:p>
                <a:pPr eaLnBrk="0" hangingPunct="0"/>
                <a:endParaRPr lang="en-US"/>
              </a:p>
            </p:txBody>
          </p:sp>
          <p:sp>
            <p:nvSpPr>
              <p:cNvPr id="24621" name="Rectangle 40"/>
              <p:cNvSpPr>
                <a:spLocks noChangeArrowheads="1"/>
              </p:cNvSpPr>
              <p:nvPr/>
            </p:nvSpPr>
            <p:spPr bwMode="auto">
              <a:xfrm>
                <a:off x="0" y="1770"/>
                <a:ext cx="5760" cy="52"/>
              </a:xfrm>
              <a:prstGeom prst="rect">
                <a:avLst/>
              </a:prstGeom>
              <a:solidFill>
                <a:srgbClr val="00006C"/>
              </a:solidFill>
              <a:ln w="9525">
                <a:noFill/>
                <a:miter lim="800000"/>
                <a:headEnd/>
                <a:tailEnd/>
              </a:ln>
            </p:spPr>
            <p:txBody>
              <a:bodyPr/>
              <a:lstStyle/>
              <a:p>
                <a:pPr eaLnBrk="0" hangingPunct="0"/>
                <a:endParaRPr lang="en-US"/>
              </a:p>
            </p:txBody>
          </p:sp>
          <p:sp>
            <p:nvSpPr>
              <p:cNvPr id="24622" name="Rectangle 41"/>
              <p:cNvSpPr>
                <a:spLocks noChangeArrowheads="1"/>
              </p:cNvSpPr>
              <p:nvPr/>
            </p:nvSpPr>
            <p:spPr bwMode="auto">
              <a:xfrm>
                <a:off x="0" y="1822"/>
                <a:ext cx="5760" cy="53"/>
              </a:xfrm>
              <a:prstGeom prst="rect">
                <a:avLst/>
              </a:prstGeom>
              <a:solidFill>
                <a:srgbClr val="00006D"/>
              </a:solidFill>
              <a:ln w="9525">
                <a:noFill/>
                <a:miter lim="800000"/>
                <a:headEnd/>
                <a:tailEnd/>
              </a:ln>
            </p:spPr>
            <p:txBody>
              <a:bodyPr/>
              <a:lstStyle/>
              <a:p>
                <a:pPr eaLnBrk="0" hangingPunct="0"/>
                <a:endParaRPr lang="en-US"/>
              </a:p>
            </p:txBody>
          </p:sp>
          <p:sp>
            <p:nvSpPr>
              <p:cNvPr id="24623" name="Rectangle 42"/>
              <p:cNvSpPr>
                <a:spLocks noChangeArrowheads="1"/>
              </p:cNvSpPr>
              <p:nvPr/>
            </p:nvSpPr>
            <p:spPr bwMode="auto">
              <a:xfrm>
                <a:off x="0" y="1875"/>
                <a:ext cx="5760" cy="51"/>
              </a:xfrm>
              <a:prstGeom prst="rect">
                <a:avLst/>
              </a:prstGeom>
              <a:solidFill>
                <a:srgbClr val="00006F"/>
              </a:solidFill>
              <a:ln w="9525">
                <a:noFill/>
                <a:miter lim="800000"/>
                <a:headEnd/>
                <a:tailEnd/>
              </a:ln>
            </p:spPr>
            <p:txBody>
              <a:bodyPr/>
              <a:lstStyle/>
              <a:p>
                <a:pPr eaLnBrk="0" hangingPunct="0"/>
                <a:endParaRPr lang="en-US"/>
              </a:p>
            </p:txBody>
          </p:sp>
          <p:sp>
            <p:nvSpPr>
              <p:cNvPr id="24624" name="Rectangle 43"/>
              <p:cNvSpPr>
                <a:spLocks noChangeArrowheads="1"/>
              </p:cNvSpPr>
              <p:nvPr/>
            </p:nvSpPr>
            <p:spPr bwMode="auto">
              <a:xfrm>
                <a:off x="0" y="1926"/>
                <a:ext cx="5760" cy="52"/>
              </a:xfrm>
              <a:prstGeom prst="rect">
                <a:avLst/>
              </a:prstGeom>
              <a:solidFill>
                <a:srgbClr val="000070"/>
              </a:solidFill>
              <a:ln w="9525">
                <a:noFill/>
                <a:miter lim="800000"/>
                <a:headEnd/>
                <a:tailEnd/>
              </a:ln>
            </p:spPr>
            <p:txBody>
              <a:bodyPr/>
              <a:lstStyle/>
              <a:p>
                <a:pPr eaLnBrk="0" hangingPunct="0"/>
                <a:endParaRPr lang="en-US"/>
              </a:p>
            </p:txBody>
          </p:sp>
          <p:sp>
            <p:nvSpPr>
              <p:cNvPr id="24625" name="Rectangle 44"/>
              <p:cNvSpPr>
                <a:spLocks noChangeArrowheads="1"/>
              </p:cNvSpPr>
              <p:nvPr/>
            </p:nvSpPr>
            <p:spPr bwMode="auto">
              <a:xfrm>
                <a:off x="0" y="1978"/>
                <a:ext cx="5760" cy="53"/>
              </a:xfrm>
              <a:prstGeom prst="rect">
                <a:avLst/>
              </a:prstGeom>
              <a:solidFill>
                <a:srgbClr val="000072"/>
              </a:solidFill>
              <a:ln w="9525">
                <a:noFill/>
                <a:miter lim="800000"/>
                <a:headEnd/>
                <a:tailEnd/>
              </a:ln>
            </p:spPr>
            <p:txBody>
              <a:bodyPr/>
              <a:lstStyle/>
              <a:p>
                <a:pPr eaLnBrk="0" hangingPunct="0"/>
                <a:endParaRPr lang="en-US"/>
              </a:p>
            </p:txBody>
          </p:sp>
          <p:sp>
            <p:nvSpPr>
              <p:cNvPr id="24626" name="Rectangle 45"/>
              <p:cNvSpPr>
                <a:spLocks noChangeArrowheads="1"/>
              </p:cNvSpPr>
              <p:nvPr/>
            </p:nvSpPr>
            <p:spPr bwMode="auto">
              <a:xfrm>
                <a:off x="0" y="2031"/>
                <a:ext cx="5760" cy="51"/>
              </a:xfrm>
              <a:prstGeom prst="rect">
                <a:avLst/>
              </a:prstGeom>
              <a:solidFill>
                <a:srgbClr val="000073"/>
              </a:solidFill>
              <a:ln w="9525">
                <a:noFill/>
                <a:miter lim="800000"/>
                <a:headEnd/>
                <a:tailEnd/>
              </a:ln>
            </p:spPr>
            <p:txBody>
              <a:bodyPr/>
              <a:lstStyle/>
              <a:p>
                <a:pPr eaLnBrk="0" hangingPunct="0"/>
                <a:endParaRPr lang="en-US"/>
              </a:p>
            </p:txBody>
          </p:sp>
          <p:sp>
            <p:nvSpPr>
              <p:cNvPr id="24627" name="Rectangle 46"/>
              <p:cNvSpPr>
                <a:spLocks noChangeArrowheads="1"/>
              </p:cNvSpPr>
              <p:nvPr/>
            </p:nvSpPr>
            <p:spPr bwMode="auto">
              <a:xfrm>
                <a:off x="0" y="2082"/>
                <a:ext cx="5760" cy="52"/>
              </a:xfrm>
              <a:prstGeom prst="rect">
                <a:avLst/>
              </a:prstGeom>
              <a:solidFill>
                <a:srgbClr val="000075"/>
              </a:solidFill>
              <a:ln w="9525">
                <a:noFill/>
                <a:miter lim="800000"/>
                <a:headEnd/>
                <a:tailEnd/>
              </a:ln>
            </p:spPr>
            <p:txBody>
              <a:bodyPr/>
              <a:lstStyle/>
              <a:p>
                <a:pPr eaLnBrk="0" hangingPunct="0"/>
                <a:endParaRPr lang="en-US"/>
              </a:p>
            </p:txBody>
          </p:sp>
          <p:sp>
            <p:nvSpPr>
              <p:cNvPr id="24628" name="Rectangle 47"/>
              <p:cNvSpPr>
                <a:spLocks noChangeArrowheads="1"/>
              </p:cNvSpPr>
              <p:nvPr/>
            </p:nvSpPr>
            <p:spPr bwMode="auto">
              <a:xfrm>
                <a:off x="0" y="2134"/>
                <a:ext cx="5760" cy="53"/>
              </a:xfrm>
              <a:prstGeom prst="rect">
                <a:avLst/>
              </a:prstGeom>
              <a:solidFill>
                <a:srgbClr val="000077"/>
              </a:solidFill>
              <a:ln w="9525">
                <a:noFill/>
                <a:miter lim="800000"/>
                <a:headEnd/>
                <a:tailEnd/>
              </a:ln>
            </p:spPr>
            <p:txBody>
              <a:bodyPr/>
              <a:lstStyle/>
              <a:p>
                <a:pPr eaLnBrk="0" hangingPunct="0"/>
                <a:endParaRPr lang="en-US"/>
              </a:p>
            </p:txBody>
          </p:sp>
          <p:sp>
            <p:nvSpPr>
              <p:cNvPr id="24629" name="Rectangle 48"/>
              <p:cNvSpPr>
                <a:spLocks noChangeArrowheads="1"/>
              </p:cNvSpPr>
              <p:nvPr/>
            </p:nvSpPr>
            <p:spPr bwMode="auto">
              <a:xfrm>
                <a:off x="0" y="2187"/>
                <a:ext cx="5760" cy="52"/>
              </a:xfrm>
              <a:prstGeom prst="rect">
                <a:avLst/>
              </a:prstGeom>
              <a:solidFill>
                <a:srgbClr val="000079"/>
              </a:solidFill>
              <a:ln w="9525">
                <a:noFill/>
                <a:miter lim="800000"/>
                <a:headEnd/>
                <a:tailEnd/>
              </a:ln>
            </p:spPr>
            <p:txBody>
              <a:bodyPr/>
              <a:lstStyle/>
              <a:p>
                <a:pPr eaLnBrk="0" hangingPunct="0"/>
                <a:endParaRPr lang="en-US"/>
              </a:p>
            </p:txBody>
          </p:sp>
          <p:sp>
            <p:nvSpPr>
              <p:cNvPr id="24630" name="Rectangle 49"/>
              <p:cNvSpPr>
                <a:spLocks noChangeArrowheads="1"/>
              </p:cNvSpPr>
              <p:nvPr/>
            </p:nvSpPr>
            <p:spPr bwMode="auto">
              <a:xfrm>
                <a:off x="0" y="2239"/>
                <a:ext cx="5760" cy="51"/>
              </a:xfrm>
              <a:prstGeom prst="rect">
                <a:avLst/>
              </a:prstGeom>
              <a:solidFill>
                <a:srgbClr val="00007A"/>
              </a:solidFill>
              <a:ln w="9525">
                <a:noFill/>
                <a:miter lim="800000"/>
                <a:headEnd/>
                <a:tailEnd/>
              </a:ln>
            </p:spPr>
            <p:txBody>
              <a:bodyPr/>
              <a:lstStyle/>
              <a:p>
                <a:pPr eaLnBrk="0" hangingPunct="0"/>
                <a:endParaRPr lang="en-US"/>
              </a:p>
            </p:txBody>
          </p:sp>
          <p:sp>
            <p:nvSpPr>
              <p:cNvPr id="24631" name="Rectangle 50"/>
              <p:cNvSpPr>
                <a:spLocks noChangeArrowheads="1"/>
              </p:cNvSpPr>
              <p:nvPr/>
            </p:nvSpPr>
            <p:spPr bwMode="auto">
              <a:xfrm>
                <a:off x="0" y="2290"/>
                <a:ext cx="5760" cy="53"/>
              </a:xfrm>
              <a:prstGeom prst="rect">
                <a:avLst/>
              </a:prstGeom>
              <a:solidFill>
                <a:srgbClr val="00007B"/>
              </a:solidFill>
              <a:ln w="9525">
                <a:noFill/>
                <a:miter lim="800000"/>
                <a:headEnd/>
                <a:tailEnd/>
              </a:ln>
            </p:spPr>
            <p:txBody>
              <a:bodyPr/>
              <a:lstStyle/>
              <a:p>
                <a:pPr eaLnBrk="0" hangingPunct="0"/>
                <a:endParaRPr lang="en-US"/>
              </a:p>
            </p:txBody>
          </p:sp>
          <p:sp>
            <p:nvSpPr>
              <p:cNvPr id="24632" name="Rectangle 51"/>
              <p:cNvSpPr>
                <a:spLocks noChangeArrowheads="1"/>
              </p:cNvSpPr>
              <p:nvPr/>
            </p:nvSpPr>
            <p:spPr bwMode="auto">
              <a:xfrm>
                <a:off x="0" y="2343"/>
                <a:ext cx="5760" cy="52"/>
              </a:xfrm>
              <a:prstGeom prst="rect">
                <a:avLst/>
              </a:prstGeom>
              <a:solidFill>
                <a:srgbClr val="00007D"/>
              </a:solidFill>
              <a:ln w="9525">
                <a:noFill/>
                <a:miter lim="800000"/>
                <a:headEnd/>
                <a:tailEnd/>
              </a:ln>
            </p:spPr>
            <p:txBody>
              <a:bodyPr/>
              <a:lstStyle/>
              <a:p>
                <a:pPr eaLnBrk="0" hangingPunct="0"/>
                <a:endParaRPr lang="en-US"/>
              </a:p>
            </p:txBody>
          </p:sp>
          <p:sp>
            <p:nvSpPr>
              <p:cNvPr id="24633" name="Rectangle 52"/>
              <p:cNvSpPr>
                <a:spLocks noChangeArrowheads="1"/>
              </p:cNvSpPr>
              <p:nvPr/>
            </p:nvSpPr>
            <p:spPr bwMode="auto">
              <a:xfrm>
                <a:off x="0" y="2395"/>
                <a:ext cx="5760" cy="51"/>
              </a:xfrm>
              <a:prstGeom prst="rect">
                <a:avLst/>
              </a:prstGeom>
              <a:solidFill>
                <a:srgbClr val="00007E"/>
              </a:solidFill>
              <a:ln w="9525">
                <a:noFill/>
                <a:miter lim="800000"/>
                <a:headEnd/>
                <a:tailEnd/>
              </a:ln>
            </p:spPr>
            <p:txBody>
              <a:bodyPr/>
              <a:lstStyle/>
              <a:p>
                <a:pPr eaLnBrk="0" hangingPunct="0"/>
                <a:endParaRPr lang="en-US"/>
              </a:p>
            </p:txBody>
          </p:sp>
          <p:sp>
            <p:nvSpPr>
              <p:cNvPr id="24634" name="Rectangle 53"/>
              <p:cNvSpPr>
                <a:spLocks noChangeArrowheads="1"/>
              </p:cNvSpPr>
              <p:nvPr/>
            </p:nvSpPr>
            <p:spPr bwMode="auto">
              <a:xfrm>
                <a:off x="0" y="2446"/>
                <a:ext cx="5760" cy="53"/>
              </a:xfrm>
              <a:prstGeom prst="rect">
                <a:avLst/>
              </a:prstGeom>
              <a:solidFill>
                <a:srgbClr val="000080"/>
              </a:solidFill>
              <a:ln w="9525">
                <a:noFill/>
                <a:miter lim="800000"/>
                <a:headEnd/>
                <a:tailEnd/>
              </a:ln>
            </p:spPr>
            <p:txBody>
              <a:bodyPr/>
              <a:lstStyle/>
              <a:p>
                <a:pPr eaLnBrk="0" hangingPunct="0"/>
                <a:endParaRPr lang="en-US"/>
              </a:p>
            </p:txBody>
          </p:sp>
          <p:sp>
            <p:nvSpPr>
              <p:cNvPr id="24635" name="Rectangle 54"/>
              <p:cNvSpPr>
                <a:spLocks noChangeArrowheads="1"/>
              </p:cNvSpPr>
              <p:nvPr/>
            </p:nvSpPr>
            <p:spPr bwMode="auto">
              <a:xfrm>
                <a:off x="0" y="2499"/>
                <a:ext cx="5760" cy="52"/>
              </a:xfrm>
              <a:prstGeom prst="rect">
                <a:avLst/>
              </a:prstGeom>
              <a:solidFill>
                <a:srgbClr val="000081"/>
              </a:solidFill>
              <a:ln w="9525">
                <a:noFill/>
                <a:miter lim="800000"/>
                <a:headEnd/>
                <a:tailEnd/>
              </a:ln>
            </p:spPr>
            <p:txBody>
              <a:bodyPr/>
              <a:lstStyle/>
              <a:p>
                <a:pPr eaLnBrk="0" hangingPunct="0"/>
                <a:endParaRPr lang="en-US"/>
              </a:p>
            </p:txBody>
          </p:sp>
          <p:sp>
            <p:nvSpPr>
              <p:cNvPr id="24636" name="Rectangle 55"/>
              <p:cNvSpPr>
                <a:spLocks noChangeArrowheads="1"/>
              </p:cNvSpPr>
              <p:nvPr/>
            </p:nvSpPr>
            <p:spPr bwMode="auto">
              <a:xfrm>
                <a:off x="0" y="2551"/>
                <a:ext cx="5760" cy="53"/>
              </a:xfrm>
              <a:prstGeom prst="rect">
                <a:avLst/>
              </a:prstGeom>
              <a:solidFill>
                <a:srgbClr val="000082"/>
              </a:solidFill>
              <a:ln w="9525">
                <a:noFill/>
                <a:miter lim="800000"/>
                <a:headEnd/>
                <a:tailEnd/>
              </a:ln>
            </p:spPr>
            <p:txBody>
              <a:bodyPr/>
              <a:lstStyle/>
              <a:p>
                <a:pPr eaLnBrk="0" hangingPunct="0"/>
                <a:endParaRPr lang="en-US"/>
              </a:p>
            </p:txBody>
          </p:sp>
          <p:sp>
            <p:nvSpPr>
              <p:cNvPr id="24637" name="Rectangle 56"/>
              <p:cNvSpPr>
                <a:spLocks noChangeArrowheads="1"/>
              </p:cNvSpPr>
              <p:nvPr/>
            </p:nvSpPr>
            <p:spPr bwMode="auto">
              <a:xfrm>
                <a:off x="0" y="2604"/>
                <a:ext cx="5760" cy="51"/>
              </a:xfrm>
              <a:prstGeom prst="rect">
                <a:avLst/>
              </a:prstGeom>
              <a:solidFill>
                <a:srgbClr val="000084"/>
              </a:solidFill>
              <a:ln w="9525">
                <a:noFill/>
                <a:miter lim="800000"/>
                <a:headEnd/>
                <a:tailEnd/>
              </a:ln>
            </p:spPr>
            <p:txBody>
              <a:bodyPr/>
              <a:lstStyle/>
              <a:p>
                <a:pPr eaLnBrk="0" hangingPunct="0"/>
                <a:endParaRPr lang="en-US"/>
              </a:p>
            </p:txBody>
          </p:sp>
          <p:sp>
            <p:nvSpPr>
              <p:cNvPr id="24638" name="Rectangle 57"/>
              <p:cNvSpPr>
                <a:spLocks noChangeArrowheads="1"/>
              </p:cNvSpPr>
              <p:nvPr/>
            </p:nvSpPr>
            <p:spPr bwMode="auto">
              <a:xfrm>
                <a:off x="0" y="2655"/>
                <a:ext cx="5760" cy="52"/>
              </a:xfrm>
              <a:prstGeom prst="rect">
                <a:avLst/>
              </a:prstGeom>
              <a:solidFill>
                <a:srgbClr val="000085"/>
              </a:solidFill>
              <a:ln w="9525">
                <a:noFill/>
                <a:miter lim="800000"/>
                <a:headEnd/>
                <a:tailEnd/>
              </a:ln>
            </p:spPr>
            <p:txBody>
              <a:bodyPr/>
              <a:lstStyle/>
              <a:p>
                <a:pPr eaLnBrk="0" hangingPunct="0"/>
                <a:endParaRPr lang="en-US"/>
              </a:p>
            </p:txBody>
          </p:sp>
          <p:sp>
            <p:nvSpPr>
              <p:cNvPr id="24639" name="Rectangle 58"/>
              <p:cNvSpPr>
                <a:spLocks noChangeArrowheads="1"/>
              </p:cNvSpPr>
              <p:nvPr/>
            </p:nvSpPr>
            <p:spPr bwMode="auto">
              <a:xfrm>
                <a:off x="0" y="2707"/>
                <a:ext cx="5760" cy="53"/>
              </a:xfrm>
              <a:prstGeom prst="rect">
                <a:avLst/>
              </a:prstGeom>
              <a:solidFill>
                <a:srgbClr val="000086"/>
              </a:solidFill>
              <a:ln w="9525">
                <a:noFill/>
                <a:miter lim="800000"/>
                <a:headEnd/>
                <a:tailEnd/>
              </a:ln>
            </p:spPr>
            <p:txBody>
              <a:bodyPr/>
              <a:lstStyle/>
              <a:p>
                <a:pPr eaLnBrk="0" hangingPunct="0"/>
                <a:endParaRPr lang="en-US"/>
              </a:p>
            </p:txBody>
          </p:sp>
          <p:sp>
            <p:nvSpPr>
              <p:cNvPr id="24640" name="Rectangle 59"/>
              <p:cNvSpPr>
                <a:spLocks noChangeArrowheads="1"/>
              </p:cNvSpPr>
              <p:nvPr/>
            </p:nvSpPr>
            <p:spPr bwMode="auto">
              <a:xfrm>
                <a:off x="0" y="2760"/>
                <a:ext cx="5760" cy="50"/>
              </a:xfrm>
              <a:prstGeom prst="rect">
                <a:avLst/>
              </a:prstGeom>
              <a:solidFill>
                <a:srgbClr val="000087"/>
              </a:solidFill>
              <a:ln w="9525">
                <a:noFill/>
                <a:miter lim="800000"/>
                <a:headEnd/>
                <a:tailEnd/>
              </a:ln>
            </p:spPr>
            <p:txBody>
              <a:bodyPr/>
              <a:lstStyle/>
              <a:p>
                <a:pPr eaLnBrk="0" hangingPunct="0"/>
                <a:endParaRPr lang="en-US"/>
              </a:p>
            </p:txBody>
          </p:sp>
          <p:sp>
            <p:nvSpPr>
              <p:cNvPr id="24641" name="Rectangle 60"/>
              <p:cNvSpPr>
                <a:spLocks noChangeArrowheads="1"/>
              </p:cNvSpPr>
              <p:nvPr/>
            </p:nvSpPr>
            <p:spPr bwMode="auto">
              <a:xfrm>
                <a:off x="0" y="2810"/>
                <a:ext cx="5760" cy="53"/>
              </a:xfrm>
              <a:prstGeom prst="rect">
                <a:avLst/>
              </a:prstGeom>
              <a:solidFill>
                <a:srgbClr val="000089"/>
              </a:solidFill>
              <a:ln w="9525">
                <a:noFill/>
                <a:miter lim="800000"/>
                <a:headEnd/>
                <a:tailEnd/>
              </a:ln>
            </p:spPr>
            <p:txBody>
              <a:bodyPr/>
              <a:lstStyle/>
              <a:p>
                <a:pPr eaLnBrk="0" hangingPunct="0"/>
                <a:endParaRPr lang="en-US"/>
              </a:p>
            </p:txBody>
          </p:sp>
          <p:sp>
            <p:nvSpPr>
              <p:cNvPr id="24642" name="Rectangle 61"/>
              <p:cNvSpPr>
                <a:spLocks noChangeArrowheads="1"/>
              </p:cNvSpPr>
              <p:nvPr/>
            </p:nvSpPr>
            <p:spPr bwMode="auto">
              <a:xfrm>
                <a:off x="0" y="2863"/>
                <a:ext cx="5760" cy="53"/>
              </a:xfrm>
              <a:prstGeom prst="rect">
                <a:avLst/>
              </a:prstGeom>
              <a:solidFill>
                <a:srgbClr val="00008A"/>
              </a:solidFill>
              <a:ln w="9525">
                <a:noFill/>
                <a:miter lim="800000"/>
                <a:headEnd/>
                <a:tailEnd/>
              </a:ln>
            </p:spPr>
            <p:txBody>
              <a:bodyPr/>
              <a:lstStyle/>
              <a:p>
                <a:pPr eaLnBrk="0" hangingPunct="0"/>
                <a:endParaRPr lang="en-US"/>
              </a:p>
            </p:txBody>
          </p:sp>
          <p:sp>
            <p:nvSpPr>
              <p:cNvPr id="24643" name="Rectangle 62"/>
              <p:cNvSpPr>
                <a:spLocks noChangeArrowheads="1"/>
              </p:cNvSpPr>
              <p:nvPr/>
            </p:nvSpPr>
            <p:spPr bwMode="auto">
              <a:xfrm>
                <a:off x="0" y="2916"/>
                <a:ext cx="5760" cy="52"/>
              </a:xfrm>
              <a:prstGeom prst="rect">
                <a:avLst/>
              </a:prstGeom>
              <a:solidFill>
                <a:srgbClr val="00008B"/>
              </a:solidFill>
              <a:ln w="9525">
                <a:noFill/>
                <a:miter lim="800000"/>
                <a:headEnd/>
                <a:tailEnd/>
              </a:ln>
            </p:spPr>
            <p:txBody>
              <a:bodyPr/>
              <a:lstStyle/>
              <a:p>
                <a:pPr eaLnBrk="0" hangingPunct="0"/>
                <a:endParaRPr lang="en-US"/>
              </a:p>
            </p:txBody>
          </p:sp>
          <p:sp>
            <p:nvSpPr>
              <p:cNvPr id="24644" name="Rectangle 63"/>
              <p:cNvSpPr>
                <a:spLocks noChangeArrowheads="1"/>
              </p:cNvSpPr>
              <p:nvPr/>
            </p:nvSpPr>
            <p:spPr bwMode="auto">
              <a:xfrm>
                <a:off x="0" y="2968"/>
                <a:ext cx="5760" cy="51"/>
              </a:xfrm>
              <a:prstGeom prst="rect">
                <a:avLst/>
              </a:prstGeom>
              <a:solidFill>
                <a:srgbClr val="00008C"/>
              </a:solidFill>
              <a:ln w="9525">
                <a:noFill/>
                <a:miter lim="800000"/>
                <a:headEnd/>
                <a:tailEnd/>
              </a:ln>
            </p:spPr>
            <p:txBody>
              <a:bodyPr/>
              <a:lstStyle/>
              <a:p>
                <a:pPr eaLnBrk="0" hangingPunct="0"/>
                <a:endParaRPr lang="en-US"/>
              </a:p>
            </p:txBody>
          </p:sp>
          <p:sp>
            <p:nvSpPr>
              <p:cNvPr id="24645" name="Rectangle 64"/>
              <p:cNvSpPr>
                <a:spLocks noChangeArrowheads="1"/>
              </p:cNvSpPr>
              <p:nvPr/>
            </p:nvSpPr>
            <p:spPr bwMode="auto">
              <a:xfrm>
                <a:off x="0" y="3019"/>
                <a:ext cx="5760" cy="53"/>
              </a:xfrm>
              <a:prstGeom prst="rect">
                <a:avLst/>
              </a:prstGeom>
              <a:solidFill>
                <a:srgbClr val="00008D"/>
              </a:solidFill>
              <a:ln w="9525">
                <a:noFill/>
                <a:miter lim="800000"/>
                <a:headEnd/>
                <a:tailEnd/>
              </a:ln>
            </p:spPr>
            <p:txBody>
              <a:bodyPr/>
              <a:lstStyle/>
              <a:p>
                <a:pPr eaLnBrk="0" hangingPunct="0"/>
                <a:endParaRPr lang="en-US"/>
              </a:p>
            </p:txBody>
          </p:sp>
          <p:sp>
            <p:nvSpPr>
              <p:cNvPr id="24646" name="Rectangle 65"/>
              <p:cNvSpPr>
                <a:spLocks noChangeArrowheads="1"/>
              </p:cNvSpPr>
              <p:nvPr/>
            </p:nvSpPr>
            <p:spPr bwMode="auto">
              <a:xfrm>
                <a:off x="0" y="3072"/>
                <a:ext cx="5760" cy="52"/>
              </a:xfrm>
              <a:prstGeom prst="rect">
                <a:avLst/>
              </a:prstGeom>
              <a:solidFill>
                <a:srgbClr val="00008D"/>
              </a:solidFill>
              <a:ln w="9525">
                <a:noFill/>
                <a:miter lim="800000"/>
                <a:headEnd/>
                <a:tailEnd/>
              </a:ln>
            </p:spPr>
            <p:txBody>
              <a:bodyPr/>
              <a:lstStyle/>
              <a:p>
                <a:pPr eaLnBrk="0" hangingPunct="0"/>
                <a:endParaRPr lang="en-US"/>
              </a:p>
            </p:txBody>
          </p:sp>
          <p:sp>
            <p:nvSpPr>
              <p:cNvPr id="24647" name="Rectangle 66"/>
              <p:cNvSpPr>
                <a:spLocks noChangeArrowheads="1"/>
              </p:cNvSpPr>
              <p:nvPr/>
            </p:nvSpPr>
            <p:spPr bwMode="auto">
              <a:xfrm>
                <a:off x="0" y="3124"/>
                <a:ext cx="5760" cy="51"/>
              </a:xfrm>
              <a:prstGeom prst="rect">
                <a:avLst/>
              </a:prstGeom>
              <a:solidFill>
                <a:srgbClr val="00008E"/>
              </a:solidFill>
              <a:ln w="9525">
                <a:noFill/>
                <a:miter lim="800000"/>
                <a:headEnd/>
                <a:tailEnd/>
              </a:ln>
            </p:spPr>
            <p:txBody>
              <a:bodyPr/>
              <a:lstStyle/>
              <a:p>
                <a:pPr eaLnBrk="0" hangingPunct="0"/>
                <a:endParaRPr lang="en-US"/>
              </a:p>
            </p:txBody>
          </p:sp>
          <p:sp>
            <p:nvSpPr>
              <p:cNvPr id="24648" name="Rectangle 67"/>
              <p:cNvSpPr>
                <a:spLocks noChangeArrowheads="1"/>
              </p:cNvSpPr>
              <p:nvPr/>
            </p:nvSpPr>
            <p:spPr bwMode="auto">
              <a:xfrm>
                <a:off x="0" y="3175"/>
                <a:ext cx="5760" cy="53"/>
              </a:xfrm>
              <a:prstGeom prst="rect">
                <a:avLst/>
              </a:prstGeom>
              <a:solidFill>
                <a:srgbClr val="00008F"/>
              </a:solidFill>
              <a:ln w="9525">
                <a:noFill/>
                <a:miter lim="800000"/>
                <a:headEnd/>
                <a:tailEnd/>
              </a:ln>
            </p:spPr>
            <p:txBody>
              <a:bodyPr/>
              <a:lstStyle/>
              <a:p>
                <a:pPr eaLnBrk="0" hangingPunct="0"/>
                <a:endParaRPr lang="en-US"/>
              </a:p>
            </p:txBody>
          </p:sp>
          <p:sp>
            <p:nvSpPr>
              <p:cNvPr id="24649" name="Rectangle 68"/>
              <p:cNvSpPr>
                <a:spLocks noChangeArrowheads="1"/>
              </p:cNvSpPr>
              <p:nvPr/>
            </p:nvSpPr>
            <p:spPr bwMode="auto">
              <a:xfrm>
                <a:off x="0" y="3228"/>
                <a:ext cx="5760" cy="52"/>
              </a:xfrm>
              <a:prstGeom prst="rect">
                <a:avLst/>
              </a:prstGeom>
              <a:solidFill>
                <a:srgbClr val="000090"/>
              </a:solidFill>
              <a:ln w="9525">
                <a:noFill/>
                <a:miter lim="800000"/>
                <a:headEnd/>
                <a:tailEnd/>
              </a:ln>
            </p:spPr>
            <p:txBody>
              <a:bodyPr/>
              <a:lstStyle/>
              <a:p>
                <a:pPr eaLnBrk="0" hangingPunct="0"/>
                <a:endParaRPr lang="en-US"/>
              </a:p>
            </p:txBody>
          </p:sp>
          <p:sp>
            <p:nvSpPr>
              <p:cNvPr id="24650" name="Rectangle 69"/>
              <p:cNvSpPr>
                <a:spLocks noChangeArrowheads="1"/>
              </p:cNvSpPr>
              <p:nvPr/>
            </p:nvSpPr>
            <p:spPr bwMode="auto">
              <a:xfrm>
                <a:off x="0" y="3280"/>
                <a:ext cx="5760" cy="51"/>
              </a:xfrm>
              <a:prstGeom prst="rect">
                <a:avLst/>
              </a:prstGeom>
              <a:solidFill>
                <a:srgbClr val="000091"/>
              </a:solidFill>
              <a:ln w="9525">
                <a:noFill/>
                <a:miter lim="800000"/>
                <a:headEnd/>
                <a:tailEnd/>
              </a:ln>
            </p:spPr>
            <p:txBody>
              <a:bodyPr/>
              <a:lstStyle/>
              <a:p>
                <a:pPr eaLnBrk="0" hangingPunct="0"/>
                <a:endParaRPr lang="en-US"/>
              </a:p>
            </p:txBody>
          </p:sp>
          <p:sp>
            <p:nvSpPr>
              <p:cNvPr id="24651" name="Rectangle 70"/>
              <p:cNvSpPr>
                <a:spLocks noChangeArrowheads="1"/>
              </p:cNvSpPr>
              <p:nvPr/>
            </p:nvSpPr>
            <p:spPr bwMode="auto">
              <a:xfrm>
                <a:off x="0" y="3331"/>
                <a:ext cx="5760" cy="53"/>
              </a:xfrm>
              <a:prstGeom prst="rect">
                <a:avLst/>
              </a:prstGeom>
              <a:solidFill>
                <a:srgbClr val="000091"/>
              </a:solidFill>
              <a:ln w="9525">
                <a:noFill/>
                <a:miter lim="800000"/>
                <a:headEnd/>
                <a:tailEnd/>
              </a:ln>
            </p:spPr>
            <p:txBody>
              <a:bodyPr/>
              <a:lstStyle/>
              <a:p>
                <a:pPr eaLnBrk="0" hangingPunct="0"/>
                <a:endParaRPr lang="en-US"/>
              </a:p>
            </p:txBody>
          </p:sp>
          <p:sp>
            <p:nvSpPr>
              <p:cNvPr id="24652" name="Rectangle 71"/>
              <p:cNvSpPr>
                <a:spLocks noChangeArrowheads="1"/>
              </p:cNvSpPr>
              <p:nvPr/>
            </p:nvSpPr>
            <p:spPr bwMode="auto">
              <a:xfrm>
                <a:off x="0" y="3384"/>
                <a:ext cx="5760" cy="52"/>
              </a:xfrm>
              <a:prstGeom prst="rect">
                <a:avLst/>
              </a:prstGeom>
              <a:solidFill>
                <a:srgbClr val="000092"/>
              </a:solidFill>
              <a:ln w="9525">
                <a:noFill/>
                <a:miter lim="800000"/>
                <a:headEnd/>
                <a:tailEnd/>
              </a:ln>
            </p:spPr>
            <p:txBody>
              <a:bodyPr/>
              <a:lstStyle/>
              <a:p>
                <a:pPr eaLnBrk="0" hangingPunct="0"/>
                <a:endParaRPr lang="en-US"/>
              </a:p>
            </p:txBody>
          </p:sp>
          <p:sp>
            <p:nvSpPr>
              <p:cNvPr id="24653" name="Rectangle 72"/>
              <p:cNvSpPr>
                <a:spLocks noChangeArrowheads="1"/>
              </p:cNvSpPr>
              <p:nvPr/>
            </p:nvSpPr>
            <p:spPr bwMode="auto">
              <a:xfrm>
                <a:off x="0" y="3436"/>
                <a:ext cx="5760" cy="53"/>
              </a:xfrm>
              <a:prstGeom prst="rect">
                <a:avLst/>
              </a:prstGeom>
              <a:solidFill>
                <a:srgbClr val="000093"/>
              </a:solidFill>
              <a:ln w="9525">
                <a:noFill/>
                <a:miter lim="800000"/>
                <a:headEnd/>
                <a:tailEnd/>
              </a:ln>
            </p:spPr>
            <p:txBody>
              <a:bodyPr/>
              <a:lstStyle/>
              <a:p>
                <a:pPr eaLnBrk="0" hangingPunct="0"/>
                <a:endParaRPr lang="en-US"/>
              </a:p>
            </p:txBody>
          </p:sp>
          <p:sp>
            <p:nvSpPr>
              <p:cNvPr id="24654" name="Rectangle 73"/>
              <p:cNvSpPr>
                <a:spLocks noChangeArrowheads="1"/>
              </p:cNvSpPr>
              <p:nvPr/>
            </p:nvSpPr>
            <p:spPr bwMode="auto">
              <a:xfrm>
                <a:off x="0" y="3489"/>
                <a:ext cx="5760" cy="50"/>
              </a:xfrm>
              <a:prstGeom prst="rect">
                <a:avLst/>
              </a:prstGeom>
              <a:solidFill>
                <a:srgbClr val="000093"/>
              </a:solidFill>
              <a:ln w="9525">
                <a:noFill/>
                <a:miter lim="800000"/>
                <a:headEnd/>
                <a:tailEnd/>
              </a:ln>
            </p:spPr>
            <p:txBody>
              <a:bodyPr/>
              <a:lstStyle/>
              <a:p>
                <a:pPr eaLnBrk="0" hangingPunct="0"/>
                <a:endParaRPr lang="en-US"/>
              </a:p>
            </p:txBody>
          </p:sp>
          <p:sp>
            <p:nvSpPr>
              <p:cNvPr id="24655" name="Rectangle 74"/>
              <p:cNvSpPr>
                <a:spLocks noChangeArrowheads="1"/>
              </p:cNvSpPr>
              <p:nvPr/>
            </p:nvSpPr>
            <p:spPr bwMode="auto">
              <a:xfrm>
                <a:off x="0" y="3539"/>
                <a:ext cx="5760" cy="53"/>
              </a:xfrm>
              <a:prstGeom prst="rect">
                <a:avLst/>
              </a:prstGeom>
              <a:solidFill>
                <a:srgbClr val="000094"/>
              </a:solidFill>
              <a:ln w="9525">
                <a:noFill/>
                <a:miter lim="800000"/>
                <a:headEnd/>
                <a:tailEnd/>
              </a:ln>
            </p:spPr>
            <p:txBody>
              <a:bodyPr/>
              <a:lstStyle/>
              <a:p>
                <a:pPr eaLnBrk="0" hangingPunct="0"/>
                <a:endParaRPr lang="en-US"/>
              </a:p>
            </p:txBody>
          </p:sp>
          <p:sp>
            <p:nvSpPr>
              <p:cNvPr id="24656" name="Rectangle 75"/>
              <p:cNvSpPr>
                <a:spLocks noChangeArrowheads="1"/>
              </p:cNvSpPr>
              <p:nvPr/>
            </p:nvSpPr>
            <p:spPr bwMode="auto">
              <a:xfrm>
                <a:off x="0" y="3592"/>
                <a:ext cx="5760" cy="53"/>
              </a:xfrm>
              <a:prstGeom prst="rect">
                <a:avLst/>
              </a:prstGeom>
              <a:solidFill>
                <a:srgbClr val="000094"/>
              </a:solidFill>
              <a:ln w="9525">
                <a:noFill/>
                <a:miter lim="800000"/>
                <a:headEnd/>
                <a:tailEnd/>
              </a:ln>
            </p:spPr>
            <p:txBody>
              <a:bodyPr/>
              <a:lstStyle/>
              <a:p>
                <a:pPr eaLnBrk="0" hangingPunct="0"/>
                <a:endParaRPr lang="en-US"/>
              </a:p>
            </p:txBody>
          </p:sp>
          <p:sp>
            <p:nvSpPr>
              <p:cNvPr id="24657" name="Rectangle 76"/>
              <p:cNvSpPr>
                <a:spLocks noChangeArrowheads="1"/>
              </p:cNvSpPr>
              <p:nvPr/>
            </p:nvSpPr>
            <p:spPr bwMode="auto">
              <a:xfrm>
                <a:off x="0" y="3645"/>
                <a:ext cx="5760" cy="50"/>
              </a:xfrm>
              <a:prstGeom prst="rect">
                <a:avLst/>
              </a:prstGeom>
              <a:solidFill>
                <a:srgbClr val="000095"/>
              </a:solidFill>
              <a:ln w="9525">
                <a:noFill/>
                <a:miter lim="800000"/>
                <a:headEnd/>
                <a:tailEnd/>
              </a:ln>
            </p:spPr>
            <p:txBody>
              <a:bodyPr/>
              <a:lstStyle/>
              <a:p>
                <a:pPr eaLnBrk="0" hangingPunct="0"/>
                <a:endParaRPr lang="en-US"/>
              </a:p>
            </p:txBody>
          </p:sp>
          <p:sp>
            <p:nvSpPr>
              <p:cNvPr id="24658" name="Rectangle 77"/>
              <p:cNvSpPr>
                <a:spLocks noChangeArrowheads="1"/>
              </p:cNvSpPr>
              <p:nvPr/>
            </p:nvSpPr>
            <p:spPr bwMode="auto">
              <a:xfrm>
                <a:off x="0" y="3695"/>
                <a:ext cx="5760" cy="53"/>
              </a:xfrm>
              <a:prstGeom prst="rect">
                <a:avLst/>
              </a:prstGeom>
              <a:solidFill>
                <a:srgbClr val="000095"/>
              </a:solidFill>
              <a:ln w="9525">
                <a:noFill/>
                <a:miter lim="800000"/>
                <a:headEnd/>
                <a:tailEnd/>
              </a:ln>
            </p:spPr>
            <p:txBody>
              <a:bodyPr/>
              <a:lstStyle/>
              <a:p>
                <a:pPr eaLnBrk="0" hangingPunct="0"/>
                <a:endParaRPr lang="en-US"/>
              </a:p>
            </p:txBody>
          </p:sp>
          <p:sp>
            <p:nvSpPr>
              <p:cNvPr id="24659" name="Rectangle 78"/>
              <p:cNvSpPr>
                <a:spLocks noChangeArrowheads="1"/>
              </p:cNvSpPr>
              <p:nvPr/>
            </p:nvSpPr>
            <p:spPr bwMode="auto">
              <a:xfrm>
                <a:off x="0" y="3748"/>
                <a:ext cx="5760" cy="53"/>
              </a:xfrm>
              <a:prstGeom prst="rect">
                <a:avLst/>
              </a:prstGeom>
              <a:solidFill>
                <a:srgbClr val="000096"/>
              </a:solidFill>
              <a:ln w="9525">
                <a:noFill/>
                <a:miter lim="800000"/>
                <a:headEnd/>
                <a:tailEnd/>
              </a:ln>
            </p:spPr>
            <p:txBody>
              <a:bodyPr/>
              <a:lstStyle/>
              <a:p>
                <a:pPr eaLnBrk="0" hangingPunct="0"/>
                <a:endParaRPr lang="en-US"/>
              </a:p>
            </p:txBody>
          </p:sp>
          <p:sp>
            <p:nvSpPr>
              <p:cNvPr id="24660" name="Rectangle 79"/>
              <p:cNvSpPr>
                <a:spLocks noChangeArrowheads="1"/>
              </p:cNvSpPr>
              <p:nvPr/>
            </p:nvSpPr>
            <p:spPr bwMode="auto">
              <a:xfrm>
                <a:off x="0" y="3801"/>
                <a:ext cx="5760" cy="52"/>
              </a:xfrm>
              <a:prstGeom prst="rect">
                <a:avLst/>
              </a:prstGeom>
              <a:solidFill>
                <a:srgbClr val="000096"/>
              </a:solidFill>
              <a:ln w="9525">
                <a:noFill/>
                <a:miter lim="800000"/>
                <a:headEnd/>
                <a:tailEnd/>
              </a:ln>
            </p:spPr>
            <p:txBody>
              <a:bodyPr/>
              <a:lstStyle/>
              <a:p>
                <a:pPr eaLnBrk="0" hangingPunct="0"/>
                <a:endParaRPr lang="en-US"/>
              </a:p>
            </p:txBody>
          </p:sp>
          <p:sp>
            <p:nvSpPr>
              <p:cNvPr id="24661" name="Rectangle 80"/>
              <p:cNvSpPr>
                <a:spLocks noChangeArrowheads="1"/>
              </p:cNvSpPr>
              <p:nvPr/>
            </p:nvSpPr>
            <p:spPr bwMode="auto">
              <a:xfrm>
                <a:off x="0" y="3853"/>
                <a:ext cx="5760" cy="51"/>
              </a:xfrm>
              <a:prstGeom prst="rect">
                <a:avLst/>
              </a:prstGeom>
              <a:solidFill>
                <a:srgbClr val="000096"/>
              </a:solidFill>
              <a:ln w="9525">
                <a:noFill/>
                <a:miter lim="800000"/>
                <a:headEnd/>
                <a:tailEnd/>
              </a:ln>
            </p:spPr>
            <p:txBody>
              <a:bodyPr/>
              <a:lstStyle/>
              <a:p>
                <a:pPr eaLnBrk="0" hangingPunct="0"/>
                <a:endParaRPr lang="en-US"/>
              </a:p>
            </p:txBody>
          </p:sp>
          <p:sp>
            <p:nvSpPr>
              <p:cNvPr id="24662" name="Rectangle 81"/>
              <p:cNvSpPr>
                <a:spLocks noChangeArrowheads="1"/>
              </p:cNvSpPr>
              <p:nvPr/>
            </p:nvSpPr>
            <p:spPr bwMode="auto">
              <a:xfrm>
                <a:off x="0" y="3904"/>
                <a:ext cx="5760" cy="53"/>
              </a:xfrm>
              <a:prstGeom prst="rect">
                <a:avLst/>
              </a:prstGeom>
              <a:solidFill>
                <a:srgbClr val="000097"/>
              </a:solidFill>
              <a:ln w="9525">
                <a:noFill/>
                <a:miter lim="800000"/>
                <a:headEnd/>
                <a:tailEnd/>
              </a:ln>
            </p:spPr>
            <p:txBody>
              <a:bodyPr/>
              <a:lstStyle/>
              <a:p>
                <a:pPr eaLnBrk="0" hangingPunct="0"/>
                <a:endParaRPr lang="en-US"/>
              </a:p>
            </p:txBody>
          </p:sp>
          <p:sp>
            <p:nvSpPr>
              <p:cNvPr id="24663" name="Rectangle 82"/>
              <p:cNvSpPr>
                <a:spLocks noChangeArrowheads="1"/>
              </p:cNvSpPr>
              <p:nvPr/>
            </p:nvSpPr>
            <p:spPr bwMode="auto">
              <a:xfrm>
                <a:off x="0" y="3957"/>
                <a:ext cx="5760" cy="52"/>
              </a:xfrm>
              <a:prstGeom prst="rect">
                <a:avLst/>
              </a:prstGeom>
              <a:solidFill>
                <a:srgbClr val="000097"/>
              </a:solidFill>
              <a:ln w="9525">
                <a:noFill/>
                <a:miter lim="800000"/>
                <a:headEnd/>
                <a:tailEnd/>
              </a:ln>
            </p:spPr>
            <p:txBody>
              <a:bodyPr/>
              <a:lstStyle/>
              <a:p>
                <a:pPr eaLnBrk="0" hangingPunct="0"/>
                <a:endParaRPr lang="en-US"/>
              </a:p>
            </p:txBody>
          </p:sp>
          <p:sp>
            <p:nvSpPr>
              <p:cNvPr id="24664" name="Rectangle 83"/>
              <p:cNvSpPr>
                <a:spLocks noChangeArrowheads="1"/>
              </p:cNvSpPr>
              <p:nvPr/>
            </p:nvSpPr>
            <p:spPr bwMode="auto">
              <a:xfrm>
                <a:off x="0" y="4009"/>
                <a:ext cx="5760" cy="51"/>
              </a:xfrm>
              <a:prstGeom prst="rect">
                <a:avLst/>
              </a:prstGeom>
              <a:solidFill>
                <a:srgbClr val="000097"/>
              </a:solidFill>
              <a:ln w="9525">
                <a:noFill/>
                <a:miter lim="800000"/>
                <a:headEnd/>
                <a:tailEnd/>
              </a:ln>
            </p:spPr>
            <p:txBody>
              <a:bodyPr/>
              <a:lstStyle/>
              <a:p>
                <a:pPr eaLnBrk="0" hangingPunct="0"/>
                <a:endParaRPr lang="en-US"/>
              </a:p>
            </p:txBody>
          </p:sp>
          <p:sp>
            <p:nvSpPr>
              <p:cNvPr id="24665" name="Rectangle 84"/>
              <p:cNvSpPr>
                <a:spLocks noChangeArrowheads="1"/>
              </p:cNvSpPr>
              <p:nvPr/>
            </p:nvSpPr>
            <p:spPr bwMode="auto">
              <a:xfrm>
                <a:off x="0" y="4060"/>
                <a:ext cx="5760" cy="52"/>
              </a:xfrm>
              <a:prstGeom prst="rect">
                <a:avLst/>
              </a:prstGeom>
              <a:solidFill>
                <a:srgbClr val="000098"/>
              </a:solidFill>
              <a:ln w="9525">
                <a:noFill/>
                <a:miter lim="800000"/>
                <a:headEnd/>
                <a:tailEnd/>
              </a:ln>
            </p:spPr>
            <p:txBody>
              <a:bodyPr/>
              <a:lstStyle/>
              <a:p>
                <a:pPr eaLnBrk="0" hangingPunct="0"/>
                <a:endParaRPr lang="en-US"/>
              </a:p>
            </p:txBody>
          </p:sp>
          <p:sp>
            <p:nvSpPr>
              <p:cNvPr id="24666" name="Rectangle 85"/>
              <p:cNvSpPr>
                <a:spLocks noChangeArrowheads="1"/>
              </p:cNvSpPr>
              <p:nvPr/>
            </p:nvSpPr>
            <p:spPr bwMode="auto">
              <a:xfrm>
                <a:off x="0" y="4112"/>
                <a:ext cx="5760" cy="53"/>
              </a:xfrm>
              <a:prstGeom prst="rect">
                <a:avLst/>
              </a:prstGeom>
              <a:solidFill>
                <a:srgbClr val="000098"/>
              </a:solidFill>
              <a:ln w="9525">
                <a:noFill/>
                <a:miter lim="800000"/>
                <a:headEnd/>
                <a:tailEnd/>
              </a:ln>
            </p:spPr>
            <p:txBody>
              <a:bodyPr/>
              <a:lstStyle/>
              <a:p>
                <a:pPr eaLnBrk="0" hangingPunct="0"/>
                <a:endParaRPr lang="en-US"/>
              </a:p>
            </p:txBody>
          </p:sp>
          <p:sp>
            <p:nvSpPr>
              <p:cNvPr id="24667" name="Rectangle 86"/>
              <p:cNvSpPr>
                <a:spLocks noChangeArrowheads="1"/>
              </p:cNvSpPr>
              <p:nvPr/>
            </p:nvSpPr>
            <p:spPr bwMode="auto">
              <a:xfrm>
                <a:off x="0" y="4165"/>
                <a:ext cx="5760" cy="53"/>
              </a:xfrm>
              <a:prstGeom prst="rect">
                <a:avLst/>
              </a:prstGeom>
              <a:solidFill>
                <a:srgbClr val="000098"/>
              </a:solidFill>
              <a:ln w="9525">
                <a:noFill/>
                <a:miter lim="800000"/>
                <a:headEnd/>
                <a:tailEnd/>
              </a:ln>
            </p:spPr>
            <p:txBody>
              <a:bodyPr/>
              <a:lstStyle/>
              <a:p>
                <a:pPr eaLnBrk="0" hangingPunct="0"/>
                <a:endParaRPr lang="en-US"/>
              </a:p>
            </p:txBody>
          </p:sp>
          <p:sp>
            <p:nvSpPr>
              <p:cNvPr id="24668" name="Rectangle 87"/>
              <p:cNvSpPr>
                <a:spLocks noChangeArrowheads="1"/>
              </p:cNvSpPr>
              <p:nvPr/>
            </p:nvSpPr>
            <p:spPr bwMode="auto">
              <a:xfrm>
                <a:off x="0" y="4218"/>
                <a:ext cx="5760" cy="50"/>
              </a:xfrm>
              <a:prstGeom prst="rect">
                <a:avLst/>
              </a:prstGeom>
              <a:solidFill>
                <a:srgbClr val="000098"/>
              </a:solidFill>
              <a:ln w="9525">
                <a:noFill/>
                <a:miter lim="800000"/>
                <a:headEnd/>
                <a:tailEnd/>
              </a:ln>
            </p:spPr>
            <p:txBody>
              <a:bodyPr/>
              <a:lstStyle/>
              <a:p>
                <a:pPr eaLnBrk="0" hangingPunct="0"/>
                <a:endParaRPr lang="en-US"/>
              </a:p>
            </p:txBody>
          </p:sp>
          <p:sp>
            <p:nvSpPr>
              <p:cNvPr id="24669" name="Rectangle 88"/>
              <p:cNvSpPr>
                <a:spLocks noChangeArrowheads="1"/>
              </p:cNvSpPr>
              <p:nvPr/>
            </p:nvSpPr>
            <p:spPr bwMode="auto">
              <a:xfrm>
                <a:off x="0" y="4268"/>
                <a:ext cx="5760" cy="53"/>
              </a:xfrm>
              <a:prstGeom prst="rect">
                <a:avLst/>
              </a:prstGeom>
              <a:solidFill>
                <a:srgbClr val="000099"/>
              </a:solidFill>
              <a:ln w="9525">
                <a:noFill/>
                <a:miter lim="800000"/>
                <a:headEnd/>
                <a:tailEnd/>
              </a:ln>
            </p:spPr>
            <p:txBody>
              <a:bodyPr/>
              <a:lstStyle/>
              <a:p>
                <a:pPr eaLnBrk="0" hangingPunct="0"/>
                <a:endParaRPr lang="en-US"/>
              </a:p>
            </p:txBody>
          </p:sp>
        </p:grpSp>
      </p:grpSp>
      <p:sp>
        <p:nvSpPr>
          <p:cNvPr id="24580" name="Rectangle 89"/>
          <p:cNvSpPr>
            <a:spLocks noChangeArrowheads="1"/>
          </p:cNvSpPr>
          <p:nvPr/>
        </p:nvSpPr>
        <p:spPr bwMode="auto">
          <a:xfrm>
            <a:off x="0" y="1501776"/>
            <a:ext cx="9144000" cy="47625"/>
          </a:xfrm>
          <a:prstGeom prst="rect">
            <a:avLst/>
          </a:prstGeom>
          <a:solidFill>
            <a:srgbClr val="FFFF00"/>
          </a:solidFill>
          <a:ln w="9525">
            <a:noFill/>
            <a:miter lim="800000"/>
            <a:headEnd/>
            <a:tailEnd/>
          </a:ln>
        </p:spPr>
        <p:txBody>
          <a:bodyPr lIns="91439" tIns="45719" rIns="91439" bIns="45719"/>
          <a:lstStyle/>
          <a:p>
            <a:pPr eaLnBrk="0" hangingPunct="0"/>
            <a:endParaRPr lang="en-US"/>
          </a:p>
        </p:txBody>
      </p:sp>
      <p:sp>
        <p:nvSpPr>
          <p:cNvPr id="24581" name="Line 90"/>
          <p:cNvSpPr>
            <a:spLocks noChangeShapeType="1"/>
          </p:cNvSpPr>
          <p:nvPr/>
        </p:nvSpPr>
        <p:spPr bwMode="auto">
          <a:xfrm>
            <a:off x="0" y="1600200"/>
            <a:ext cx="9144000" cy="1588"/>
          </a:xfrm>
          <a:prstGeom prst="line">
            <a:avLst/>
          </a:prstGeom>
          <a:noFill/>
          <a:ln w="9525">
            <a:solidFill>
              <a:srgbClr val="00CCFF"/>
            </a:solidFill>
            <a:round/>
            <a:headEnd/>
            <a:tailEnd/>
          </a:ln>
        </p:spPr>
        <p:txBody>
          <a:bodyPr lIns="91439" tIns="45719" rIns="91439" bIns="45719"/>
          <a:lstStyle/>
          <a:p>
            <a:endParaRPr lang="en-GB"/>
          </a:p>
        </p:txBody>
      </p:sp>
      <p:pic>
        <p:nvPicPr>
          <p:cNvPr id="24582" name="Picture 91"/>
          <p:cNvPicPr>
            <a:picLocks noChangeAspect="1" noChangeArrowheads="1"/>
          </p:cNvPicPr>
          <p:nvPr/>
        </p:nvPicPr>
        <p:blipFill>
          <a:blip r:embed="rId3" cstate="print"/>
          <a:srcRect/>
          <a:stretch>
            <a:fillRect/>
          </a:stretch>
        </p:blipFill>
        <p:spPr bwMode="auto">
          <a:xfrm>
            <a:off x="0" y="0"/>
            <a:ext cx="9144000" cy="6859588"/>
          </a:xfrm>
          <a:prstGeom prst="rect">
            <a:avLst/>
          </a:prstGeom>
          <a:noFill/>
          <a:ln w="9525">
            <a:noFill/>
            <a:miter lim="800000"/>
            <a:headEnd/>
            <a:tailEnd/>
          </a:ln>
        </p:spPr>
      </p:pic>
      <p:sp>
        <p:nvSpPr>
          <p:cNvPr id="24583" name="Rectangle 92"/>
          <p:cNvSpPr>
            <a:spLocks noChangeArrowheads="1"/>
          </p:cNvSpPr>
          <p:nvPr/>
        </p:nvSpPr>
        <p:spPr bwMode="auto">
          <a:xfrm>
            <a:off x="611189" y="150814"/>
            <a:ext cx="8231187" cy="1379537"/>
          </a:xfrm>
          <a:prstGeom prst="rect">
            <a:avLst/>
          </a:prstGeom>
          <a:noFill/>
          <a:ln w="9525">
            <a:noFill/>
            <a:miter lim="800000"/>
            <a:headEnd/>
            <a:tailEnd/>
          </a:ln>
        </p:spPr>
        <p:txBody>
          <a:bodyPr lIns="91439" tIns="45719" rIns="91439" bIns="45719"/>
          <a:lstStyle/>
          <a:p>
            <a:pPr eaLnBrk="0" hangingPunct="0"/>
            <a:endParaRPr lang="en-US"/>
          </a:p>
        </p:txBody>
      </p:sp>
      <p:sp>
        <p:nvSpPr>
          <p:cNvPr id="94" name="Rectangle 93"/>
          <p:cNvSpPr/>
          <p:nvPr/>
        </p:nvSpPr>
        <p:spPr>
          <a:xfrm>
            <a:off x="357158" y="428605"/>
            <a:ext cx="8001056" cy="2677656"/>
          </a:xfrm>
          <a:prstGeom prst="rect">
            <a:avLst/>
          </a:prstGeom>
        </p:spPr>
        <p:txBody>
          <a:bodyPr wrap="square" lIns="91439" tIns="45719" rIns="91439" bIns="45719">
            <a:spAutoFit/>
          </a:bodyPr>
          <a:lstStyle/>
          <a:p>
            <a:pPr>
              <a:defRPr/>
            </a:pPr>
            <a:r>
              <a:rPr lang="en-GB" sz="2800" b="1" dirty="0">
                <a:solidFill>
                  <a:srgbClr val="FFFF00"/>
                </a:solidFill>
                <a:effectLst>
                  <a:outerShdw blurRad="38100" dist="38100" dir="2700000" algn="tl">
                    <a:srgbClr val="000000"/>
                  </a:outerShdw>
                </a:effectLst>
                <a:latin typeface="+mj-lt"/>
                <a:ea typeface="+mj-ea"/>
                <a:cs typeface="+mj-cs"/>
              </a:rPr>
              <a:t>I am here because?</a:t>
            </a:r>
          </a:p>
          <a:p>
            <a:pPr>
              <a:buFont typeface="Arial" pitchFamily="34" charset="0"/>
              <a:buChar char="•"/>
              <a:defRPr/>
            </a:pPr>
            <a:r>
              <a:rPr lang="en-GB" sz="2800" b="1" dirty="0">
                <a:solidFill>
                  <a:schemeClr val="tx2"/>
                </a:solidFill>
                <a:effectLst>
                  <a:outerShdw blurRad="38100" dist="38100" dir="2700000" algn="tl">
                    <a:srgbClr val="000000"/>
                  </a:outerShdw>
                </a:effectLst>
                <a:latin typeface="+mj-lt"/>
                <a:ea typeface="+mj-ea"/>
                <a:cs typeface="+mj-cs"/>
              </a:rPr>
              <a:t>I wanted 3 days of work </a:t>
            </a:r>
          </a:p>
          <a:p>
            <a:pPr>
              <a:buFont typeface="Arial" pitchFamily="34" charset="0"/>
              <a:buChar char="•"/>
              <a:defRPr/>
            </a:pPr>
            <a:r>
              <a:rPr lang="en-GB" sz="2800" b="1" dirty="0">
                <a:solidFill>
                  <a:schemeClr val="tx2"/>
                </a:solidFill>
                <a:effectLst>
                  <a:outerShdw blurRad="38100" dist="38100" dir="2700000" algn="tl">
                    <a:srgbClr val="000000"/>
                  </a:outerShdw>
                </a:effectLst>
                <a:latin typeface="+mj-lt"/>
                <a:ea typeface="+mj-ea"/>
                <a:cs typeface="+mj-cs"/>
              </a:rPr>
              <a:t>Formulate an answerable questions</a:t>
            </a:r>
          </a:p>
          <a:p>
            <a:pPr>
              <a:buFont typeface="Arial" pitchFamily="34" charset="0"/>
              <a:buChar char="•"/>
              <a:defRPr/>
            </a:pPr>
            <a:endParaRPr lang="en-GB" sz="2800" b="1" dirty="0">
              <a:solidFill>
                <a:schemeClr val="tx2"/>
              </a:solidFill>
              <a:effectLst>
                <a:outerShdw blurRad="38100" dist="38100" dir="2700000" algn="tl">
                  <a:srgbClr val="000000"/>
                </a:outerShdw>
              </a:effectLst>
              <a:latin typeface="+mj-lt"/>
              <a:ea typeface="+mj-ea"/>
              <a:cs typeface="+mj-cs"/>
            </a:endParaRPr>
          </a:p>
          <a:p>
            <a:pPr>
              <a:defRPr/>
            </a:pPr>
            <a:endParaRPr lang="en-GB" sz="2800" b="1" dirty="0">
              <a:solidFill>
                <a:srgbClr val="FFFF00"/>
              </a:solidFill>
              <a:effectLst>
                <a:outerShdw blurRad="38100" dist="38100" dir="2700000" algn="tl">
                  <a:srgbClr val="000000"/>
                </a:outerShdw>
              </a:effectLst>
              <a:latin typeface="+mj-lt"/>
              <a:ea typeface="+mj-ea"/>
              <a:cs typeface="+mj-cs"/>
            </a:endParaRPr>
          </a:p>
          <a:p>
            <a:pPr>
              <a:buFont typeface="Arial" pitchFamily="34" charset="0"/>
              <a:buChar char="•"/>
              <a:defRPr/>
            </a:pPr>
            <a:endParaRPr lang="en-GB" sz="2800" b="1" dirty="0">
              <a:solidFill>
                <a:schemeClr val="tx2"/>
              </a:solidFill>
              <a:effectLst>
                <a:outerShdw blurRad="38100" dist="38100" dir="2700000" algn="tl">
                  <a:srgbClr val="000000"/>
                </a:outerShdw>
              </a:effectLst>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2226" name="Title 1"/>
          <p:cNvSpPr>
            <a:spLocks noGrp="1"/>
          </p:cNvSpPr>
          <p:nvPr>
            <p:ph type="title" idx="4294967295"/>
          </p:nvPr>
        </p:nvSpPr>
        <p:spPr>
          <a:xfrm>
            <a:off x="1130300" y="404813"/>
            <a:ext cx="7340600" cy="952500"/>
          </a:xfrm>
        </p:spPr>
        <p:txBody>
          <a:bodyPr/>
          <a:lstStyle/>
          <a:p>
            <a:r>
              <a:rPr lang="en-GB" sz="3400" dirty="0">
                <a:solidFill>
                  <a:srgbClr val="000000"/>
                </a:solidFill>
              </a:rPr>
              <a:t>Example 4</a:t>
            </a:r>
            <a:r>
              <a:rPr lang="en-GB" sz="3400" dirty="0" smtClean="0">
                <a:solidFill>
                  <a:srgbClr val="000000"/>
                </a:solidFill>
              </a:rPr>
              <a:t>  </a:t>
            </a:r>
            <a:endParaRPr lang="en-US" sz="3400" dirty="0">
              <a:solidFill>
                <a:srgbClr val="000000"/>
              </a:solidFill>
            </a:endParaRPr>
          </a:p>
        </p:txBody>
      </p:sp>
      <p:sp>
        <p:nvSpPr>
          <p:cNvPr id="52227" name="TextBox 3"/>
          <p:cNvSpPr txBox="1">
            <a:spLocks noChangeArrowheads="1"/>
          </p:cNvSpPr>
          <p:nvPr/>
        </p:nvSpPr>
        <p:spPr bwMode="auto">
          <a:xfrm>
            <a:off x="1000100" y="1285860"/>
            <a:ext cx="7358062" cy="2308322"/>
          </a:xfrm>
          <a:prstGeom prst="rect">
            <a:avLst/>
          </a:prstGeom>
          <a:noFill/>
          <a:ln w="25400">
            <a:solidFill>
              <a:srgbClr val="FFFF00"/>
            </a:solidFill>
            <a:miter lim="800000"/>
            <a:headEnd/>
            <a:tailEnd/>
          </a:ln>
        </p:spPr>
        <p:txBody>
          <a:bodyPr lIns="91439" tIns="45719" rIns="91439" bIns="45719">
            <a:spAutoFit/>
          </a:bodyPr>
          <a:lstStyle/>
          <a:p>
            <a:r>
              <a:rPr lang="en-GB" b="1" i="1" dirty="0"/>
              <a:t>CHILDREN AND ANTIVIRALS </a:t>
            </a:r>
            <a:endParaRPr lang="en-GB" dirty="0"/>
          </a:p>
          <a:p>
            <a:r>
              <a:rPr lang="en-GB" b="1" i="1" dirty="0"/>
              <a:t> </a:t>
            </a:r>
            <a:endParaRPr lang="en-GB" dirty="0"/>
          </a:p>
          <a:p>
            <a:r>
              <a:rPr lang="en-GB" dirty="0"/>
              <a:t>You are the GP and the next patient brings their 3 year old child who is unwell with a fever, the mother wants to know whether she should give the child </a:t>
            </a:r>
            <a:r>
              <a:rPr lang="en-GB" dirty="0" err="1"/>
              <a:t>tamiflu</a:t>
            </a:r>
            <a:r>
              <a:rPr lang="en-GB" dirty="0" smtClean="0"/>
              <a:t>?</a:t>
            </a:r>
            <a:endParaRPr lang="en-GB" dirty="0"/>
          </a:p>
        </p:txBody>
      </p:sp>
    </p:spTree>
    <p:extLst>
      <p:ext uri="{BB962C8B-B14F-4D97-AF65-F5344CB8AC3E}">
        <p14:creationId xmlns:p14="http://schemas.microsoft.com/office/powerpoint/2010/main" val="41696075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2226" name="Title 1"/>
          <p:cNvSpPr>
            <a:spLocks noGrp="1"/>
          </p:cNvSpPr>
          <p:nvPr>
            <p:ph type="title" idx="4294967295"/>
          </p:nvPr>
        </p:nvSpPr>
        <p:spPr>
          <a:xfrm>
            <a:off x="1130300" y="404813"/>
            <a:ext cx="7340600" cy="952500"/>
          </a:xfrm>
        </p:spPr>
        <p:txBody>
          <a:bodyPr/>
          <a:lstStyle/>
          <a:p>
            <a:r>
              <a:rPr lang="en-GB" sz="3400" dirty="0">
                <a:solidFill>
                  <a:srgbClr val="000000"/>
                </a:solidFill>
              </a:rPr>
              <a:t>Example </a:t>
            </a:r>
            <a:r>
              <a:rPr lang="en-GB" sz="3400" dirty="0" smtClean="0">
                <a:solidFill>
                  <a:srgbClr val="000000"/>
                </a:solidFill>
              </a:rPr>
              <a:t>5  </a:t>
            </a:r>
            <a:endParaRPr lang="en-US" sz="3400" dirty="0">
              <a:solidFill>
                <a:srgbClr val="000000"/>
              </a:solidFill>
            </a:endParaRPr>
          </a:p>
        </p:txBody>
      </p:sp>
      <p:sp>
        <p:nvSpPr>
          <p:cNvPr id="52227" name="TextBox 3"/>
          <p:cNvSpPr txBox="1">
            <a:spLocks noChangeArrowheads="1"/>
          </p:cNvSpPr>
          <p:nvPr/>
        </p:nvSpPr>
        <p:spPr bwMode="auto">
          <a:xfrm>
            <a:off x="1000100" y="1285860"/>
            <a:ext cx="7358062" cy="2308322"/>
          </a:xfrm>
          <a:prstGeom prst="rect">
            <a:avLst/>
          </a:prstGeom>
          <a:noFill/>
          <a:ln w="25400">
            <a:solidFill>
              <a:srgbClr val="FFFF00"/>
            </a:solidFill>
            <a:miter lim="800000"/>
            <a:headEnd/>
            <a:tailEnd/>
          </a:ln>
        </p:spPr>
        <p:txBody>
          <a:bodyPr lIns="91439" tIns="45719" rIns="91439" bIns="45719">
            <a:spAutoFit/>
          </a:bodyPr>
          <a:lstStyle/>
          <a:p>
            <a:r>
              <a:rPr lang="en-GB" b="1" i="1" dirty="0"/>
              <a:t>INFLUENZA AND NEAR PATIENT TEST </a:t>
            </a:r>
            <a:endParaRPr lang="en-GB" dirty="0"/>
          </a:p>
          <a:p>
            <a:r>
              <a:rPr lang="en-GB" b="1" i="1" dirty="0"/>
              <a:t> </a:t>
            </a:r>
            <a:endParaRPr lang="en-GB" dirty="0"/>
          </a:p>
          <a:p>
            <a:r>
              <a:rPr lang="en-GB" dirty="0"/>
              <a:t>Your next patient is adamant they have influenza and knowing the diagnosis would help them in their decision to take antiviral treatment. You wonder how accurate is the near patient test? </a:t>
            </a:r>
          </a:p>
        </p:txBody>
      </p:sp>
    </p:spTree>
    <p:extLst>
      <p:ext uri="{BB962C8B-B14F-4D97-AF65-F5344CB8AC3E}">
        <p14:creationId xmlns:p14="http://schemas.microsoft.com/office/powerpoint/2010/main" val="42137567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95000"/>
          </a:schemeClr>
        </a:solidFill>
        <a:effectLst/>
      </p:bgPr>
    </p:bg>
    <p:spTree>
      <p:nvGrpSpPr>
        <p:cNvPr id="1" name=""/>
        <p:cNvGrpSpPr/>
        <p:nvPr/>
      </p:nvGrpSpPr>
      <p:grpSpPr>
        <a:xfrm>
          <a:off x="0" y="0"/>
          <a:ext cx="0" cy="0"/>
          <a:chOff x="0" y="0"/>
          <a:chExt cx="0" cy="0"/>
        </a:xfrm>
      </p:grpSpPr>
      <p:sp>
        <p:nvSpPr>
          <p:cNvPr id="53250" name="Title 1"/>
          <p:cNvSpPr>
            <a:spLocks noGrp="1"/>
          </p:cNvSpPr>
          <p:nvPr>
            <p:ph type="title" idx="4294967295"/>
          </p:nvPr>
        </p:nvSpPr>
        <p:spPr>
          <a:xfrm>
            <a:off x="1130300" y="404813"/>
            <a:ext cx="7340600" cy="952500"/>
          </a:xfrm>
        </p:spPr>
        <p:txBody>
          <a:bodyPr/>
          <a:lstStyle/>
          <a:p>
            <a:r>
              <a:rPr lang="en-GB" sz="4000" dirty="0" smtClean="0">
                <a:solidFill>
                  <a:srgbClr val="000000"/>
                </a:solidFill>
              </a:rPr>
              <a:t>Further Example </a:t>
            </a:r>
            <a:endParaRPr lang="en-US" sz="4000" dirty="0">
              <a:solidFill>
                <a:srgbClr val="000000"/>
              </a:solidFill>
            </a:endParaRPr>
          </a:p>
        </p:txBody>
      </p:sp>
      <p:sp>
        <p:nvSpPr>
          <p:cNvPr id="53251" name="TextBox 3"/>
          <p:cNvSpPr txBox="1">
            <a:spLocks noChangeArrowheads="1"/>
          </p:cNvSpPr>
          <p:nvPr/>
        </p:nvSpPr>
        <p:spPr bwMode="auto">
          <a:xfrm>
            <a:off x="1071538" y="1285861"/>
            <a:ext cx="7358062" cy="2677654"/>
          </a:xfrm>
          <a:prstGeom prst="rect">
            <a:avLst/>
          </a:prstGeom>
          <a:noFill/>
          <a:ln w="25400">
            <a:solidFill>
              <a:srgbClr val="FFFF00"/>
            </a:solidFill>
            <a:miter lim="800000"/>
            <a:headEnd/>
            <a:tailEnd/>
          </a:ln>
        </p:spPr>
        <p:txBody>
          <a:bodyPr lIns="91439" tIns="45719" rIns="91439" bIns="45719">
            <a:spAutoFit/>
          </a:bodyPr>
          <a:lstStyle/>
          <a:p>
            <a:r>
              <a:rPr lang="en-GB" dirty="0">
                <a:solidFill>
                  <a:srgbClr val="000000"/>
                </a:solidFill>
              </a:rPr>
              <a:t>Susan is expecting her first baby in two months. She has been reading about the potential benefits and harms of giving newborn babies vitamin K injections. She is alarmed by reports that vitamin K injections in newborn babies may cause childhood leukaemia. She asks you if this is true and, if so, what the risk for her baby will be.</a:t>
            </a:r>
            <a:endParaRPr lang="en-US" dirty="0">
              <a:solidFill>
                <a:srgbClr val="00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3">
            <a:lumMod val="95000"/>
          </a:schemeClr>
        </a:solidFill>
        <a:effectLst/>
      </p:bgPr>
    </p:bg>
    <p:spTree>
      <p:nvGrpSpPr>
        <p:cNvPr id="1" name=""/>
        <p:cNvGrpSpPr/>
        <p:nvPr/>
      </p:nvGrpSpPr>
      <p:grpSpPr>
        <a:xfrm>
          <a:off x="0" y="0"/>
          <a:ext cx="0" cy="0"/>
          <a:chOff x="0" y="0"/>
          <a:chExt cx="0" cy="0"/>
        </a:xfrm>
      </p:grpSpPr>
      <p:sp>
        <p:nvSpPr>
          <p:cNvPr id="56322" name="Rectangle 1026"/>
          <p:cNvSpPr>
            <a:spLocks noGrp="1" noChangeArrowheads="1"/>
          </p:cNvSpPr>
          <p:nvPr>
            <p:ph type="title" idx="4294967295"/>
          </p:nvPr>
        </p:nvSpPr>
        <p:spPr/>
        <p:txBody>
          <a:bodyPr/>
          <a:lstStyle/>
          <a:p>
            <a:r>
              <a:rPr lang="en-US" sz="4000" b="1" dirty="0">
                <a:solidFill>
                  <a:srgbClr val="000000"/>
                </a:solidFill>
              </a:rPr>
              <a:t>Your Clinical Questions</a:t>
            </a:r>
            <a:endParaRPr lang="en-AU" sz="4000" b="1" dirty="0">
              <a:solidFill>
                <a:srgbClr val="000000"/>
              </a:solidFill>
            </a:endParaRPr>
          </a:p>
        </p:txBody>
      </p:sp>
      <p:sp>
        <p:nvSpPr>
          <p:cNvPr id="257027" name="Rectangle 1027"/>
          <p:cNvSpPr>
            <a:spLocks noGrp="1" noChangeArrowheads="1"/>
          </p:cNvSpPr>
          <p:nvPr>
            <p:ph idx="4294967295"/>
          </p:nvPr>
        </p:nvSpPr>
        <p:spPr/>
        <p:txBody>
          <a:bodyPr/>
          <a:lstStyle/>
          <a:p>
            <a:r>
              <a:rPr lang="en-US" sz="3600" dirty="0">
                <a:solidFill>
                  <a:srgbClr val="000000"/>
                </a:solidFill>
              </a:rPr>
              <a:t>Write down one recent patient problem</a:t>
            </a:r>
            <a:br>
              <a:rPr lang="en-US" sz="3600" dirty="0">
                <a:solidFill>
                  <a:srgbClr val="000000"/>
                </a:solidFill>
              </a:rPr>
            </a:br>
            <a:endParaRPr lang="en-US" sz="3600" dirty="0">
              <a:solidFill>
                <a:srgbClr val="000000"/>
              </a:solidFill>
            </a:endParaRPr>
          </a:p>
          <a:p>
            <a:r>
              <a:rPr lang="en-US" sz="3600" dirty="0">
                <a:solidFill>
                  <a:srgbClr val="000000"/>
                </a:solidFill>
              </a:rPr>
              <a:t>What is the PICO of the problem?</a:t>
            </a:r>
            <a:r>
              <a:rPr lang="en-US" sz="3600" dirty="0"/>
              <a:t/>
            </a:r>
            <a:br>
              <a:rPr lang="en-US" sz="3600" dirty="0"/>
            </a:br>
            <a:endParaRPr lang="en-US" sz="3600" dirty="0"/>
          </a:p>
          <a:p>
            <a:pPr>
              <a:buFont typeface="Wingdings" pitchFamily="2" charset="2"/>
              <a:buNone/>
            </a:pPr>
            <a:endParaRPr lang="en-US" dirty="0"/>
          </a:p>
        </p:txBody>
      </p:sp>
      <p:pic>
        <p:nvPicPr>
          <p:cNvPr id="56324" name="Picture 2" descr="http://tbn0.google.com/images?q=tbn:z5nVq25fiS_8QM:http://www.hoots-driving.co.uk/noentry.gif">
            <a:hlinkClick r:id="rId3"/>
          </p:cNvPr>
          <p:cNvPicPr>
            <a:picLocks noChangeAspect="1" noChangeArrowheads="1"/>
          </p:cNvPicPr>
          <p:nvPr/>
        </p:nvPicPr>
        <p:blipFill>
          <a:blip r:embed="rId4" cstate="print"/>
          <a:srcRect/>
          <a:stretch>
            <a:fillRect/>
          </a:stretch>
        </p:blipFill>
        <p:spPr bwMode="auto">
          <a:xfrm>
            <a:off x="7962900" y="5676900"/>
            <a:ext cx="1181100" cy="11811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70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702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7"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Rectangle 4"/>
          <p:cNvSpPr>
            <a:spLocks noGrp="1" noChangeArrowheads="1"/>
          </p:cNvSpPr>
          <p:nvPr>
            <p:ph type="title" idx="4294967295"/>
          </p:nvPr>
        </p:nvSpPr>
        <p:spPr/>
        <p:txBody>
          <a:bodyPr/>
          <a:lstStyle/>
          <a:p>
            <a:r>
              <a:rPr lang="en-US" sz="4600" dirty="0">
                <a:solidFill>
                  <a:srgbClr val="FFFF00"/>
                </a:solidFill>
              </a:rPr>
              <a:t>Questions</a:t>
            </a:r>
            <a:r>
              <a:rPr lang="en-US" sz="4600" dirty="0">
                <a:solidFill>
                  <a:srgbClr val="0000FF"/>
                </a:solidFill>
              </a:rPr>
              <a:t> </a:t>
            </a:r>
          </a:p>
        </p:txBody>
      </p:sp>
      <p:pic>
        <p:nvPicPr>
          <p:cNvPr id="57347" name="Picture 7" descr="Bengal Eagle owl 1"/>
          <p:cNvPicPr>
            <a:picLocks noGrp="1" noChangeAspect="1" noChangeArrowheads="1"/>
          </p:cNvPicPr>
          <p:nvPr>
            <p:ph sz="half" idx="4294967295"/>
          </p:nvPr>
        </p:nvPicPr>
        <p:blipFill>
          <a:blip r:embed="rId3" cstate="print"/>
          <a:srcRect/>
          <a:stretch>
            <a:fillRect/>
          </a:stretch>
        </p:blipFill>
        <p:spPr>
          <a:xfrm>
            <a:off x="1752600" y="1219200"/>
            <a:ext cx="5486400" cy="2657475"/>
          </a:xfrm>
          <a:noFill/>
        </p:spPr>
      </p:pic>
      <p:sp>
        <p:nvSpPr>
          <p:cNvPr id="57348" name="Rectangle 6"/>
          <p:cNvSpPr>
            <a:spLocks noGrp="1" noChangeArrowheads="1"/>
          </p:cNvSpPr>
          <p:nvPr>
            <p:ph type="body" sz="half" idx="4294967295"/>
          </p:nvPr>
        </p:nvSpPr>
        <p:spPr>
          <a:xfrm>
            <a:off x="914400" y="3941763"/>
            <a:ext cx="7772400" cy="2189162"/>
          </a:xfrm>
        </p:spPr>
        <p:txBody>
          <a:bodyPr/>
          <a:lstStyle/>
          <a:p>
            <a:pPr>
              <a:lnSpc>
                <a:spcPct val="90000"/>
              </a:lnSpc>
            </a:pPr>
            <a:r>
              <a:rPr lang="en-US" b="1" dirty="0"/>
              <a:t>Recognize:</a:t>
            </a:r>
            <a:r>
              <a:rPr lang="en-US" b="1" dirty="0">
                <a:solidFill>
                  <a:schemeClr val="bg1"/>
                </a:solidFill>
              </a:rPr>
              <a:t> </a:t>
            </a:r>
            <a:r>
              <a:rPr lang="en-US" b="1" dirty="0">
                <a:solidFill>
                  <a:srgbClr val="FFFF00"/>
                </a:solidFill>
              </a:rPr>
              <a:t>your  questions </a:t>
            </a:r>
          </a:p>
          <a:p>
            <a:pPr>
              <a:lnSpc>
                <a:spcPct val="90000"/>
              </a:lnSpc>
            </a:pPr>
            <a:r>
              <a:rPr lang="en-US" b="1" dirty="0"/>
              <a:t>Select:</a:t>
            </a:r>
            <a:r>
              <a:rPr lang="en-US" b="1" dirty="0">
                <a:solidFill>
                  <a:schemeClr val="bg1"/>
                </a:solidFill>
              </a:rPr>
              <a:t> </a:t>
            </a:r>
            <a:r>
              <a:rPr lang="en-US" b="1" dirty="0">
                <a:solidFill>
                  <a:srgbClr val="FFFF00"/>
                </a:solidFill>
              </a:rPr>
              <a:t>which questions to pursue</a:t>
            </a:r>
          </a:p>
          <a:p>
            <a:pPr>
              <a:lnSpc>
                <a:spcPct val="90000"/>
              </a:lnSpc>
            </a:pPr>
            <a:r>
              <a:rPr lang="en-US" b="1" dirty="0"/>
              <a:t>Guide:</a:t>
            </a:r>
            <a:r>
              <a:rPr lang="en-US" b="1" dirty="0">
                <a:solidFill>
                  <a:schemeClr val="bg1"/>
                </a:solidFill>
              </a:rPr>
              <a:t> </a:t>
            </a:r>
            <a:r>
              <a:rPr lang="en-US" b="1" dirty="0">
                <a:solidFill>
                  <a:srgbClr val="FFFF00"/>
                </a:solidFill>
              </a:rPr>
              <a:t>how to ask and answer</a:t>
            </a:r>
          </a:p>
          <a:p>
            <a:pPr>
              <a:lnSpc>
                <a:spcPct val="90000"/>
              </a:lnSpc>
            </a:pPr>
            <a:r>
              <a:rPr lang="en-US" b="1" dirty="0"/>
              <a:t>Assess:</a:t>
            </a:r>
            <a:r>
              <a:rPr lang="en-US" b="1" dirty="0">
                <a:solidFill>
                  <a:schemeClr val="bg1"/>
                </a:solidFill>
              </a:rPr>
              <a:t> </a:t>
            </a:r>
            <a:r>
              <a:rPr lang="en-US" b="1" dirty="0">
                <a:solidFill>
                  <a:srgbClr val="FFFF00"/>
                </a:solidFill>
              </a:rPr>
              <a:t>how well &amp; what to improve</a:t>
            </a: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sz="5400" dirty="0">
                <a:solidFill>
                  <a:srgbClr val="FFFF00"/>
                </a:solidFill>
                <a:latin typeface="Calibri" pitchFamily="34" charset="0"/>
              </a:rPr>
              <a:t>FAQ: How Long … ?</a:t>
            </a:r>
          </a:p>
        </p:txBody>
      </p:sp>
      <p:sp>
        <p:nvSpPr>
          <p:cNvPr id="60419" name="Rectangle 3"/>
          <p:cNvSpPr>
            <a:spLocks noGrp="1" noChangeArrowheads="1"/>
          </p:cNvSpPr>
          <p:nvPr>
            <p:ph type="body" sz="half" idx="1"/>
          </p:nvPr>
        </p:nvSpPr>
        <p:spPr/>
        <p:txBody>
          <a:bodyPr/>
          <a:lstStyle/>
          <a:p>
            <a:pPr eaLnBrk="1" hangingPunct="1"/>
            <a:r>
              <a:rPr lang="en-US" b="1" dirty="0">
                <a:latin typeface="Calibri" pitchFamily="34" charset="0"/>
              </a:rPr>
              <a:t>Proficient? </a:t>
            </a:r>
            <a:r>
              <a:rPr lang="en-US" b="1" dirty="0">
                <a:solidFill>
                  <a:srgbClr val="FFFF00"/>
                </a:solidFill>
                <a:latin typeface="Calibri" pitchFamily="34" charset="0"/>
              </a:rPr>
              <a:t>Quickly</a:t>
            </a:r>
          </a:p>
          <a:p>
            <a:pPr eaLnBrk="1" hangingPunct="1"/>
            <a:r>
              <a:rPr lang="en-US" b="1" dirty="0">
                <a:latin typeface="Calibri" pitchFamily="34" charset="0"/>
              </a:rPr>
              <a:t>Mastery?   </a:t>
            </a:r>
            <a:r>
              <a:rPr lang="en-US" b="1" dirty="0">
                <a:solidFill>
                  <a:srgbClr val="FFFF00"/>
                </a:solidFill>
                <a:latin typeface="Calibri" pitchFamily="34" charset="0"/>
              </a:rPr>
              <a:t>Lifetime</a:t>
            </a:r>
          </a:p>
          <a:p>
            <a:pPr eaLnBrk="1" hangingPunct="1"/>
            <a:endParaRPr lang="en-US" b="1" dirty="0">
              <a:solidFill>
                <a:schemeClr val="bg1"/>
              </a:solidFill>
              <a:latin typeface="Calibri" pitchFamily="34" charset="0"/>
            </a:endParaRPr>
          </a:p>
          <a:p>
            <a:pPr eaLnBrk="1" hangingPunct="1"/>
            <a:r>
              <a:rPr lang="en-US" b="1" dirty="0">
                <a:latin typeface="Calibri" pitchFamily="34" charset="0"/>
              </a:rPr>
              <a:t>Human expertise takes &gt;10,000 hours, &gt;10 years</a:t>
            </a:r>
          </a:p>
          <a:p>
            <a:pPr eaLnBrk="1" hangingPunct="1">
              <a:buFontTx/>
              <a:buNone/>
            </a:pPr>
            <a:r>
              <a:rPr lang="en-US" b="1" dirty="0">
                <a:solidFill>
                  <a:srgbClr val="FFFF00"/>
                </a:solidFill>
                <a:latin typeface="Calibri" pitchFamily="34" charset="0"/>
                <a:cs typeface="Arial" charset="0"/>
              </a:rPr>
              <a:t>→</a:t>
            </a:r>
            <a:r>
              <a:rPr lang="en-US" b="1" dirty="0">
                <a:solidFill>
                  <a:srgbClr val="FFFF00"/>
                </a:solidFill>
                <a:latin typeface="Calibri" pitchFamily="34" charset="0"/>
              </a:rPr>
              <a:t>Deliberate practice</a:t>
            </a:r>
          </a:p>
        </p:txBody>
      </p:sp>
      <p:pic>
        <p:nvPicPr>
          <p:cNvPr id="60420" name="Picture 6" descr="Dumbledore 2"/>
          <p:cNvPicPr>
            <a:picLocks noGrp="1" noChangeAspect="1" noChangeArrowheads="1"/>
          </p:cNvPicPr>
          <p:nvPr>
            <p:ph sz="half" idx="2"/>
          </p:nvPr>
        </p:nvPicPr>
        <p:blipFill>
          <a:blip r:embed="rId3" cstate="print"/>
          <a:srcRect/>
          <a:stretch>
            <a:fillRect/>
          </a:stretch>
        </p:blipFill>
        <p:spPr>
          <a:xfrm>
            <a:off x="4495800" y="2057400"/>
            <a:ext cx="4343400" cy="2606675"/>
          </a:xfrm>
          <a:noFill/>
        </p:spPr>
      </p:pic>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6" name="Picture 1" descr="C:\Documents and Settings\cheneghan\My Documents\My Pictures\images8.jpg"/>
          <p:cNvPicPr>
            <a:picLocks noChangeAspect="1" noChangeArrowheads="1"/>
          </p:cNvPicPr>
          <p:nvPr/>
        </p:nvPicPr>
        <p:blipFill>
          <a:blip r:embed="rId3" cstate="print"/>
          <a:srcRect/>
          <a:stretch>
            <a:fillRect/>
          </a:stretch>
        </p:blipFill>
        <p:spPr bwMode="auto">
          <a:xfrm>
            <a:off x="3643313" y="2857500"/>
            <a:ext cx="2568575" cy="2857500"/>
          </a:xfrm>
          <a:prstGeom prst="rect">
            <a:avLst/>
          </a:prstGeom>
          <a:noFill/>
          <a:ln w="9525">
            <a:noFill/>
            <a:miter lim="800000"/>
            <a:headEnd/>
            <a:tailEnd/>
          </a:ln>
        </p:spPr>
      </p:pic>
      <p:sp>
        <p:nvSpPr>
          <p:cNvPr id="62467" name="TextBox 5"/>
          <p:cNvSpPr txBox="1">
            <a:spLocks noChangeArrowheads="1"/>
          </p:cNvSpPr>
          <p:nvPr/>
        </p:nvSpPr>
        <p:spPr bwMode="auto">
          <a:xfrm>
            <a:off x="4071939" y="2286001"/>
            <a:ext cx="2327055" cy="466280"/>
          </a:xfrm>
          <a:prstGeom prst="rect">
            <a:avLst/>
          </a:prstGeom>
          <a:noFill/>
          <a:ln w="9525">
            <a:noFill/>
            <a:miter lim="800000"/>
            <a:headEnd/>
            <a:tailEnd/>
          </a:ln>
        </p:spPr>
        <p:txBody>
          <a:bodyPr wrap="none" lIns="91439" tIns="45719" rIns="91439" bIns="45719">
            <a:spAutoFit/>
          </a:bodyPr>
          <a:lstStyle/>
          <a:p>
            <a:r>
              <a:rPr lang="en-GB"/>
              <a:t>Any questions?</a:t>
            </a:r>
            <a:endParaRPr lang="en-US"/>
          </a:p>
        </p:txBody>
      </p:sp>
      <p:pic>
        <p:nvPicPr>
          <p:cNvPr id="62468" name="Picture 2" descr="http://www.online-taxes.com/graphics/taxproblems.gif"/>
          <p:cNvPicPr>
            <a:picLocks noChangeAspect="1" noChangeArrowheads="1"/>
          </p:cNvPicPr>
          <p:nvPr/>
        </p:nvPicPr>
        <p:blipFill>
          <a:blip r:embed="rId4" cstate="print"/>
          <a:srcRect/>
          <a:stretch>
            <a:fillRect/>
          </a:stretch>
        </p:blipFill>
        <p:spPr bwMode="auto">
          <a:xfrm>
            <a:off x="4286250" y="357189"/>
            <a:ext cx="1443038" cy="183038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3314" name="Title 1"/>
          <p:cNvSpPr>
            <a:spLocks noGrp="1"/>
          </p:cNvSpPr>
          <p:nvPr>
            <p:ph type="title" idx="4294967295"/>
          </p:nvPr>
        </p:nvSpPr>
        <p:spPr/>
        <p:txBody>
          <a:bodyPr/>
          <a:lstStyle/>
          <a:p>
            <a:r>
              <a:rPr lang="en-GB" dirty="0"/>
              <a:t>The aim of today </a:t>
            </a:r>
            <a:endParaRPr lang="en-US" dirty="0"/>
          </a:p>
        </p:txBody>
      </p:sp>
      <p:sp>
        <p:nvSpPr>
          <p:cNvPr id="13315" name="Content Placeholder 2"/>
          <p:cNvSpPr>
            <a:spLocks noGrp="1"/>
          </p:cNvSpPr>
          <p:nvPr>
            <p:ph idx="4294967295"/>
          </p:nvPr>
        </p:nvSpPr>
        <p:spPr>
          <a:xfrm>
            <a:off x="827584" y="1196752"/>
            <a:ext cx="7772400" cy="3854450"/>
          </a:xfrm>
        </p:spPr>
        <p:txBody>
          <a:bodyPr/>
          <a:lstStyle/>
          <a:p>
            <a:pPr marL="514350" indent="-514350">
              <a:buFont typeface="Calibri" pitchFamily="34" charset="0"/>
              <a:buAutoNum type="arabicPeriod"/>
            </a:pPr>
            <a:r>
              <a:rPr lang="en-GB" dirty="0"/>
              <a:t>To understand what is </a:t>
            </a:r>
            <a:r>
              <a:rPr lang="en-GB" dirty="0" smtClean="0"/>
              <a:t>EBM </a:t>
            </a:r>
            <a:endParaRPr lang="en-GB" dirty="0"/>
          </a:p>
          <a:p>
            <a:pPr marL="514350" indent="-514350">
              <a:buFont typeface="Calibri" pitchFamily="34" charset="0"/>
              <a:buAutoNum type="arabicPeriod"/>
            </a:pPr>
            <a:r>
              <a:rPr lang="en-GB" dirty="0"/>
              <a:t>To recognize </a:t>
            </a:r>
            <a:r>
              <a:rPr lang="en-GB" dirty="0" smtClean="0"/>
              <a:t>health related </a:t>
            </a:r>
            <a:r>
              <a:rPr lang="en-GB" dirty="0" smtClean="0"/>
              <a:t>problems when they arise</a:t>
            </a:r>
            <a:endParaRPr lang="en-GB" dirty="0"/>
          </a:p>
          <a:p>
            <a:pPr marL="514350" indent="-514350">
              <a:buFont typeface="Calibri" pitchFamily="34" charset="0"/>
              <a:buAutoNum type="arabicPeriod"/>
            </a:pPr>
            <a:r>
              <a:rPr lang="en-GB" dirty="0"/>
              <a:t>To develop </a:t>
            </a:r>
            <a:r>
              <a:rPr lang="en-GB" dirty="0" smtClean="0"/>
              <a:t>a focussed </a:t>
            </a:r>
            <a:r>
              <a:rPr lang="en-GB" dirty="0"/>
              <a:t>clinical questions</a:t>
            </a:r>
          </a:p>
          <a:p>
            <a:pPr marL="514350" indent="-514350">
              <a:buFont typeface="Calibri" pitchFamily="34" charset="0"/>
              <a:buAutoNum type="arabicPeriod"/>
            </a:pPr>
            <a:r>
              <a:rPr lang="en-GB" dirty="0"/>
              <a:t>To find </a:t>
            </a:r>
            <a:r>
              <a:rPr lang="en-GB" dirty="0" smtClean="0"/>
              <a:t>an answer </a:t>
            </a:r>
            <a:r>
              <a:rPr lang="en-GB" dirty="0"/>
              <a:t>to your clinical questions</a:t>
            </a:r>
          </a:p>
          <a:p>
            <a:pPr marL="514350" indent="-514350">
              <a:buFont typeface="Calibri" pitchFamily="34" charset="0"/>
              <a:buAutoNum type="arabicPeriod"/>
            </a:pPr>
            <a:r>
              <a:rPr lang="en-GB" dirty="0"/>
              <a:t>To assess the validity of a</a:t>
            </a:r>
            <a:r>
              <a:rPr lang="en-GB" dirty="0" smtClean="0"/>
              <a:t> </a:t>
            </a:r>
            <a:r>
              <a:rPr lang="en-GB" dirty="0"/>
              <a:t>RCT  </a:t>
            </a:r>
          </a:p>
          <a:p>
            <a:pPr marL="514350" indent="-514350">
              <a:buFont typeface="Calibri" pitchFamily="34" charset="0"/>
              <a:buAutoNum type="arabicPeriod"/>
            </a:pPr>
            <a:r>
              <a:rPr lang="en-GB" dirty="0"/>
              <a:t>To assess the </a:t>
            </a:r>
            <a:r>
              <a:rPr lang="en-GB" dirty="0" smtClean="0"/>
              <a:t>validity  of a systematic review   </a:t>
            </a:r>
            <a:endParaRPr lang="en-US" dirty="0"/>
          </a:p>
        </p:txBody>
      </p:sp>
    </p:spTree>
    <p:extLst>
      <p:ext uri="{BB962C8B-B14F-4D97-AF65-F5344CB8AC3E}">
        <p14:creationId xmlns:p14="http://schemas.microsoft.com/office/powerpoint/2010/main" val="49716893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95000"/>
          </a:schemeClr>
        </a:solidFill>
        <a:effectLst/>
      </p:bgPr>
    </p:bg>
    <p:spTree>
      <p:nvGrpSpPr>
        <p:cNvPr id="1" name=""/>
        <p:cNvGrpSpPr/>
        <p:nvPr/>
      </p:nvGrpSpPr>
      <p:grpSpPr>
        <a:xfrm>
          <a:off x="0" y="0"/>
          <a:ext cx="0" cy="0"/>
          <a:chOff x="0" y="0"/>
          <a:chExt cx="0" cy="0"/>
        </a:xfrm>
      </p:grpSpPr>
      <p:sp>
        <p:nvSpPr>
          <p:cNvPr id="17410" name="Rectangle 2"/>
          <p:cNvSpPr>
            <a:spLocks noGrp="1" noRot="1" noChangeArrowheads="1"/>
          </p:cNvSpPr>
          <p:nvPr>
            <p:ph type="title" idx="4294967295"/>
          </p:nvPr>
        </p:nvSpPr>
        <p:spPr>
          <a:xfrm>
            <a:off x="642910" y="285728"/>
            <a:ext cx="7315200" cy="762000"/>
          </a:xfrm>
        </p:spPr>
        <p:txBody>
          <a:bodyPr lIns="90487" tIns="44449" rIns="90487" bIns="44449" anchor="b"/>
          <a:lstStyle/>
          <a:p>
            <a:r>
              <a:rPr lang="en-AU" dirty="0">
                <a:solidFill>
                  <a:srgbClr val="000000"/>
                </a:solidFill>
              </a:rPr>
              <a:t>What is </a:t>
            </a:r>
            <a:r>
              <a:rPr lang="en-AU" dirty="0" smtClean="0">
                <a:solidFill>
                  <a:srgbClr val="000000"/>
                </a:solidFill>
              </a:rPr>
              <a:t>Evidence-Based </a:t>
            </a:r>
            <a:r>
              <a:rPr lang="en-AU" dirty="0">
                <a:solidFill>
                  <a:srgbClr val="000000"/>
                </a:solidFill>
              </a:rPr>
              <a:t>Medicine?</a:t>
            </a:r>
          </a:p>
        </p:txBody>
      </p:sp>
      <p:sp>
        <p:nvSpPr>
          <p:cNvPr id="17411" name="Rectangle 3"/>
          <p:cNvSpPr>
            <a:spLocks noGrp="1" noChangeArrowheads="1"/>
          </p:cNvSpPr>
          <p:nvPr>
            <p:ph idx="4294967295"/>
          </p:nvPr>
        </p:nvSpPr>
        <p:spPr>
          <a:xfrm>
            <a:off x="468314" y="1412876"/>
            <a:ext cx="4960943" cy="4525963"/>
          </a:xfrm>
        </p:spPr>
        <p:txBody>
          <a:bodyPr lIns="90487" tIns="44449" rIns="90487" bIns="44449"/>
          <a:lstStyle/>
          <a:p>
            <a:pPr>
              <a:buFont typeface="Wingdings" pitchFamily="2" charset="2"/>
              <a:buNone/>
            </a:pPr>
            <a:r>
              <a:rPr lang="en-AU" sz="2400" dirty="0">
                <a:solidFill>
                  <a:srgbClr val="000000"/>
                </a:solidFill>
              </a:rPr>
              <a:t>“</a:t>
            </a:r>
            <a:r>
              <a:rPr lang="en-AU" sz="3200" dirty="0">
                <a:solidFill>
                  <a:srgbClr val="000000"/>
                </a:solidFill>
              </a:rPr>
              <a:t>Evidence-based medicine is the </a:t>
            </a:r>
            <a:r>
              <a:rPr lang="en-US" sz="3200" dirty="0">
                <a:solidFill>
                  <a:srgbClr val="000000"/>
                </a:solidFill>
              </a:rPr>
              <a:t>integration of best research evidence with clinical expertise and patient values” </a:t>
            </a:r>
            <a:endParaRPr lang="en-AU" sz="3200" i="1" dirty="0">
              <a:solidFill>
                <a:srgbClr val="000000"/>
              </a:solidFill>
            </a:endParaRPr>
          </a:p>
          <a:p>
            <a:pPr>
              <a:buFont typeface="Wingdings" pitchFamily="2" charset="2"/>
              <a:buNone/>
            </a:pPr>
            <a:endParaRPr lang="en-AU" sz="2400" i="1" dirty="0"/>
          </a:p>
        </p:txBody>
      </p:sp>
      <p:pic>
        <p:nvPicPr>
          <p:cNvPr id="17412" name="Picture 3" descr="dave.JPG"/>
          <p:cNvPicPr>
            <a:picLocks noChangeAspect="1"/>
          </p:cNvPicPr>
          <p:nvPr/>
        </p:nvPicPr>
        <p:blipFill>
          <a:blip r:embed="rId3" cstate="print"/>
          <a:srcRect/>
          <a:stretch>
            <a:fillRect/>
          </a:stretch>
        </p:blipFill>
        <p:spPr bwMode="auto">
          <a:xfrm>
            <a:off x="6000750" y="1556792"/>
            <a:ext cx="2403475" cy="317341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5123" name="Rectangle 2"/>
          <p:cNvSpPr>
            <a:spLocks noGrp="1" noChangeArrowheads="1"/>
          </p:cNvSpPr>
          <p:nvPr>
            <p:ph type="title" idx="4294967295"/>
          </p:nvPr>
        </p:nvSpPr>
        <p:spPr>
          <a:xfrm>
            <a:off x="1071564" y="228600"/>
            <a:ext cx="6853237" cy="1143000"/>
          </a:xfrm>
        </p:spPr>
        <p:txBody>
          <a:bodyPr>
            <a:normAutofit fontScale="90000"/>
          </a:bodyPr>
          <a:lstStyle/>
          <a:p>
            <a:r>
              <a:rPr lang="en-AU" dirty="0">
                <a:solidFill>
                  <a:srgbClr val="000000"/>
                </a:solidFill>
                <a:effectLst>
                  <a:outerShdw blurRad="38100" dist="38100" dir="2700000" algn="tl">
                    <a:srgbClr val="000000"/>
                  </a:outerShdw>
                </a:effectLst>
              </a:rPr>
              <a:t>“Just in Time” learning</a:t>
            </a:r>
            <a:br>
              <a:rPr lang="en-AU" dirty="0">
                <a:solidFill>
                  <a:srgbClr val="000000"/>
                </a:solidFill>
                <a:effectLst>
                  <a:outerShdw blurRad="38100" dist="38100" dir="2700000" algn="tl">
                    <a:srgbClr val="000000"/>
                  </a:outerShdw>
                </a:effectLst>
              </a:rPr>
            </a:br>
            <a:r>
              <a:rPr lang="en-US" sz="3900" dirty="0">
                <a:solidFill>
                  <a:srgbClr val="000000"/>
                </a:solidFill>
                <a:effectLst>
                  <a:outerShdw blurRad="38100" dist="38100" dir="2700000" algn="tl">
                    <a:srgbClr val="000000"/>
                  </a:outerShdw>
                </a:effectLst>
              </a:rPr>
              <a:t>The EBM </a:t>
            </a:r>
            <a:r>
              <a:rPr lang="en-AU" sz="3900" dirty="0">
                <a:solidFill>
                  <a:srgbClr val="000000"/>
                </a:solidFill>
                <a:effectLst>
                  <a:outerShdw blurRad="38100" dist="38100" dir="2700000" algn="tl">
                    <a:srgbClr val="000000"/>
                  </a:outerShdw>
                </a:effectLst>
              </a:rPr>
              <a:t>Alternative </a:t>
            </a:r>
            <a:r>
              <a:rPr lang="en-US" sz="3900" dirty="0">
                <a:solidFill>
                  <a:srgbClr val="000000"/>
                </a:solidFill>
                <a:effectLst>
                  <a:outerShdw blurRad="38100" dist="38100" dir="2700000" algn="tl">
                    <a:srgbClr val="000000"/>
                  </a:outerShdw>
                </a:effectLst>
              </a:rPr>
              <a:t>Approach</a:t>
            </a:r>
            <a:endParaRPr lang="en-AU" dirty="0">
              <a:solidFill>
                <a:srgbClr val="000000"/>
              </a:solidFill>
              <a:effectLst>
                <a:outerShdw blurRad="38100" dist="38100" dir="2700000" algn="tl">
                  <a:srgbClr val="000000"/>
                </a:outerShdw>
              </a:effectLst>
            </a:endParaRPr>
          </a:p>
        </p:txBody>
      </p:sp>
      <p:sp>
        <p:nvSpPr>
          <p:cNvPr id="72707" name="Rectangle 3"/>
          <p:cNvSpPr>
            <a:spLocks noGrp="1" noChangeArrowheads="1"/>
          </p:cNvSpPr>
          <p:nvPr>
            <p:ph idx="4294967295"/>
          </p:nvPr>
        </p:nvSpPr>
        <p:spPr>
          <a:xfrm>
            <a:off x="1071563" y="1428750"/>
            <a:ext cx="7391400" cy="4114800"/>
          </a:xfrm>
        </p:spPr>
        <p:txBody>
          <a:bodyPr/>
          <a:lstStyle/>
          <a:p>
            <a:pPr marL="365121" indent="-282572"/>
            <a:r>
              <a:rPr lang="en-AU" sz="2000" dirty="0">
                <a:solidFill>
                  <a:srgbClr val="000000"/>
                </a:solidFill>
              </a:rPr>
              <a:t>Shift focus to current patient problems</a:t>
            </a:r>
            <a:r>
              <a:rPr lang="en-US" sz="2000" dirty="0">
                <a:solidFill>
                  <a:srgbClr val="000000"/>
                </a:solidFill>
              </a:rPr>
              <a:t/>
            </a:r>
            <a:br>
              <a:rPr lang="en-US" sz="2000" dirty="0">
                <a:solidFill>
                  <a:srgbClr val="000000"/>
                </a:solidFill>
              </a:rPr>
            </a:br>
            <a:r>
              <a:rPr lang="en-US" sz="2000" dirty="0">
                <a:solidFill>
                  <a:srgbClr val="000000"/>
                </a:solidFill>
              </a:rPr>
              <a:t>(“just in time” education)</a:t>
            </a:r>
            <a:endParaRPr lang="en-AU" sz="2000" dirty="0">
              <a:solidFill>
                <a:srgbClr val="000000"/>
              </a:solidFill>
            </a:endParaRPr>
          </a:p>
          <a:p>
            <a:pPr marL="639757" lvl="1" indent="-236535"/>
            <a:r>
              <a:rPr lang="en-AU" sz="2000" dirty="0">
                <a:solidFill>
                  <a:srgbClr val="000000"/>
                </a:solidFill>
              </a:rPr>
              <a:t>Relevant</a:t>
            </a:r>
            <a:r>
              <a:rPr lang="en-US" sz="2000" dirty="0">
                <a:solidFill>
                  <a:srgbClr val="000000"/>
                </a:solidFill>
              </a:rPr>
              <a:t> to YOUR practice</a:t>
            </a:r>
            <a:endParaRPr lang="en-AU" sz="2000" dirty="0">
              <a:solidFill>
                <a:srgbClr val="000000"/>
              </a:solidFill>
            </a:endParaRPr>
          </a:p>
          <a:p>
            <a:pPr marL="639757" lvl="1" indent="-236535"/>
            <a:r>
              <a:rPr lang="en-AU" sz="2000" dirty="0">
                <a:solidFill>
                  <a:srgbClr val="000000"/>
                </a:solidFill>
              </a:rPr>
              <a:t>Memorable</a:t>
            </a:r>
          </a:p>
          <a:p>
            <a:pPr marL="639757" lvl="1" indent="-236535"/>
            <a:r>
              <a:rPr lang="en-AU" sz="2000" dirty="0">
                <a:solidFill>
                  <a:srgbClr val="000000"/>
                </a:solidFill>
              </a:rPr>
              <a:t>Up to date</a:t>
            </a:r>
            <a:endParaRPr lang="en-US" sz="2000" dirty="0">
              <a:solidFill>
                <a:srgbClr val="000000"/>
              </a:solidFill>
            </a:endParaRPr>
          </a:p>
          <a:p>
            <a:pPr marL="365121" indent="-282572"/>
            <a:r>
              <a:rPr lang="en-US" sz="2000" dirty="0">
                <a:solidFill>
                  <a:srgbClr val="000000"/>
                </a:solidFill>
              </a:rPr>
              <a:t>Learn to obtain best current answers</a:t>
            </a:r>
            <a:endParaRPr lang="en-AU" sz="2000" dirty="0">
              <a:solidFill>
                <a:srgbClr val="000000"/>
              </a:solidFill>
            </a:endParaRPr>
          </a:p>
        </p:txBody>
      </p:sp>
      <p:graphicFrame>
        <p:nvGraphicFramePr>
          <p:cNvPr id="152582" name="Object 0"/>
          <p:cNvGraphicFramePr>
            <a:graphicFrameLocks noChangeAspect="1"/>
          </p:cNvGraphicFramePr>
          <p:nvPr>
            <p:extLst>
              <p:ext uri="{D42A27DB-BD31-4B8C-83A1-F6EECF244321}">
                <p14:modId xmlns:p14="http://schemas.microsoft.com/office/powerpoint/2010/main" val="67824646"/>
              </p:ext>
            </p:extLst>
          </p:nvPr>
        </p:nvGraphicFramePr>
        <p:xfrm>
          <a:off x="1524000" y="3786189"/>
          <a:ext cx="3048000" cy="2865437"/>
        </p:xfrm>
        <a:graphic>
          <a:graphicData uri="http://schemas.openxmlformats.org/presentationml/2006/ole">
            <mc:AlternateContent xmlns:mc="http://schemas.openxmlformats.org/markup-compatibility/2006">
              <mc:Choice xmlns:v="urn:schemas-microsoft-com:vml" Requires="v">
                <p:oleObj spid="_x0000_s153652" name="Slide" r:id="rId4" imgW="5143680" imgH="3429000" progId="PowerPoint.Slide.8">
                  <p:embed/>
                </p:oleObj>
              </mc:Choice>
              <mc:Fallback>
                <p:oleObj name="Slide" r:id="rId4" imgW="5143680" imgH="3429000" progId="PowerPoint.Slide.8">
                  <p:embed/>
                  <p:pic>
                    <p:nvPicPr>
                      <p:cNvPr id="0" name="Object 0"/>
                      <p:cNvPicPr>
                        <a:picLocks noChangeAspect="1" noChangeArrowheads="1"/>
                      </p:cNvPicPr>
                      <p:nvPr/>
                    </p:nvPicPr>
                    <p:blipFill>
                      <a:blip r:embed="rId5">
                        <a:extLst>
                          <a:ext uri="{28A0092B-C50C-407E-A947-70E740481C1C}">
                            <a14:useLocalDpi xmlns:a14="http://schemas.microsoft.com/office/drawing/2010/main" val="0"/>
                          </a:ext>
                        </a:extLst>
                      </a:blip>
                      <a:srcRect l="24510" t="16177" r="26471" b="14706"/>
                      <a:stretch>
                        <a:fillRect/>
                      </a:stretch>
                    </p:blipFill>
                    <p:spPr bwMode="auto">
                      <a:xfrm>
                        <a:off x="1524000" y="3786189"/>
                        <a:ext cx="3048000" cy="286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2712" name="Picture 8" descr="G:\mydocu~1\Lectures\scanned images\evidence cart.gif"/>
          <p:cNvPicPr>
            <a:picLocks noChangeAspect="1" noChangeArrowheads="1"/>
          </p:cNvPicPr>
          <p:nvPr/>
        </p:nvPicPr>
        <p:blipFill>
          <a:blip r:embed="rId6" cstate="print"/>
          <a:srcRect/>
          <a:stretch>
            <a:fillRect/>
          </a:stretch>
        </p:blipFill>
        <p:spPr bwMode="auto">
          <a:xfrm>
            <a:off x="5364088" y="3717032"/>
            <a:ext cx="3276600" cy="29368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UDIO_ID" val="367"/>
  <p:tag name="TIMELINE" val="30.8"/>
  <p:tag name="ELAPSEDTIME" val="50.3"/>
</p:tagLst>
</file>

<file path=ppt/tags/tag2.xml><?xml version="1.0" encoding="utf-8"?>
<p:tagLst xmlns:a="http://schemas.openxmlformats.org/drawingml/2006/main" xmlns:r="http://schemas.openxmlformats.org/officeDocument/2006/relationships" xmlns:p="http://schemas.openxmlformats.org/presentationml/2006/main">
  <p:tag name="BULLET_1" val="8226"/>
</p:tagLst>
</file>

<file path=ppt/tags/tag3.xml><?xml version="1.0" encoding="utf-8"?>
<p:tagLst xmlns:a="http://schemas.openxmlformats.org/drawingml/2006/main" xmlns:r="http://schemas.openxmlformats.org/officeDocument/2006/relationships" xmlns:p="http://schemas.openxmlformats.org/presentationml/2006/main">
  <p:tag name="AUDIO_ID" val="329"/>
  <p:tag name="ELAPSEDTIME" val="92.4"/>
</p:tagLst>
</file>

<file path=ppt/tags/tag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Lst>
</file>

<file path=ppt/theme/theme1.xml><?xml version="1.0" encoding="utf-8"?>
<a:theme xmlns:a="http://schemas.openxmlformats.org/drawingml/2006/main" name="TestPresentation">
  <a:themeElements>
    <a:clrScheme name="CEBM - dar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BM - dark">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CEBM - dar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BM - dar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BM - dar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BM - dar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BM - dar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BM - dar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BM - dar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BM - dar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BM - dar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BM - dar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BM - dar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BM - dar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TestPresentation</Template>
  <TotalTime>352</TotalTime>
  <Words>2491</Words>
  <Application>Microsoft Macintosh PowerPoint</Application>
  <PresentationFormat>On-screen Show (4:3)</PresentationFormat>
  <Paragraphs>336</Paragraphs>
  <Slides>66</Slides>
  <Notes>47</Notes>
  <HiddenSlides>0</HiddenSlides>
  <MMClips>2</MMClips>
  <ScaleCrop>false</ScaleCrop>
  <HeadingPairs>
    <vt:vector size="6" baseType="variant">
      <vt:variant>
        <vt:lpstr>Theme</vt:lpstr>
      </vt:variant>
      <vt:variant>
        <vt:i4>2</vt:i4>
      </vt:variant>
      <vt:variant>
        <vt:lpstr>Embedded OLE Servers</vt:lpstr>
      </vt:variant>
      <vt:variant>
        <vt:i4>4</vt:i4>
      </vt:variant>
      <vt:variant>
        <vt:lpstr>Slide Titles</vt:lpstr>
      </vt:variant>
      <vt:variant>
        <vt:i4>66</vt:i4>
      </vt:variant>
    </vt:vector>
  </HeadingPairs>
  <TitlesOfParts>
    <vt:vector size="72" baseType="lpstr">
      <vt:lpstr>TestPresentation</vt:lpstr>
      <vt:lpstr>Default Design</vt:lpstr>
      <vt:lpstr>Slide</vt:lpstr>
      <vt:lpstr>Photo Editor Photo</vt:lpstr>
      <vt:lpstr>Worksheet</vt:lpstr>
      <vt:lpstr>Microsoft Graph Chart</vt:lpstr>
      <vt:lpstr> Evidence-Based Practice  Nov 2015 </vt:lpstr>
      <vt:lpstr> Developing Evidence-Based Practice?</vt:lpstr>
      <vt:lpstr>PowerPoint Presentation</vt:lpstr>
      <vt:lpstr>PowerPoint Presentation</vt:lpstr>
      <vt:lpstr>PowerPoint Presentation</vt:lpstr>
      <vt:lpstr>PowerPoint Presentation</vt:lpstr>
      <vt:lpstr>The aim of today </vt:lpstr>
      <vt:lpstr>What is Evidence-Based Medicine?</vt:lpstr>
      <vt:lpstr>“Just in Time” learning The EBM Alternative Approach</vt:lpstr>
      <vt:lpstr>Develop strategies to assess the quality of evidence for health claims, effectiveness and applicability.</vt:lpstr>
      <vt:lpstr>PowerPoint Presentation</vt:lpstr>
      <vt:lpstr>    Would any of you have agreed to participate in a placebo controlled trial of prophylactic antibiotics for colorectal surgery after 1975?     </vt:lpstr>
      <vt:lpstr>PowerPoint Presentation</vt:lpstr>
      <vt:lpstr>Would you ever have put babies to sleep on their tummies?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Evidence</vt:lpstr>
      <vt:lpstr>PowerPoint Presentation</vt:lpstr>
      <vt:lpstr>Types of evidence affect the quality </vt:lpstr>
      <vt:lpstr>PowerPoint Presentation</vt:lpstr>
      <vt:lpstr>The 5 steps of EBM</vt:lpstr>
      <vt:lpstr>Getting Evidence in to Practice How do you “do” EBP?</vt:lpstr>
      <vt:lpstr>JASPA* (Journal associated score of personal angst)</vt:lpstr>
      <vt:lpstr>Median minutes/week spent reading about my patients:</vt:lpstr>
      <vt:lpstr>Size of Medical Knowledge</vt:lpstr>
      <vt:lpstr>PowerPoint Presentation</vt:lpstr>
      <vt:lpstr>clinical evidence is  increasing so rapidly we need better skills to keep up-to-date more efficiently than previous generations of clinicians</vt:lpstr>
      <vt:lpstr>But we are (currently) poorly equipped to tell good from bad research</vt:lpstr>
      <vt:lpstr>Managing Information “Push” and “Pull” methods</vt:lpstr>
      <vt:lpstr>Your Clinical Questions</vt:lpstr>
      <vt:lpstr>PowerPoint Presentation</vt:lpstr>
      <vt:lpstr>        Angela  is a new patient who recently moved to the area to be closer to her son and his family  She is 69 years old and has a history of congestive heart failure brought on by a recent myocardial infarctions.   She has been hospitalized twice within the last 6 months for worsening of heart failure and has a venous leg ulcer.   At the present time she reports she is extremely diligent about taking her medications (lisinopril and aspirin) and wants desperately to stay out of the hospital. She is mobile and lives alone with several cats but reports sometimes she forgets certain things.                                                       </vt:lpstr>
      <vt:lpstr>‘Background’ Questions</vt:lpstr>
      <vt:lpstr>‘Foreground’ Questions</vt:lpstr>
      <vt:lpstr>Background &amp; Foreground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1  </vt:lpstr>
      <vt:lpstr>Example 2</vt:lpstr>
      <vt:lpstr>Example 3  </vt:lpstr>
      <vt:lpstr>PowerPoint Presentation</vt:lpstr>
      <vt:lpstr>PowerPoint Presentation</vt:lpstr>
      <vt:lpstr>Example 4  </vt:lpstr>
      <vt:lpstr>Example 5  </vt:lpstr>
      <vt:lpstr>Further Example </vt:lpstr>
      <vt:lpstr>Your Clinical Questions</vt:lpstr>
      <vt:lpstr>Questions </vt:lpstr>
      <vt:lpstr>FAQ: How Long … ?</vt:lpstr>
      <vt:lpstr>PowerPoint Presentation</vt:lpstr>
    </vt:vector>
  </TitlesOfParts>
  <Company>University of Oxford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of presentations</dc:title>
  <dc:creator>cheneghan</dc:creator>
  <cp:lastModifiedBy>Carl Heneghan</cp:lastModifiedBy>
  <cp:revision>49</cp:revision>
  <dcterms:created xsi:type="dcterms:W3CDTF">2009-11-03T13:03:45Z</dcterms:created>
  <dcterms:modified xsi:type="dcterms:W3CDTF">2015-11-19T21:40:06Z</dcterms:modified>
</cp:coreProperties>
</file>