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7" r:id="rId3"/>
    <p:sldId id="370" r:id="rId4"/>
    <p:sldId id="375" r:id="rId5"/>
    <p:sldId id="409" r:id="rId6"/>
    <p:sldId id="410" r:id="rId7"/>
    <p:sldId id="340" r:id="rId8"/>
    <p:sldId id="418" r:id="rId9"/>
    <p:sldId id="431" r:id="rId10"/>
    <p:sldId id="420" r:id="rId11"/>
    <p:sldId id="421" r:id="rId12"/>
    <p:sldId id="422" r:id="rId13"/>
    <p:sldId id="423" r:id="rId14"/>
    <p:sldId id="411" r:id="rId15"/>
    <p:sldId id="413" r:id="rId16"/>
    <p:sldId id="33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0" d="100"/>
          <a:sy n="90" d="100"/>
        </p:scale>
        <p:origin x="-57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F18E-01FC-4E37-AA7E-AE7F529DC315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C691B-52A6-4827-B869-2734C08C8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4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844F-0BF9-4CF9-86CE-5510C4006818}" type="datetimeFigureOut">
              <a:rPr lang="en-US" smtClean="0"/>
              <a:pPr/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21878-49A7-47C8-A5B5-721E8CF15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878-49A7-47C8-A5B5-721E8CF157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8405-B948-458D-B975-276C8D19295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8405-B948-458D-B975-276C8D19295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8405-B948-458D-B975-276C8D19295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F3E2-5D0E-4B31-941C-CE7E187F2A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878-49A7-47C8-A5B5-721E8CF1572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PRESENTATION ONE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8358D25-B498-4AD7-9143-E7711E8158F6}" type="datetime1">
              <a:rPr lang="en-AU"/>
              <a:pPr/>
              <a:t>5/09/2012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Introduction to Evidence-Based Practice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50345-9959-463B-94E7-51AFF2B6FC6D}" type="slidenum">
              <a:rPr lang="en-AU"/>
              <a:pPr/>
              <a:t>16</a:t>
            </a:fld>
            <a:endParaRPr lang="en-AU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878-49A7-47C8-A5B5-721E8CF157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878-49A7-47C8-A5B5-721E8CF157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878-49A7-47C8-A5B5-721E8CF157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8405-B948-458D-B975-276C8D19295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8405-B948-458D-B975-276C8D19295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F99C619-A12B-42A0-9C97-E85D1F06F53C}" type="slidenum">
              <a:rPr lang="en-US" sz="1200">
                <a:latin typeface="Times New Roman" pitchFamily="18" charset="0"/>
              </a:rPr>
              <a:pPr algn="r"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878-49A7-47C8-A5B5-721E8CF157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28405-B948-458D-B975-276C8D19295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ires-foo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26125"/>
            <a:ext cx="9144000" cy="103187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197" name="Picture 5" descr="cebm-logo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163" y="88900"/>
            <a:ext cx="1971675" cy="25019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7600" y="2574925"/>
            <a:ext cx="1835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>
                <a:solidFill>
                  <a:schemeClr val="bg1"/>
                </a:solidFill>
                <a:latin typeface="Helvetica" pitchFamily="1" charset="0"/>
              </a:rPr>
              <a:t>www.cebm.net</a:t>
            </a:r>
          </a:p>
        </p:txBody>
      </p:sp>
      <p:pic>
        <p:nvPicPr>
          <p:cNvPr id="8199" name="Picture 7" descr="ou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410200"/>
            <a:ext cx="1014413" cy="103981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14D1A-AD75-425F-B242-251647882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600E6-4618-4859-964A-79C10636B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B0893-E6EC-4975-AC24-2B00B05FC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6567-54D7-4F70-AC4D-1C4E97690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B062D-01F3-4B42-8513-AC645862A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B7262-61E8-4878-BCDA-CB7AFA937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DEC7-5242-4FE5-8D84-16129F710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77ED5-AED5-403A-9D70-A35BB509E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F2264-7589-475B-BF53-4717BF7C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A976D-A6F4-4BCB-8C73-7A5DF1EB2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ebm-box-lar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0"/>
            <a:ext cx="798513" cy="10668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04940C-F6A5-4BF2-AD40-B23CBCAAB5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5800" y="1066800"/>
            <a:ext cx="6096000" cy="0"/>
          </a:xfrm>
          <a:prstGeom prst="line">
            <a:avLst/>
          </a:prstGeom>
          <a:noFill/>
          <a:ln w="9525">
            <a:solidFill>
              <a:schemeClr val="bg2">
                <a:alpha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848600" y="8382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 www.cebm.net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EC9F5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28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" pitchFamily="1" charset="0"/>
        <a:buChar char="•"/>
        <a:defRPr sz="2600">
          <a:solidFill>
            <a:srgbClr val="CCCC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CC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-"/>
        <a:defRPr sz="2000">
          <a:solidFill>
            <a:srgbClr val="CCCC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CCCC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CCCC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CCCC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CCCC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rgbClr val="CCCCC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28612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Evidence-Based Medicine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Thread Course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5072074"/>
            <a:ext cx="6400800" cy="990600"/>
          </a:xfrm>
        </p:spPr>
        <p:txBody>
          <a:bodyPr/>
          <a:lstStyle/>
          <a:p>
            <a:r>
              <a:rPr lang="en-GB" dirty="0" smtClean="0"/>
              <a:t>Dr Carl Heneghan </a:t>
            </a:r>
          </a:p>
          <a:p>
            <a:r>
              <a:rPr lang="en-GB" sz="1400" dirty="0"/>
              <a:t>Director CEBM </a:t>
            </a:r>
            <a:endParaRPr lang="en-US" sz="1400" dirty="0"/>
          </a:p>
          <a:p>
            <a:r>
              <a:rPr lang="en-GB" sz="1400" dirty="0" smtClean="0"/>
              <a:t>Clinical Reader, University of Oxford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Informed FDA in 2001 there was no increase in  risk of death while they knew internally it was 3 times that of placebo </a:t>
            </a:r>
          </a:p>
          <a:p>
            <a:endParaRPr lang="en-GB" dirty="0" smtClean="0"/>
          </a:p>
          <a:p>
            <a:r>
              <a:rPr lang="en-GB" dirty="0" smtClean="0"/>
              <a:t>Spending $100 million dollars per year in direct to advertising consumers </a:t>
            </a:r>
          </a:p>
          <a:p>
            <a:endParaRPr lang="en-GB" dirty="0" smtClean="0"/>
          </a:p>
          <a:p>
            <a:r>
              <a:rPr lang="en-GB" dirty="0" smtClean="0"/>
              <a:t>2003 sales $2.5 billion per year </a:t>
            </a:r>
          </a:p>
        </p:txBody>
      </p:sp>
      <p:pic>
        <p:nvPicPr>
          <p:cNvPr id="5" name="Picture 2" descr="C:\Users\CHENEG~1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 t="30030" b="62873"/>
          <a:stretch>
            <a:fillRect/>
          </a:stretch>
        </p:blipFill>
        <p:spPr bwMode="auto">
          <a:xfrm>
            <a:off x="142365" y="332656"/>
            <a:ext cx="9012429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4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744"/>
            <a:ext cx="7315200" cy="762000"/>
          </a:xfrm>
        </p:spPr>
        <p:txBody>
          <a:bodyPr/>
          <a:lstStyle/>
          <a:p>
            <a:r>
              <a:rPr lang="en-GB" dirty="0" smtClean="0"/>
              <a:t>Merck, </a:t>
            </a:r>
            <a:r>
              <a:rPr lang="en-GB" dirty="0" err="1" smtClean="0"/>
              <a:t>Rofecoxib</a:t>
            </a:r>
            <a:r>
              <a:rPr lang="en-GB" dirty="0" smtClean="0"/>
              <a:t> &amp; </a:t>
            </a:r>
            <a:r>
              <a:rPr lang="en-GB" dirty="0" err="1" smtClean="0"/>
              <a:t>Alzheimers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34672" cy="48006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Internal company data April 2001 from 2 </a:t>
            </a:r>
            <a:r>
              <a:rPr lang="en-GB" dirty="0" err="1" smtClean="0"/>
              <a:t>Vioxx</a:t>
            </a:r>
            <a:r>
              <a:rPr lang="en-GB" dirty="0" smtClean="0"/>
              <a:t> trials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Information submitted to the FDA in July 2001 used on‐treatment analysis that minimized the appearance of any mortality risk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err="1" smtClean="0"/>
              <a:t>Psaty</a:t>
            </a:r>
            <a:r>
              <a:rPr lang="en-GB" sz="2000" dirty="0" smtClean="0"/>
              <a:t> et al. JAMA 2008;299:1813‐7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6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treatment analysis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26876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April 2001,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Company's internal intention-to-treat analyses of pooled data from these 2 trials identified a significant increase in total mortality 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Overall mortality of 34 deaths among 1069 </a:t>
            </a:r>
            <a:r>
              <a:rPr lang="en-GB" sz="2400" dirty="0" err="1" smtClean="0">
                <a:solidFill>
                  <a:schemeClr val="bg1"/>
                </a:solidFill>
              </a:rPr>
              <a:t>rofecoxib</a:t>
            </a:r>
            <a:r>
              <a:rPr lang="en-GB" sz="2400" dirty="0" smtClean="0">
                <a:solidFill>
                  <a:schemeClr val="bg1"/>
                </a:solidFill>
              </a:rPr>
              <a:t> patients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and 12 deaths among 1078 placebo patients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HR, 2.99 (95% CI, 1.55-5.77). 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" y="1885950"/>
            <a:ext cx="9051525" cy="442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8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 l="28743" t="8447" r="3533"/>
          <a:stretch>
            <a:fillRect/>
          </a:stretch>
        </p:blipFill>
        <p:spPr bwMode="auto">
          <a:xfrm>
            <a:off x="-36512" y="44624"/>
            <a:ext cx="9180512" cy="67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1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5016" cy="49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1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The 5 </a:t>
            </a:r>
            <a:r>
              <a:rPr lang="en-US" sz="4000" dirty="0">
                <a:solidFill>
                  <a:srgbClr val="FFFF00"/>
                </a:solidFill>
              </a:rPr>
              <a:t>steps of </a:t>
            </a:r>
            <a:r>
              <a:rPr lang="en-US" sz="4000" dirty="0" smtClean="0">
                <a:solidFill>
                  <a:srgbClr val="FFFF00"/>
                </a:solidFill>
              </a:rPr>
              <a:t>EBM</a:t>
            </a:r>
            <a:endParaRPr lang="en-AU" sz="4000" dirty="0">
              <a:solidFill>
                <a:srgbClr val="FFFF00"/>
              </a:solidFill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30725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Formulate an answerable question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 dirty="0"/>
              <a:t>Track down the best evidence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 dirty="0"/>
              <a:t>Critically appraise the </a:t>
            </a:r>
            <a:r>
              <a:rPr lang="en-US" sz="2400" dirty="0" smtClean="0"/>
              <a:t>evidence for validity, clinical relevance and applicability </a:t>
            </a:r>
            <a:endParaRPr lang="en-US" sz="2400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 dirty="0" smtClean="0"/>
              <a:t>Individualize, </a:t>
            </a:r>
            <a:r>
              <a:rPr lang="en-US" sz="2400" dirty="0"/>
              <a:t>based clinical expertise and patient </a:t>
            </a:r>
            <a:r>
              <a:rPr lang="en-US" sz="2400" dirty="0" smtClean="0"/>
              <a:t>concerns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 dirty="0" smtClean="0"/>
              <a:t>Evaluate your own performance </a:t>
            </a:r>
            <a:endParaRPr lang="en-US" sz="2400" dirty="0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583233"/>
            <a:ext cx="2819390" cy="190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882" y="1481680"/>
            <a:ext cx="6366470" cy="429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84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29058" y="714356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Why do we need EBM?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sz="1800" b="1" dirty="0" smtClean="0">
                <a:solidFill>
                  <a:schemeClr val="bg1"/>
                </a:solidFill>
              </a:rPr>
              <a:t>A more detailed account of the MRC </a:t>
            </a:r>
            <a:r>
              <a:rPr lang="en-GB" sz="1800" b="1" dirty="0" err="1" smtClean="0">
                <a:solidFill>
                  <a:schemeClr val="bg1"/>
                </a:solidFill>
              </a:rPr>
              <a:t>patulin</a:t>
            </a:r>
            <a:r>
              <a:rPr lang="en-GB" sz="1800" b="1" dirty="0" smtClean="0">
                <a:solidFill>
                  <a:schemeClr val="bg1"/>
                </a:solidFill>
              </a:rPr>
              <a:t> trial is available in:</a:t>
            </a:r>
          </a:p>
          <a:p>
            <a:endParaRPr lang="en-GB" sz="18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Chalmers I, Clarke M. The 1944 </a:t>
            </a:r>
            <a:r>
              <a:rPr lang="en-GB" sz="1800" dirty="0" err="1" smtClean="0">
                <a:solidFill>
                  <a:schemeClr val="bg1"/>
                </a:solidFill>
              </a:rPr>
              <a:t>patulin</a:t>
            </a:r>
            <a:r>
              <a:rPr lang="en-GB" sz="1800" dirty="0" smtClean="0">
                <a:solidFill>
                  <a:schemeClr val="bg1"/>
                </a:solidFill>
              </a:rPr>
              <a:t> trial: the first properly controlled multicentre trial conducted under the aegis of the British Medical Research Council. International Journal of Epidemiology 2004;32:253-260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3786182" cy="830997"/>
          </a:xfrm>
          <a:prstGeom prst="rect">
            <a:avLst/>
          </a:prstGeom>
          <a:solidFill>
            <a:srgbClr val="FFFF00">
              <a:alpha val="12000"/>
            </a:srgbClr>
          </a:solidFill>
          <a:ln w="476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ACTIVE INGREDIENTS WITHDRAWN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298"/>
            <a:ext cx="8458200" cy="41148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b="1" dirty="0">
                <a:solidFill>
                  <a:srgbClr val="FFFF00"/>
                </a:solidFill>
              </a:rPr>
              <a:t>THALIDOMIDE (1961)</a:t>
            </a:r>
            <a:r>
              <a:rPr lang="en-US" sz="1800" dirty="0"/>
              <a:t>		Congenital limb defects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BENOXAPROFEN (1982)		</a:t>
            </a:r>
            <a:r>
              <a:rPr lang="en-US" sz="1800" dirty="0" err="1"/>
              <a:t>Hepatotoxicity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PHENFORMIN (1982)		Lactic acidosis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FENFLURAMINE (1997)		Heart-valve abnormalities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ASTEMIZOLE (1999)		Many drug interactions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PHENYLPROPANOLAMINE(2000) 	</a:t>
            </a:r>
            <a:r>
              <a:rPr lang="en-US" sz="1800" dirty="0" smtClean="0"/>
              <a:t>Hemorrhagic </a:t>
            </a:r>
            <a:r>
              <a:rPr lang="en-US" sz="1800" dirty="0"/>
              <a:t>stroke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KAVA </a:t>
            </a:r>
            <a:r>
              <a:rPr lang="en-US" sz="1800" dirty="0" err="1"/>
              <a:t>KAVA</a:t>
            </a:r>
            <a:r>
              <a:rPr lang="en-US" sz="1800" dirty="0"/>
              <a:t>			Liver abnormalities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CERIVASTATIN (2001)		</a:t>
            </a:r>
            <a:r>
              <a:rPr lang="en-US" sz="1800" dirty="0" err="1"/>
              <a:t>Rhabdomyolysis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CISAPRIDE (2000)			Cardiac </a:t>
            </a:r>
            <a:r>
              <a:rPr lang="en-US" sz="1800" dirty="0" smtClean="0"/>
              <a:t>arrhythmias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ROFECOXIB (2004)		</a:t>
            </a:r>
            <a:r>
              <a:rPr lang="en-US" sz="1800" dirty="0" smtClean="0"/>
              <a:t>Cardiovascular </a:t>
            </a:r>
            <a:r>
              <a:rPr lang="en-US" sz="1800" dirty="0"/>
              <a:t>events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VALDECOXIB (2005)		</a:t>
            </a:r>
            <a:r>
              <a:rPr lang="en-US" sz="1800" dirty="0" smtClean="0"/>
              <a:t>CVD </a:t>
            </a:r>
            <a:r>
              <a:rPr lang="en-US" sz="1800" dirty="0"/>
              <a:t>events, </a:t>
            </a:r>
            <a:r>
              <a:rPr lang="en-US" sz="1800" dirty="0" smtClean="0"/>
              <a:t>skin </a:t>
            </a:r>
            <a:r>
              <a:rPr lang="en-US" sz="1800" dirty="0"/>
              <a:t>reactions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COMFREY, SENECIO		</a:t>
            </a:r>
            <a:r>
              <a:rPr lang="en-US" sz="1800" dirty="0" err="1"/>
              <a:t>Nephrotoxicity</a:t>
            </a:r>
            <a:r>
              <a:rPr lang="en-US" sz="1800" dirty="0"/>
              <a:t>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TEGASEROD (2007)		Cardiovascular events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CLOBUTINOL (2007</a:t>
            </a:r>
            <a:r>
              <a:rPr lang="en-US" sz="1800" dirty="0" smtClean="0"/>
              <a:t>)</a:t>
            </a:r>
            <a:r>
              <a:rPr lang="en-GB" sz="1800" dirty="0" smtClean="0"/>
              <a:t> 		Cardiac arrhythmia </a:t>
            </a:r>
            <a:endParaRPr lang="en-US" sz="1800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 smtClean="0"/>
              <a:t>Co-PROXAMOL (2007)		Respiratory arrest</a:t>
            </a:r>
            <a:r>
              <a:rPr lang="en-US" sz="1800" dirty="0"/>
              <a:t>		</a:t>
            </a:r>
            <a:endParaRPr lang="en-GB" sz="1800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GB" sz="1800" dirty="0" smtClean="0"/>
              <a:t>XIMELEGTRAN (</a:t>
            </a:r>
            <a:r>
              <a:rPr lang="en-GB" sz="1800" dirty="0"/>
              <a:t>2008</a:t>
            </a:r>
            <a:r>
              <a:rPr lang="en-GB" sz="1800" dirty="0" smtClean="0"/>
              <a:t>)</a:t>
            </a:r>
            <a:r>
              <a:rPr lang="en-GB" sz="1800" dirty="0"/>
              <a:t>		Liver toxicity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GB" sz="1800" dirty="0" smtClean="0"/>
              <a:t>SIBUTRAMINE (</a:t>
            </a:r>
            <a:r>
              <a:rPr lang="en-GB" sz="1800" dirty="0"/>
              <a:t>2010</a:t>
            </a:r>
            <a:r>
              <a:rPr lang="en-GB" sz="1800" dirty="0" smtClean="0"/>
              <a:t>)		Cardiovascular events </a:t>
            </a:r>
            <a:endParaRPr lang="en-GB" sz="1800" dirty="0"/>
          </a:p>
          <a:p>
            <a:pPr lvl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478" y="692696"/>
            <a:ext cx="7291112" cy="500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6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880" y="548680"/>
            <a:ext cx="592712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2520280" cy="317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275856" y="4869160"/>
            <a:ext cx="3672408" cy="5040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5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35716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Why do we need RANDOMIZED CONTROLLED TRIALS ?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86116" y="1357298"/>
            <a:ext cx="5429256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 the early</a:t>
            </a:r>
            <a:r>
              <a:rPr lang="en-GB" sz="2000" baseline="30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1980s newly introduced </a:t>
            </a:r>
            <a:r>
              <a:rPr lang="en-GB" sz="2000" dirty="0" err="1" smtClean="0">
                <a:solidFill>
                  <a:schemeClr val="bg1"/>
                </a:solidFill>
              </a:rPr>
              <a:t>antiarrhythmics</a:t>
            </a:r>
            <a:r>
              <a:rPr lang="en-GB" sz="2000" dirty="0" smtClean="0">
                <a:solidFill>
                  <a:schemeClr val="bg1"/>
                </a:solidFill>
              </a:rPr>
              <a:t> were found to be</a:t>
            </a:r>
            <a:r>
              <a:rPr lang="en-GB" sz="2000" baseline="30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highly successful at suppressing arrhythmias. 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The CAST trial revealed</a:t>
            </a:r>
            <a:r>
              <a:rPr lang="en-GB" sz="2000" baseline="30000" dirty="0" smtClean="0">
                <a:solidFill>
                  <a:schemeClr val="bg1"/>
                </a:solidFill>
              </a:rPr>
              <a:t>  </a:t>
            </a:r>
            <a:r>
              <a:rPr lang="en-GB" sz="2000" dirty="0" smtClean="0">
                <a:solidFill>
                  <a:schemeClr val="bg1"/>
                </a:solidFill>
              </a:rPr>
              <a:t>Excess mortality of 56/1000.</a:t>
            </a:r>
            <a:r>
              <a:rPr lang="en-GB" sz="2000" baseline="30000" dirty="0" smtClean="0">
                <a:solidFill>
                  <a:schemeClr val="bg1"/>
                </a:solidFill>
              </a:rPr>
              <a:t> </a:t>
            </a:r>
          </a:p>
          <a:p>
            <a:endParaRPr lang="en-GB" sz="2000" baseline="30000" dirty="0" smtClean="0">
              <a:solidFill>
                <a:schemeClr val="bg1"/>
              </a:solidFill>
            </a:endParaRPr>
          </a:p>
          <a:p>
            <a:endParaRPr lang="en-GB" sz="2000" baseline="30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By the time the results of this trial were published, at least</a:t>
            </a:r>
            <a:r>
              <a:rPr lang="en-GB" sz="2000" baseline="30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100,000 such patients had been taking these drugs.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ACTIVE INGREDIENTS WITHDRAWN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298"/>
            <a:ext cx="8458200" cy="4114800"/>
          </a:xfrm>
        </p:spPr>
        <p:txBody>
          <a:bodyPr/>
          <a:lstStyle/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THALIDOMIDE (1961)		Congenital limb defects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BENOXAPROFEN (1982)		</a:t>
            </a:r>
            <a:r>
              <a:rPr lang="en-US" sz="1800" dirty="0" err="1"/>
              <a:t>Hepatotoxicity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PHENFORMIN (1982)		Lactic acidosis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FENFLURAMINE (1997)		Heart-valve abnormalities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ASTEMIZOLE (1999)		Many drug interactions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PHENYLPROPANOLAMINE(2000) 	</a:t>
            </a:r>
            <a:r>
              <a:rPr lang="en-US" sz="1800" dirty="0" smtClean="0"/>
              <a:t>Hemorrhagic </a:t>
            </a:r>
            <a:r>
              <a:rPr lang="en-US" sz="1800" dirty="0"/>
              <a:t>stroke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KAVA </a:t>
            </a:r>
            <a:r>
              <a:rPr lang="en-US" sz="1800" dirty="0" err="1"/>
              <a:t>KAVA</a:t>
            </a:r>
            <a:r>
              <a:rPr lang="en-US" sz="1800" dirty="0"/>
              <a:t>			Liver abnormalities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CERIVASTATIN (2001)		</a:t>
            </a:r>
            <a:r>
              <a:rPr lang="en-US" sz="1800" dirty="0" err="1"/>
              <a:t>Rhabdomyolysis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CISAPRIDE (2000)			Cardiac </a:t>
            </a:r>
            <a:r>
              <a:rPr lang="en-US" sz="1800" dirty="0" smtClean="0"/>
              <a:t>arrhythmias</a:t>
            </a:r>
            <a:endParaRPr lang="en-US" sz="1800" dirty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b="1" dirty="0">
                <a:solidFill>
                  <a:srgbClr val="FFFF00"/>
                </a:solidFill>
              </a:rPr>
              <a:t>ROFECOXIB (2004)</a:t>
            </a:r>
            <a:r>
              <a:rPr lang="en-US" sz="1800" dirty="0"/>
              <a:t>		</a:t>
            </a:r>
            <a:r>
              <a:rPr lang="en-US" sz="1800" dirty="0" smtClean="0"/>
              <a:t>Cardiovascular </a:t>
            </a:r>
            <a:r>
              <a:rPr lang="en-US" sz="1800" dirty="0"/>
              <a:t>events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VALDECOXIB (2005)		</a:t>
            </a:r>
            <a:r>
              <a:rPr lang="en-US" sz="1800" dirty="0" smtClean="0"/>
              <a:t>CVD </a:t>
            </a:r>
            <a:r>
              <a:rPr lang="en-US" sz="1800" dirty="0"/>
              <a:t>events, </a:t>
            </a:r>
            <a:r>
              <a:rPr lang="en-US" sz="1800" dirty="0" smtClean="0"/>
              <a:t>skin </a:t>
            </a:r>
            <a:r>
              <a:rPr lang="en-US" sz="1800" dirty="0"/>
              <a:t>reactions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COMFREY, SENECIO		</a:t>
            </a:r>
            <a:r>
              <a:rPr lang="en-US" sz="1800" dirty="0" err="1"/>
              <a:t>Nephrotoxicity</a:t>
            </a:r>
            <a:r>
              <a:rPr lang="en-US" sz="1800" dirty="0"/>
              <a:t>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TEGASEROD (2007)		Cardiovascular events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/>
              <a:t>CLOBUTINOL (2007</a:t>
            </a:r>
            <a:r>
              <a:rPr lang="en-US" sz="1800" dirty="0" smtClean="0"/>
              <a:t>)</a:t>
            </a:r>
            <a:r>
              <a:rPr lang="en-GB" sz="1800" dirty="0" smtClean="0"/>
              <a:t> 		Cardiac arrhythmia </a:t>
            </a:r>
            <a:endParaRPr lang="en-US" sz="1800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sz="1800" dirty="0" smtClean="0"/>
              <a:t>Co-PROXAMOL (2007)		Respiratory arrest</a:t>
            </a:r>
            <a:r>
              <a:rPr lang="en-US" sz="1800" dirty="0"/>
              <a:t>		</a:t>
            </a:r>
            <a:endParaRPr lang="en-GB" sz="1800" dirty="0" smtClean="0"/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GB" sz="1800" dirty="0" smtClean="0"/>
              <a:t>XIMELEGTRAN (</a:t>
            </a:r>
            <a:r>
              <a:rPr lang="en-GB" sz="1800" dirty="0"/>
              <a:t>2008</a:t>
            </a:r>
            <a:r>
              <a:rPr lang="en-GB" sz="1800" dirty="0" smtClean="0"/>
              <a:t>)</a:t>
            </a:r>
            <a:r>
              <a:rPr lang="en-GB" sz="1800" dirty="0"/>
              <a:t>		Liver toxicity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GB" sz="1800" dirty="0" smtClean="0"/>
              <a:t>SIBUTRAMINE (</a:t>
            </a:r>
            <a:r>
              <a:rPr lang="en-GB" sz="1800" dirty="0"/>
              <a:t>2010</a:t>
            </a:r>
            <a:r>
              <a:rPr lang="en-GB" sz="1800" dirty="0" smtClean="0"/>
              <a:t>)		Cardiovascular events </a:t>
            </a:r>
            <a:endParaRPr lang="en-GB" sz="1800" dirty="0"/>
          </a:p>
          <a:p>
            <a:pPr lvl="1">
              <a:lnSpc>
                <a:spcPct val="85000"/>
              </a:lnSpc>
              <a:spcBef>
                <a:spcPct val="15000"/>
              </a:spcBef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500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3900" dirty="0" smtClean="0">
                <a:solidFill>
                  <a:srgbClr val="FFFF00"/>
                </a:solidFill>
              </a:rPr>
              <a:t>1000</a:t>
            </a:r>
            <a:endParaRPr lang="en-GB" sz="2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17351"/>
      </p:ext>
    </p:extLst>
  </p:cSld>
  <p:clrMapOvr>
    <a:masterClrMapping/>
  </p:clrMapOvr>
</p:sld>
</file>

<file path=ppt/theme/theme1.xml><?xml version="1.0" encoding="utf-8"?>
<a:theme xmlns:a="http://schemas.openxmlformats.org/drawingml/2006/main" name="TestPresentation">
  <a:themeElements>
    <a:clrScheme name="CEBM - d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BM - dark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EBM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M - dar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M - dar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M - dar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M - dar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BM - dar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M - dar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M - dar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M - dar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M - dar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M - dar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BM - dar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TestPresentation</Template>
  <TotalTime>615</TotalTime>
  <Words>327</Words>
  <Application>Microsoft Office PowerPoint</Application>
  <PresentationFormat>On-screen Show (4:3)</PresentationFormat>
  <Paragraphs>101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TestPresentation</vt:lpstr>
      <vt:lpstr>Evidence-Based Medicine  Thread Course    </vt:lpstr>
      <vt:lpstr>PowerPoint Presentation</vt:lpstr>
      <vt:lpstr>PowerPoint Presentation</vt:lpstr>
      <vt:lpstr>ACTIVE INGREDIENTS WITHDRAWN</vt:lpstr>
      <vt:lpstr>PowerPoint Presentation</vt:lpstr>
      <vt:lpstr> </vt:lpstr>
      <vt:lpstr>PowerPoint Presentation</vt:lpstr>
      <vt:lpstr>ACTIVE INGREDIENTS WITHDRAWN</vt:lpstr>
      <vt:lpstr>PowerPoint Presentation</vt:lpstr>
      <vt:lpstr>PowerPoint Presentation</vt:lpstr>
      <vt:lpstr>Merck, Rofecoxib &amp; Alzheimers </vt:lpstr>
      <vt:lpstr>On treatment analysis </vt:lpstr>
      <vt:lpstr>PowerPoint Presentation</vt:lpstr>
      <vt:lpstr>PowerPoint Presentation</vt:lpstr>
      <vt:lpstr>PowerPoint Presentation</vt:lpstr>
      <vt:lpstr>The 5 steps of EBM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presentations</dc:title>
  <dc:creator>cheneghan</dc:creator>
  <cp:lastModifiedBy>cheneghan</cp:lastModifiedBy>
  <cp:revision>69</cp:revision>
  <dcterms:created xsi:type="dcterms:W3CDTF">2009-11-03T13:03:45Z</dcterms:created>
  <dcterms:modified xsi:type="dcterms:W3CDTF">2012-09-05T16:20:54Z</dcterms:modified>
</cp:coreProperties>
</file>