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9"/>
  </p:notesMasterIdLst>
  <p:handoutMasterIdLst>
    <p:handoutMasterId r:id="rId60"/>
  </p:handoutMasterIdLst>
  <p:sldIdLst>
    <p:sldId id="256" r:id="rId2"/>
    <p:sldId id="257" r:id="rId3"/>
    <p:sldId id="258" r:id="rId4"/>
    <p:sldId id="325" r:id="rId5"/>
    <p:sldId id="324" r:id="rId6"/>
    <p:sldId id="259" r:id="rId7"/>
    <p:sldId id="319" r:id="rId8"/>
    <p:sldId id="320" r:id="rId9"/>
    <p:sldId id="321" r:id="rId10"/>
    <p:sldId id="322" r:id="rId11"/>
    <p:sldId id="267" r:id="rId12"/>
    <p:sldId id="268" r:id="rId13"/>
    <p:sldId id="269" r:id="rId14"/>
    <p:sldId id="270" r:id="rId15"/>
    <p:sldId id="271" r:id="rId16"/>
    <p:sldId id="329" r:id="rId17"/>
    <p:sldId id="330" r:id="rId18"/>
    <p:sldId id="331" r:id="rId19"/>
    <p:sldId id="332" r:id="rId20"/>
    <p:sldId id="333" r:id="rId21"/>
    <p:sldId id="334" r:id="rId22"/>
    <p:sldId id="335" r:id="rId23"/>
    <p:sldId id="336" r:id="rId24"/>
    <p:sldId id="372" r:id="rId25"/>
    <p:sldId id="338" r:id="rId26"/>
    <p:sldId id="339" r:id="rId27"/>
    <p:sldId id="340" r:id="rId28"/>
    <p:sldId id="341" r:id="rId29"/>
    <p:sldId id="342" r:id="rId30"/>
    <p:sldId id="370" r:id="rId31"/>
    <p:sldId id="343" r:id="rId32"/>
    <p:sldId id="344" r:id="rId33"/>
    <p:sldId id="345" r:id="rId34"/>
    <p:sldId id="346" r:id="rId35"/>
    <p:sldId id="347" r:id="rId36"/>
    <p:sldId id="348" r:id="rId37"/>
    <p:sldId id="349" r:id="rId38"/>
    <p:sldId id="350" r:id="rId39"/>
    <p:sldId id="298"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9"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5" d="100"/>
          <a:sy n="105" d="100"/>
        </p:scale>
        <p:origin x="-178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52.xml"/><Relationship Id="rId3" Type="http://schemas.openxmlformats.org/officeDocument/2006/relationships/slide" Target="slides/slide8.xml"/><Relationship Id="rId7" Type="http://schemas.openxmlformats.org/officeDocument/2006/relationships/slide" Target="slides/slide33.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31.xml"/><Relationship Id="rId5" Type="http://schemas.openxmlformats.org/officeDocument/2006/relationships/slide" Target="slides/slide29.xml"/><Relationship Id="rId4"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layout/>
      <c:txPr>
        <a:bodyPr/>
        <a:lstStyle/>
        <a:p>
          <a:pPr>
            <a:defRPr lang="en-US"/>
          </a:pPr>
          <a:endParaRPr lang="en-US"/>
        </a:p>
      </c:txPr>
    </c:title>
    <c:plotArea>
      <c:layout/>
      <c:barChart>
        <c:barDir val="col"/>
        <c:grouping val="clustered"/>
        <c:ser>
          <c:idx val="0"/>
          <c:order val="0"/>
          <c:tx>
            <c:v>Changes in the last 12 months</c:v>
          </c:tx>
          <c:spPr>
            <a:solidFill>
              <a:srgbClr val="FFFF00"/>
            </a:solidFill>
          </c:spPr>
          <c:cat>
            <c:strRef>
              <c:f>Sheet1!$A$1:$A$7</c:f>
              <c:strCache>
                <c:ptCount val="7"/>
                <c:pt idx="0">
                  <c:v>0-</c:v>
                </c:pt>
                <c:pt idx="1">
                  <c:v>1</c:v>
                </c:pt>
                <c:pt idx="2">
                  <c:v>2</c:v>
                </c:pt>
                <c:pt idx="3">
                  <c:v>3</c:v>
                </c:pt>
                <c:pt idx="4">
                  <c:v>4 to 5 </c:v>
                </c:pt>
                <c:pt idx="5">
                  <c:v>6 to 8</c:v>
                </c:pt>
                <c:pt idx="6">
                  <c:v>&gt;8</c:v>
                </c:pt>
              </c:strCache>
            </c:strRef>
          </c:cat>
          <c:val>
            <c:numRef>
              <c:f>Sheet1!$C$1:$C$7</c:f>
              <c:numCache>
                <c:formatCode>0%</c:formatCode>
                <c:ptCount val="7"/>
                <c:pt idx="0">
                  <c:v>4.6511627906977049E-2</c:v>
                </c:pt>
                <c:pt idx="1">
                  <c:v>9.3023255813953543E-2</c:v>
                </c:pt>
                <c:pt idx="2">
                  <c:v>0.20930232558139636</c:v>
                </c:pt>
                <c:pt idx="3">
                  <c:v>0.27906976744186185</c:v>
                </c:pt>
                <c:pt idx="4">
                  <c:v>0.34883720930232687</c:v>
                </c:pt>
                <c:pt idx="5">
                  <c:v>2.3255813953488382E-2</c:v>
                </c:pt>
                <c:pt idx="6">
                  <c:v>0</c:v>
                </c:pt>
              </c:numCache>
            </c:numRef>
          </c:val>
        </c:ser>
        <c:axId val="55614848"/>
        <c:axId val="55620736"/>
      </c:barChart>
      <c:catAx>
        <c:axId val="55614848"/>
        <c:scaling>
          <c:orientation val="minMax"/>
        </c:scaling>
        <c:axPos val="b"/>
        <c:tickLblPos val="nextTo"/>
        <c:txPr>
          <a:bodyPr/>
          <a:lstStyle/>
          <a:p>
            <a:pPr>
              <a:defRPr lang="en-US">
                <a:solidFill>
                  <a:schemeClr val="bg1"/>
                </a:solidFill>
              </a:defRPr>
            </a:pPr>
            <a:endParaRPr lang="en-US"/>
          </a:p>
        </c:txPr>
        <c:crossAx val="55620736"/>
        <c:crosses val="autoZero"/>
        <c:auto val="1"/>
        <c:lblAlgn val="ctr"/>
        <c:lblOffset val="100"/>
      </c:catAx>
      <c:valAx>
        <c:axId val="55620736"/>
        <c:scaling>
          <c:orientation val="minMax"/>
        </c:scaling>
        <c:axPos val="l"/>
        <c:majorGridlines/>
        <c:numFmt formatCode="0%" sourceLinked="1"/>
        <c:tickLblPos val="nextTo"/>
        <c:txPr>
          <a:bodyPr/>
          <a:lstStyle/>
          <a:p>
            <a:pPr>
              <a:defRPr lang="en-US">
                <a:solidFill>
                  <a:schemeClr val="bg1"/>
                </a:solidFill>
              </a:defRPr>
            </a:pPr>
            <a:endParaRPr lang="en-US"/>
          </a:p>
        </c:txPr>
        <c:crossAx val="55614848"/>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0BF18E-01FC-4E37-AA7E-AE7F529DC315}" type="datetimeFigureOut">
              <a:rPr lang="en-US" smtClean="0"/>
              <a:pPr/>
              <a:t>11/25/2010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0C691B-52A6-4827-B869-2734C08C851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D844F-0BF9-4CF9-86CE-5510C4006818}" type="datetimeFigureOut">
              <a:rPr lang="en-US" smtClean="0"/>
              <a:pPr/>
              <a:t>11/25/2010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21878-49A7-47C8-A5B5-721E8CF157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txBox="1">
            <a:spLocks noGrp="1" noChangeArrowheads="1"/>
          </p:cNvSpPr>
          <p:nvPr/>
        </p:nvSpPr>
        <p:spPr bwMode="auto">
          <a:xfrm>
            <a:off x="3885453" y="8686288"/>
            <a:ext cx="2972547" cy="457712"/>
          </a:xfrm>
          <a:prstGeom prst="rect">
            <a:avLst/>
          </a:prstGeom>
          <a:noFill/>
          <a:ln w="9525">
            <a:noFill/>
            <a:miter lim="800000"/>
            <a:headEnd/>
            <a:tailEnd/>
          </a:ln>
        </p:spPr>
        <p:txBody>
          <a:bodyPr anchor="b"/>
          <a:lstStyle/>
          <a:p>
            <a:pPr algn="r" eaLnBrk="1" hangingPunct="1"/>
            <a:fld id="{F4B238BA-BBEA-42C4-BED5-D4627E89B6B3}" type="slidenum">
              <a:rPr lang="en-US" sz="1200">
                <a:latin typeface="Tahoma" pitchFamily="34" charset="0"/>
              </a:rPr>
              <a:pPr algn="r" eaLnBrk="1" hangingPunct="1"/>
              <a:t>10</a:t>
            </a:fld>
            <a:endParaRPr lang="en-US" sz="1200">
              <a:latin typeface="Tahoma" pitchFamily="34" charset="0"/>
            </a:endParaRPr>
          </a:p>
        </p:txBody>
      </p:sp>
      <p:sp>
        <p:nvSpPr>
          <p:cNvPr id="157699" name="Rectangle 2"/>
          <p:cNvSpPr>
            <a:spLocks noGrp="1" noRot="1" noChangeAspect="1" noChangeArrowheads="1" noTextEdit="1"/>
          </p:cNvSpPr>
          <p:nvPr>
            <p:ph type="sldImg"/>
          </p:nvPr>
        </p:nvSpPr>
        <p:spPr>
          <a:xfrm>
            <a:off x="925719" y="685838"/>
            <a:ext cx="5006564" cy="3429182"/>
          </a:xfrm>
          <a:ln cap="flat"/>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EF489D12-DD40-4707-BB1F-14D5EC23D92C}" type="slidenum">
              <a:rPr lang="en-US" sz="1200">
                <a:latin typeface="Times New Roman" pitchFamily="18" charset="0"/>
              </a:rPr>
              <a:pPr algn="r" eaLnBrk="1" hangingPunct="1"/>
              <a:t>11</a:t>
            </a:fld>
            <a:endParaRPr lang="en-US" sz="1200">
              <a:latin typeface="Times New Roman" pitchFamily="18" charset="0"/>
            </a:endParaRPr>
          </a:p>
        </p:txBody>
      </p:sp>
      <p:sp>
        <p:nvSpPr>
          <p:cNvPr id="159747" name="Rectangle 2"/>
          <p:cNvSpPr>
            <a:spLocks noGrp="1" noRot="1" noChangeAspect="1" noChangeArrowheads="1" noTextEdit="1"/>
          </p:cNvSpPr>
          <p:nvPr>
            <p:ph type="sldImg"/>
          </p:nvPr>
        </p:nvSpPr>
        <p:spPr>
          <a:xfrm>
            <a:off x="925719" y="685838"/>
            <a:ext cx="5006564" cy="3429182"/>
          </a:xfrm>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CD6E2204-536D-4FE0-9E21-5B2253642863}" type="slidenum">
              <a:rPr lang="en-US" sz="1200">
                <a:latin typeface="Times New Roman" pitchFamily="18" charset="0"/>
              </a:rPr>
              <a:pPr algn="r" eaLnBrk="1" hangingPunct="1"/>
              <a:t>12</a:t>
            </a:fld>
            <a:endParaRPr lang="en-US" sz="1200">
              <a:latin typeface="Times New Roman" pitchFamily="18" charset="0"/>
            </a:endParaRPr>
          </a:p>
        </p:txBody>
      </p:sp>
      <p:sp>
        <p:nvSpPr>
          <p:cNvPr id="161795" name="Rectangle 2"/>
          <p:cNvSpPr>
            <a:spLocks noGrp="1" noRot="1" noChangeAspect="1" noChangeArrowheads="1" noTextEdit="1"/>
          </p:cNvSpPr>
          <p:nvPr>
            <p:ph type="sldImg"/>
          </p:nvPr>
        </p:nvSpPr>
        <p:spPr>
          <a:xfrm>
            <a:off x="1143000" y="685800"/>
            <a:ext cx="4572000" cy="3429000"/>
          </a:xfrm>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18B2C308-447C-4B4D-B39C-E85DE2566E02}" type="slidenum">
              <a:rPr lang="en-US" sz="1200">
                <a:latin typeface="Times New Roman" pitchFamily="18" charset="0"/>
              </a:rPr>
              <a:pPr algn="r" eaLnBrk="1" hangingPunct="1"/>
              <a:t>13</a:t>
            </a:fld>
            <a:endParaRPr lang="en-US" sz="1200">
              <a:latin typeface="Times New Roman" pitchFamily="18" charset="0"/>
            </a:endParaRPr>
          </a:p>
        </p:txBody>
      </p:sp>
      <p:sp>
        <p:nvSpPr>
          <p:cNvPr id="163843" name="Rectangle 2"/>
          <p:cNvSpPr>
            <a:spLocks noGrp="1" noRot="1" noChangeAspect="1" noChangeArrowheads="1" noTextEdit="1"/>
          </p:cNvSpPr>
          <p:nvPr>
            <p:ph type="sldImg"/>
          </p:nvPr>
        </p:nvSpPr>
        <p:spPr>
          <a:xfrm>
            <a:off x="925719" y="685838"/>
            <a:ext cx="5006564" cy="3429182"/>
          </a:xfrm>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EAC904BB-1A12-4A78-8BCC-0E662ADF5197}" type="slidenum">
              <a:rPr lang="en-US" sz="1200">
                <a:latin typeface="Times New Roman" pitchFamily="18" charset="0"/>
              </a:rPr>
              <a:pPr algn="r" eaLnBrk="1" hangingPunct="1"/>
              <a:t>14</a:t>
            </a:fld>
            <a:endParaRPr lang="en-US" sz="1200">
              <a:latin typeface="Times New Roman" pitchFamily="18" charset="0"/>
            </a:endParaRPr>
          </a:p>
        </p:txBody>
      </p:sp>
      <p:sp>
        <p:nvSpPr>
          <p:cNvPr id="165891" name="Rectangle 2"/>
          <p:cNvSpPr>
            <a:spLocks noGrp="1" noRot="1" noChangeAspect="1" noChangeArrowheads="1" noTextEdit="1"/>
          </p:cNvSpPr>
          <p:nvPr>
            <p:ph type="sldImg"/>
          </p:nvPr>
        </p:nvSpPr>
        <p:spPr>
          <a:xfrm>
            <a:off x="925719" y="685838"/>
            <a:ext cx="5006564" cy="3429182"/>
          </a:xfrm>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A0376E87-26C0-4B23-8929-F4986C1EE83F}" type="slidenum">
              <a:rPr lang="en-US" sz="1200">
                <a:latin typeface="Times New Roman" pitchFamily="18" charset="0"/>
              </a:rPr>
              <a:pPr algn="r" eaLnBrk="1" hangingPunct="1"/>
              <a:t>15</a:t>
            </a:fld>
            <a:endParaRPr lang="en-US" sz="1200">
              <a:latin typeface="Times New Roman" pitchFamily="18" charset="0"/>
            </a:endParaRPr>
          </a:p>
        </p:txBody>
      </p:sp>
      <p:sp>
        <p:nvSpPr>
          <p:cNvPr id="167939" name="Rectangle 2"/>
          <p:cNvSpPr>
            <a:spLocks noGrp="1" noRot="1" noChangeAspect="1" noChangeArrowheads="1" noTextEdit="1"/>
          </p:cNvSpPr>
          <p:nvPr>
            <p:ph type="sldImg"/>
          </p:nvPr>
        </p:nvSpPr>
        <p:spPr>
          <a:xfrm>
            <a:off x="925719" y="685838"/>
            <a:ext cx="5006564" cy="3429182"/>
          </a:xfrm>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PRESENTATION ONE</a:t>
            </a:r>
          </a:p>
        </p:txBody>
      </p:sp>
      <p:sp>
        <p:nvSpPr>
          <p:cNvPr id="5" name="Rectangle 3"/>
          <p:cNvSpPr>
            <a:spLocks noGrp="1" noChangeArrowheads="1"/>
          </p:cNvSpPr>
          <p:nvPr>
            <p:ph type="dt" idx="1"/>
          </p:nvPr>
        </p:nvSpPr>
        <p:spPr>
          <a:ln/>
        </p:spPr>
        <p:txBody>
          <a:bodyPr/>
          <a:lstStyle/>
          <a:p>
            <a:fld id="{58358D25-B498-4AD7-9143-E7711E8158F6}" type="datetime1">
              <a:rPr lang="en-AU"/>
              <a:pPr/>
              <a:t>25/11/2010</a:t>
            </a:fld>
            <a:endParaRPr lang="en-AU"/>
          </a:p>
        </p:txBody>
      </p:sp>
      <p:sp>
        <p:nvSpPr>
          <p:cNvPr id="6" name="Rectangle 6"/>
          <p:cNvSpPr>
            <a:spLocks noGrp="1" noChangeArrowheads="1"/>
          </p:cNvSpPr>
          <p:nvPr>
            <p:ph type="ftr" sz="quarter" idx="4"/>
          </p:nvPr>
        </p:nvSpPr>
        <p:spPr>
          <a:ln/>
        </p:spPr>
        <p:txBody>
          <a:bodyPr/>
          <a:lstStyle/>
          <a:p>
            <a:r>
              <a:rPr lang="en-AU"/>
              <a:t>Introduction to Evidence-Based Practice</a:t>
            </a:r>
          </a:p>
        </p:txBody>
      </p:sp>
      <p:sp>
        <p:nvSpPr>
          <p:cNvPr id="7" name="Rectangle 7"/>
          <p:cNvSpPr>
            <a:spLocks noGrp="1" noChangeArrowheads="1"/>
          </p:cNvSpPr>
          <p:nvPr>
            <p:ph type="sldNum" sz="quarter" idx="5"/>
          </p:nvPr>
        </p:nvSpPr>
        <p:spPr>
          <a:ln/>
        </p:spPr>
        <p:txBody>
          <a:bodyPr/>
          <a:lstStyle/>
          <a:p>
            <a:fld id="{C5150345-9959-463B-94E7-51AFF2B6FC6D}" type="slidenum">
              <a:rPr lang="en-AU"/>
              <a:pPr/>
              <a:t>18</a:t>
            </a:fld>
            <a:endParaRPr lang="en-AU"/>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43000" y="685800"/>
            <a:ext cx="4572000" cy="3429000"/>
          </a:xfrm>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79A35DEE-3500-487F-A3B1-DD0888B61754}" type="slidenum">
              <a:rPr lang="en-AU" smtClean="0">
                <a:latin typeface="Tahoma" pitchFamily="34" charset="0"/>
              </a:rPr>
              <a:pPr/>
              <a:t>19</a:t>
            </a:fld>
            <a:endParaRPr lang="en-AU"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8CFB735-C882-42BA-A9D7-C6402F1EA173}" type="slidenum">
              <a:rPr lang="en-AU" smtClean="0">
                <a:latin typeface="Tahoma" pitchFamily="34" charset="0"/>
              </a:rPr>
              <a:pPr/>
              <a:t>2</a:t>
            </a:fld>
            <a:endParaRPr lang="en-AU" smtClean="0">
              <a:latin typeface="Tahoma" pitchFamily="34" charset="0"/>
            </a:endParaRPr>
          </a:p>
        </p:txBody>
      </p:sp>
      <p:sp>
        <p:nvSpPr>
          <p:cNvPr id="64515" name="Rectangle 2"/>
          <p:cNvSpPr>
            <a:spLocks noGrp="1" noRot="1" noChangeAspect="1" noChangeArrowheads="1" noTextEdit="1"/>
          </p:cNvSpPr>
          <p:nvPr>
            <p:ph type="sldImg"/>
          </p:nvPr>
        </p:nvSpPr>
        <p:spPr>
          <a:xfrm>
            <a:off x="925719" y="685838"/>
            <a:ext cx="5006564" cy="3429182"/>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FA659EA-3D09-4592-AAB4-E1ACDF743E8D}" type="slidenum">
              <a:rPr lang="en-AU" smtClean="0">
                <a:latin typeface="Tahoma" pitchFamily="34" charset="0"/>
              </a:rPr>
              <a:pPr/>
              <a:t>20</a:t>
            </a:fld>
            <a:endParaRPr lang="en-AU" smtClean="0">
              <a:latin typeface="Tahoma" pitchFamily="34" charset="0"/>
            </a:endParaRPr>
          </a:p>
        </p:txBody>
      </p:sp>
      <p:sp>
        <p:nvSpPr>
          <p:cNvPr id="73731" name="Rectangle 2"/>
          <p:cNvSpPr>
            <a:spLocks noGrp="1" noChangeArrowheads="1"/>
          </p:cNvSpPr>
          <p:nvPr>
            <p:ph type="body" idx="1"/>
          </p:nvPr>
        </p:nvSpPr>
        <p:spPr>
          <a:noFill/>
          <a:ln/>
        </p:spPr>
        <p:txBody>
          <a:bodyPr lIns="91737" tIns="45063" rIns="91737" bIns="45063"/>
          <a:lstStyle/>
          <a:p>
            <a:pPr eaLnBrk="1" hangingPunct="1"/>
            <a:endParaRPr lang="en-US" smtClean="0"/>
          </a:p>
        </p:txBody>
      </p:sp>
      <p:sp>
        <p:nvSpPr>
          <p:cNvPr id="7373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txBox="1">
            <a:spLocks noGrp="1" noChangeArrowheads="1"/>
          </p:cNvSpPr>
          <p:nvPr/>
        </p:nvSpPr>
        <p:spPr bwMode="auto">
          <a:xfrm>
            <a:off x="3885453" y="8686288"/>
            <a:ext cx="2972547" cy="457712"/>
          </a:xfrm>
          <a:prstGeom prst="rect">
            <a:avLst/>
          </a:prstGeom>
          <a:noFill/>
          <a:ln w="9525">
            <a:noFill/>
            <a:miter lim="800000"/>
            <a:headEnd/>
            <a:tailEnd/>
          </a:ln>
        </p:spPr>
        <p:txBody>
          <a:bodyPr anchor="b"/>
          <a:lstStyle/>
          <a:p>
            <a:pPr algn="r" eaLnBrk="1" hangingPunct="1"/>
            <a:fld id="{4E80F15C-B7A1-4B8A-9FA8-959E58C3EA87}" type="slidenum">
              <a:rPr lang="en-GB" sz="1200">
                <a:latin typeface="Tahoma" pitchFamily="34" charset="0"/>
              </a:rPr>
              <a:pPr algn="r" eaLnBrk="1" hangingPunct="1"/>
              <a:t>21</a:t>
            </a:fld>
            <a:endParaRPr lang="en-GB" sz="1200">
              <a:latin typeface="Tahoma" pitchFamily="34" charset="0"/>
            </a:endParaRPr>
          </a:p>
        </p:txBody>
      </p:sp>
      <p:sp>
        <p:nvSpPr>
          <p:cNvPr id="169987" name="Rectangle 2"/>
          <p:cNvSpPr>
            <a:spLocks noGrp="1" noChangeArrowheads="1"/>
          </p:cNvSpPr>
          <p:nvPr>
            <p:ph type="body" idx="1"/>
          </p:nvPr>
        </p:nvSpPr>
        <p:spPr>
          <a:noFill/>
          <a:ln/>
        </p:spPr>
        <p:txBody>
          <a:bodyPr/>
          <a:lstStyle/>
          <a:p>
            <a:r>
              <a:rPr lang="en-GB" smtClean="0"/>
              <a:t>This summarises the data from about 12 DGH’s around the England and Scotland.</a:t>
            </a:r>
          </a:p>
          <a:p>
            <a:endParaRPr lang="en-GB" smtClean="0"/>
          </a:p>
          <a:p>
            <a:r>
              <a:rPr lang="en-GB" smtClean="0"/>
              <a:t>In summary, HO’s (who don’t read at all) are being taught by old farts (who read 30 minutes a week).</a:t>
            </a:r>
          </a:p>
        </p:txBody>
      </p:sp>
      <p:sp>
        <p:nvSpPr>
          <p:cNvPr id="169988" name="Rectangle 3"/>
          <p:cNvSpPr>
            <a:spLocks noGrp="1" noRot="1" noChangeAspect="1" noChangeArrowheads="1" noTextEdit="1"/>
          </p:cNvSpPr>
          <p:nvPr>
            <p:ph type="sldImg"/>
          </p:nvPr>
        </p:nvSpPr>
        <p:spPr>
          <a:xfrm>
            <a:off x="1143000" y="685800"/>
            <a:ext cx="4572000" cy="342900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A16F6A9-14F6-4538-9D51-E11E5DDCB813}" type="slidenum">
              <a:rPr lang="en-AU" smtClean="0">
                <a:latin typeface="Tahoma" pitchFamily="34" charset="0"/>
              </a:rPr>
              <a:pPr/>
              <a:t>22</a:t>
            </a:fld>
            <a:endParaRPr lang="en-AU" smtClean="0">
              <a:latin typeface="Tahoma" pitchFamily="34" charset="0"/>
            </a:endParaRPr>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21CEDE2-CC15-4DE0-9913-24938AB699A4}" type="slidenum">
              <a:rPr lang="en-AU" smtClean="0">
                <a:latin typeface="Tahoma" pitchFamily="34" charset="0"/>
              </a:rPr>
              <a:pPr/>
              <a:t>25</a:t>
            </a:fld>
            <a:endParaRPr lang="en-AU" smtClean="0">
              <a:latin typeface="Tahoma" pitchFamily="34" charset="0"/>
            </a:endParaRPr>
          </a:p>
        </p:txBody>
      </p:sp>
      <p:sp>
        <p:nvSpPr>
          <p:cNvPr id="77827" name="Rectangle 2"/>
          <p:cNvSpPr>
            <a:spLocks noGrp="1" noRot="1" noChangeAspect="1" noChangeArrowheads="1" noTextEdit="1"/>
          </p:cNvSpPr>
          <p:nvPr>
            <p:ph type="sldImg"/>
          </p:nvPr>
        </p:nvSpPr>
        <p:spPr>
          <a:xfrm>
            <a:off x="1143000" y="685800"/>
            <a:ext cx="4572000" cy="3429000"/>
          </a:xfrm>
          <a:ln/>
        </p:spPr>
      </p:sp>
      <p:sp>
        <p:nvSpPr>
          <p:cNvPr id="77828" name="Rectangle 3"/>
          <p:cNvSpPr>
            <a:spLocks noGrp="1" noChangeArrowheads="1"/>
          </p:cNvSpPr>
          <p:nvPr>
            <p:ph type="body" idx="1"/>
          </p:nvPr>
        </p:nvSpPr>
        <p:spPr>
          <a:xfrm>
            <a:off x="685480" y="4343144"/>
            <a:ext cx="5487041" cy="4115019"/>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BE1F620-A462-4C95-8B2E-DD70A56007C0}" type="slidenum">
              <a:rPr lang="en-AU" smtClean="0">
                <a:latin typeface="Tahoma" pitchFamily="34" charset="0"/>
              </a:rPr>
              <a:pPr/>
              <a:t>26</a:t>
            </a:fld>
            <a:endParaRPr lang="en-AU" smtClean="0">
              <a:latin typeface="Tahoma" pitchFamily="34" charset="0"/>
            </a:endParaRPr>
          </a:p>
        </p:txBody>
      </p:sp>
      <p:sp>
        <p:nvSpPr>
          <p:cNvPr id="78851" name="Rectangle 2"/>
          <p:cNvSpPr>
            <a:spLocks noGrp="1" noRot="1" noChangeAspect="1" noChangeArrowheads="1" noTextEdit="1"/>
          </p:cNvSpPr>
          <p:nvPr>
            <p:ph type="sldImg"/>
          </p:nvPr>
        </p:nvSpPr>
        <p:spPr>
          <a:xfrm>
            <a:off x="1143000" y="685800"/>
            <a:ext cx="4573588" cy="3429000"/>
          </a:xfrm>
          <a:ln/>
        </p:spPr>
      </p:sp>
      <p:sp>
        <p:nvSpPr>
          <p:cNvPr id="78852" name="Rectangle 3"/>
          <p:cNvSpPr>
            <a:spLocks noGrp="1" noChangeArrowheads="1"/>
          </p:cNvSpPr>
          <p:nvPr>
            <p:ph type="body" idx="1"/>
          </p:nvPr>
        </p:nvSpPr>
        <p:spPr>
          <a:xfrm>
            <a:off x="687082" y="4343144"/>
            <a:ext cx="5483837" cy="4115019"/>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43000" y="685800"/>
            <a:ext cx="4572000" cy="3429000"/>
          </a:xfrm>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89BC4E89-CD68-4D15-86DD-048E546B13CA}" type="slidenum">
              <a:rPr lang="en-AU" smtClean="0">
                <a:latin typeface="Tahoma" pitchFamily="34" charset="0"/>
              </a:rPr>
              <a:pPr/>
              <a:t>27</a:t>
            </a:fld>
            <a:endParaRPr lang="en-AU" smtClean="0">
              <a:latin typeface="Tahom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43000" y="685800"/>
            <a:ext cx="4572000" cy="3429000"/>
          </a:xfrm>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2ACB23D2-EC65-49FE-9F78-F20B1C8D34F7}" type="slidenum">
              <a:rPr lang="en-AU" smtClean="0">
                <a:latin typeface="Tahoma" pitchFamily="34" charset="0"/>
              </a:rPr>
              <a:pPr/>
              <a:t>28</a:t>
            </a:fld>
            <a:endParaRPr lang="en-AU" smtClean="0">
              <a:latin typeface="Tahom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43000" y="685800"/>
            <a:ext cx="4572000" cy="3429000"/>
          </a:xfrm>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C68B574C-2583-442B-9A98-334668059B42}" type="slidenum">
              <a:rPr lang="en-AU" smtClean="0">
                <a:latin typeface="Tahoma" pitchFamily="34" charset="0"/>
              </a:rPr>
              <a:pPr/>
              <a:t>29</a:t>
            </a:fld>
            <a:endParaRPr lang="en-AU"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96DC842A-D6A4-48B1-A424-05A563BEC895}" type="slidenum">
              <a:rPr lang="en-AU" smtClean="0">
                <a:latin typeface="Tahoma" pitchFamily="34" charset="0"/>
              </a:rPr>
              <a:pPr/>
              <a:t>3</a:t>
            </a:fld>
            <a:endParaRPr lang="en-AU" smtClean="0">
              <a:latin typeface="Tahom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F46594D-E174-4FAE-B4DD-C1D50426B928}" type="slidenum">
              <a:rPr lang="en-AU" smtClean="0">
                <a:latin typeface="Tahoma" pitchFamily="34" charset="0"/>
              </a:rPr>
              <a:pPr/>
              <a:t>31</a:t>
            </a:fld>
            <a:endParaRPr lang="en-AU" smtClean="0">
              <a:latin typeface="Tahoma" pitchFamily="34" charset="0"/>
            </a:endParaRPr>
          </a:p>
        </p:txBody>
      </p:sp>
      <p:sp>
        <p:nvSpPr>
          <p:cNvPr id="83971" name="Rectangle 2"/>
          <p:cNvSpPr>
            <a:spLocks noGrp="1" noRot="1" noChangeAspect="1" noChangeArrowheads="1" noTextEdit="1"/>
          </p:cNvSpPr>
          <p:nvPr>
            <p:ph type="sldImg"/>
          </p:nvPr>
        </p:nvSpPr>
        <p:spPr>
          <a:xfrm>
            <a:off x="1143000" y="685800"/>
            <a:ext cx="4573588" cy="3429000"/>
          </a:xfrm>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99BF5C5-F38C-4851-B0D2-C61DB0696F49}" type="slidenum">
              <a:rPr lang="en-AU" smtClean="0">
                <a:latin typeface="Tahoma" pitchFamily="34" charset="0"/>
              </a:rPr>
              <a:pPr/>
              <a:t>32</a:t>
            </a:fld>
            <a:endParaRPr lang="en-AU" smtClean="0">
              <a:latin typeface="Tahoma" pitchFamily="34" charset="0"/>
            </a:endParaRPr>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7E4A98C-600B-4390-8A21-61D0AE9CF6E9}" type="slidenum">
              <a:rPr lang="en-AU" smtClean="0">
                <a:latin typeface="Tahoma" pitchFamily="34" charset="0"/>
              </a:rPr>
              <a:pPr/>
              <a:t>33</a:t>
            </a:fld>
            <a:endParaRPr lang="en-AU" smtClean="0">
              <a:latin typeface="Tahoma" pitchFamily="34" charset="0"/>
            </a:endParaRPr>
          </a:p>
        </p:txBody>
      </p:sp>
      <p:sp>
        <p:nvSpPr>
          <p:cNvPr id="91139" name="Rectangle 2"/>
          <p:cNvSpPr>
            <a:spLocks noGrp="1" noRot="1" noChangeAspect="1" noChangeArrowheads="1" noTextEdit="1"/>
          </p:cNvSpPr>
          <p:nvPr>
            <p:ph type="sldImg"/>
          </p:nvPr>
        </p:nvSpPr>
        <p:spPr>
          <a:xfrm>
            <a:off x="925719" y="685838"/>
            <a:ext cx="5008166" cy="3429182"/>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lIns="92702" tIns="46351" rIns="92702" bIns="46351"/>
          <a:lstStyle/>
          <a:p>
            <a:pPr eaLnBrk="1" hangingPunct="1"/>
            <a:r>
              <a:rPr lang="en-US" smtClean="0"/>
              <a:t>At a recent clinic or family or your own ….</a:t>
            </a:r>
            <a:endParaRPr lang="en-A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3000" y="685800"/>
            <a:ext cx="4572000" cy="3429000"/>
          </a:xfrm>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90AEEF54-6276-4CB6-AD30-587B1DEFE01F}" type="slidenum">
              <a:rPr lang="en-AU" smtClean="0">
                <a:latin typeface="Tahoma" pitchFamily="34" charset="0"/>
              </a:rPr>
              <a:pPr/>
              <a:t>34</a:t>
            </a:fld>
            <a:endParaRPr lang="en-AU" smtClean="0">
              <a:latin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925719" y="685838"/>
            <a:ext cx="5006564" cy="3429182"/>
          </a:xfrm>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0979FCE8-8A4F-46D8-BD02-5856E92EA5E1}" type="slidenum">
              <a:rPr lang="en-AU" smtClean="0">
                <a:latin typeface="Tahoma" pitchFamily="34" charset="0"/>
              </a:rPr>
              <a:pPr/>
              <a:t>35</a:t>
            </a:fld>
            <a:endParaRPr lang="en-AU" smtClean="0">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43000" y="685800"/>
            <a:ext cx="4572000" cy="3429000"/>
          </a:xfrm>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4DBCBE26-9A87-4D61-B80B-EC0D94E4BD7B}" type="slidenum">
              <a:rPr lang="en-AU" smtClean="0">
                <a:latin typeface="Tahoma" pitchFamily="34" charset="0"/>
              </a:rPr>
              <a:pPr/>
              <a:t>37</a:t>
            </a:fld>
            <a:endParaRPr lang="en-AU" smtClean="0">
              <a:latin typeface="Tahom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4F1A983-67F7-40C2-9B11-D2F8D356716E}" type="slidenum">
              <a:rPr lang="en-AU" smtClean="0">
                <a:latin typeface="Tahoma" pitchFamily="34" charset="0"/>
              </a:rPr>
              <a:pPr/>
              <a:t>38</a:t>
            </a:fld>
            <a:endParaRPr lang="en-AU" smtClean="0">
              <a:latin typeface="Tahoma" pitchFamily="34" charset="0"/>
            </a:endParaRPr>
          </a:p>
        </p:txBody>
      </p:sp>
      <p:sp>
        <p:nvSpPr>
          <p:cNvPr id="100355" name="Rectangle 2"/>
          <p:cNvSpPr>
            <a:spLocks noGrp="1" noRot="1" noChangeAspect="1" noChangeArrowheads="1" noTextEdit="1"/>
          </p:cNvSpPr>
          <p:nvPr>
            <p:ph type="sldImg"/>
          </p:nvPr>
        </p:nvSpPr>
        <p:spPr>
          <a:xfrm>
            <a:off x="1143000" y="685800"/>
            <a:ext cx="4572000" cy="3429000"/>
          </a:xfrm>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925719" y="685838"/>
            <a:ext cx="5006564" cy="3429182"/>
          </a:xfrm>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1DC79585-55F9-4C1A-9504-6E9D4996C92C}" type="slidenum">
              <a:rPr lang="en-AU" smtClean="0">
                <a:latin typeface="Tahoma" pitchFamily="34" charset="0"/>
              </a:rPr>
              <a:pPr/>
              <a:t>39</a:t>
            </a:fld>
            <a:endParaRPr lang="en-AU"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43000" y="685800"/>
            <a:ext cx="4572000" cy="3429000"/>
          </a:xfrm>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14B4D37E-1006-413F-B2E1-D76F00B574CC}" type="slidenum">
              <a:rPr lang="en-AU" smtClean="0">
                <a:latin typeface="Tahoma" pitchFamily="34" charset="0"/>
              </a:rPr>
              <a:pPr/>
              <a:t>40</a:t>
            </a:fld>
            <a:endParaRPr lang="en-AU" smtClean="0">
              <a:latin typeface="Tahom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43000" y="685800"/>
            <a:ext cx="4572000" cy="3429000"/>
          </a:xfrm>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4534DCFD-1BA0-4FBF-8148-61D4438ABCA3}" type="slidenum">
              <a:rPr lang="en-AU" smtClean="0">
                <a:latin typeface="Tahoma" pitchFamily="34" charset="0"/>
              </a:rPr>
              <a:pPr/>
              <a:t>41</a:t>
            </a:fld>
            <a:endParaRPr lang="en-AU" smtClean="0">
              <a:latin typeface="Tahom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43000" y="685800"/>
            <a:ext cx="4572000" cy="3429000"/>
          </a:xfrm>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BD705B70-2744-4300-AEB1-07DAC49636EF}" type="slidenum">
              <a:rPr lang="en-US" smtClean="0">
                <a:latin typeface="Tahoma" pitchFamily="34" charset="0"/>
              </a:rPr>
              <a:pPr/>
              <a:t>42</a:t>
            </a:fld>
            <a:endParaRPr lang="en-US" smtClean="0">
              <a:latin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43000" y="685800"/>
            <a:ext cx="4572000" cy="3429000"/>
          </a:xfrm>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B1D58BD1-01A5-47B1-89C8-73C001DBCE0A}" type="slidenum">
              <a:rPr lang="en-US" smtClean="0">
                <a:latin typeface="Tahoma" pitchFamily="34" charset="0"/>
              </a:rPr>
              <a:pPr/>
              <a:t>43</a:t>
            </a:fld>
            <a:endParaRPr lang="en-US" smtClean="0">
              <a:latin typeface="Tahom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43000" y="685800"/>
            <a:ext cx="4572000" cy="3429000"/>
          </a:xfrm>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2444DBE7-1873-46AB-9D2F-C5496E389F78}" type="slidenum">
              <a:rPr lang="en-US" smtClean="0">
                <a:latin typeface="Tahoma" pitchFamily="34" charset="0"/>
              </a:rPr>
              <a:pPr/>
              <a:t>44</a:t>
            </a:fld>
            <a:endParaRPr lang="en-US" smtClean="0">
              <a:latin typeface="Tahom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925719" y="685838"/>
            <a:ext cx="5006564" cy="3429182"/>
          </a:xfrm>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12E06B22-811D-4A85-A81F-8400340420DF}" type="slidenum">
              <a:rPr lang="en-US" smtClean="0">
                <a:latin typeface="Tahoma" pitchFamily="34" charset="0"/>
              </a:rPr>
              <a:pPr/>
              <a:t>45</a:t>
            </a:fld>
            <a:endParaRPr lang="en-US" smtClean="0">
              <a:latin typeface="Tahom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5800"/>
            <a:ext cx="4572000" cy="3429000"/>
          </a:xfrm>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D842F00C-E0F2-4D77-9DF6-8C74994A39A1}" type="slidenum">
              <a:rPr lang="en-AU" smtClean="0">
                <a:latin typeface="Tahoma" pitchFamily="34" charset="0"/>
              </a:rPr>
              <a:pPr/>
              <a:t>46</a:t>
            </a:fld>
            <a:endParaRPr lang="en-AU" smtClean="0">
              <a:latin typeface="Tahoma"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43000" y="685800"/>
            <a:ext cx="4572000" cy="3429000"/>
          </a:xfrm>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0077D5E2-51C1-4F66-8BB2-34E875C27996}" type="slidenum">
              <a:rPr lang="en-AU" smtClean="0">
                <a:latin typeface="Tahoma" pitchFamily="34" charset="0"/>
              </a:rPr>
              <a:pPr/>
              <a:t>47</a:t>
            </a:fld>
            <a:endParaRPr lang="en-AU" smtClean="0">
              <a:latin typeface="Tahom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43000" y="685800"/>
            <a:ext cx="4572000" cy="3429000"/>
          </a:xfrm>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EF30CDA5-61E4-428C-98E2-06747AF41F7A}" type="slidenum">
              <a:rPr lang="en-AU" smtClean="0">
                <a:latin typeface="Tahoma" pitchFamily="34" charset="0"/>
              </a:rPr>
              <a:pPr/>
              <a:t>48</a:t>
            </a:fld>
            <a:endParaRPr lang="en-AU" smtClean="0">
              <a:latin typeface="Tahoma"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685800"/>
            <a:ext cx="4572000" cy="3429000"/>
          </a:xfrm>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2BF3A25F-041E-48DA-80D8-881BD0C4033D}" type="slidenum">
              <a:rPr lang="en-AU" smtClean="0">
                <a:latin typeface="Tahoma" pitchFamily="34" charset="0"/>
              </a:rPr>
              <a:pPr/>
              <a:t>49</a:t>
            </a:fld>
            <a:endParaRPr lang="en-AU"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D64DD00-D5F0-4B69-835B-4E0274F2A4CE}" type="slidenum">
              <a:rPr lang="en-AU" smtClean="0"/>
              <a:pPr/>
              <a:t>5</a:t>
            </a:fld>
            <a:endParaRPr lang="en-AU" smtClean="0"/>
          </a:p>
        </p:txBody>
      </p:sp>
      <p:sp>
        <p:nvSpPr>
          <p:cNvPr id="66563" name="Rectangle 2"/>
          <p:cNvSpPr>
            <a:spLocks noGrp="1" noRot="1" noChangeAspect="1" noChangeArrowheads="1" noTextEdit="1"/>
          </p:cNvSpPr>
          <p:nvPr>
            <p:ph type="sldImg"/>
          </p:nvPr>
        </p:nvSpPr>
        <p:spPr>
          <a:xfrm>
            <a:off x="1182688" y="709613"/>
            <a:ext cx="4535487" cy="3400425"/>
          </a:xfrm>
          <a:ln/>
        </p:spPr>
      </p:sp>
      <p:sp>
        <p:nvSpPr>
          <p:cNvPr id="66564" name="Rectangle 3"/>
          <p:cNvSpPr>
            <a:spLocks noGrp="1" noChangeArrowheads="1"/>
          </p:cNvSpPr>
          <p:nvPr>
            <p:ph type="body" idx="1"/>
          </p:nvPr>
        </p:nvSpPr>
        <p:spPr>
          <a:xfrm>
            <a:off x="941734" y="4322671"/>
            <a:ext cx="5019377" cy="4109170"/>
          </a:xfrm>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768FE835-8C0C-44F1-96E0-993E440E7785}" type="slidenum">
              <a:rPr lang="en-AU" smtClean="0">
                <a:latin typeface="Tahoma" pitchFamily="34" charset="0"/>
              </a:rPr>
              <a:pPr/>
              <a:t>50</a:t>
            </a:fld>
            <a:endParaRPr lang="en-AU" smtClean="0">
              <a:latin typeface="Tahom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43000" y="685800"/>
            <a:ext cx="4572000" cy="3429000"/>
          </a:xfrm>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9780FA6A-C35F-44B3-946E-09D12D161BB8}" type="slidenum">
              <a:rPr lang="en-AU" smtClean="0">
                <a:latin typeface="Tahoma" pitchFamily="34" charset="0"/>
              </a:rPr>
              <a:pPr/>
              <a:t>51</a:t>
            </a:fld>
            <a:endParaRPr lang="en-AU" smtClean="0">
              <a:latin typeface="Tahoma"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49F543C-8EED-4686-A26C-D2076BDE5843}" type="slidenum">
              <a:rPr lang="en-AU" smtClean="0">
                <a:latin typeface="Tahoma" pitchFamily="34" charset="0"/>
              </a:rPr>
              <a:pPr/>
              <a:t>52</a:t>
            </a:fld>
            <a:endParaRPr lang="en-AU" smtClean="0">
              <a:latin typeface="Tahoma" pitchFamily="34" charset="0"/>
            </a:endParaRPr>
          </a:p>
        </p:txBody>
      </p:sp>
      <p:sp>
        <p:nvSpPr>
          <p:cNvPr id="114691"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lIns="92702" tIns="46351" rIns="92702" bIns="46351"/>
          <a:lstStyle/>
          <a:p>
            <a:pPr eaLnBrk="1" hangingPunct="1"/>
            <a:r>
              <a:rPr lang="en-US" smtClean="0"/>
              <a:t>At a recent clinic or family or your own ….</a:t>
            </a:r>
            <a:endParaRPr lang="en-A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43000" y="685800"/>
            <a:ext cx="4572000" cy="3429000"/>
          </a:xfrm>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2D3A07CA-8CB8-48DD-9564-F1BA7F792DDC}" type="slidenum">
              <a:rPr lang="en-US" smtClean="0">
                <a:latin typeface="Tahoma" pitchFamily="34" charset="0"/>
              </a:rPr>
              <a:pPr/>
              <a:t>53</a:t>
            </a:fld>
            <a:endParaRPr lang="en-US" smtClean="0">
              <a:latin typeface="Tahoma"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43000" y="685800"/>
            <a:ext cx="4572000" cy="3429000"/>
          </a:xfrm>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A12E1DB9-E0AB-4A62-913D-6A699247AFE6}" type="slidenum">
              <a:rPr lang="en-US" smtClean="0">
                <a:latin typeface="Tahoma" pitchFamily="34" charset="0"/>
              </a:rPr>
              <a:pPr/>
              <a:t>54</a:t>
            </a:fld>
            <a:endParaRPr lang="en-US" smtClean="0">
              <a:latin typeface="Tahoma"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43000" y="685800"/>
            <a:ext cx="4572000" cy="3429000"/>
          </a:xfrm>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74F63813-2A44-4581-BA9B-461C19DD6EB1}" type="slidenum">
              <a:rPr lang="en-US" smtClean="0">
                <a:latin typeface="Tahoma" pitchFamily="34" charset="0"/>
              </a:rPr>
              <a:pPr/>
              <a:t>55</a:t>
            </a:fld>
            <a:endParaRPr lang="en-US" smtClean="0">
              <a:latin typeface="Tahoma"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3000" y="685800"/>
            <a:ext cx="4572000" cy="3429000"/>
          </a:xfrm>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BB9795BC-2120-4726-BACB-09CF8827B740}" type="slidenum">
              <a:rPr lang="en-US" smtClean="0">
                <a:latin typeface="Tahoma" pitchFamily="34" charset="0"/>
              </a:rPr>
              <a:pPr/>
              <a:t>56</a:t>
            </a:fld>
            <a:endParaRPr lang="en-US" smtClean="0">
              <a:latin typeface="Tahoma"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925719" y="685838"/>
            <a:ext cx="5006564" cy="3429182"/>
          </a:xfrm>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8DE84FAD-C460-4EFB-B09C-0635CD3E8B85}" type="slidenum">
              <a:rPr lang="en-AU" smtClean="0">
                <a:latin typeface="Tahoma" pitchFamily="34" charset="0"/>
              </a:rPr>
              <a:pPr/>
              <a:t>57</a:t>
            </a:fld>
            <a:endParaRPr lang="en-AU"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925719" y="685838"/>
            <a:ext cx="5006564" cy="3429182"/>
          </a:xfrm>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B5F2FF2E-FAED-4600-AFB3-826BCFC846B6}" type="slidenum">
              <a:rPr lang="en-AU" smtClean="0">
                <a:latin typeface="Tahoma" pitchFamily="34" charset="0"/>
              </a:rPr>
              <a:pPr/>
              <a:t>6</a:t>
            </a:fld>
            <a:endParaRPr lang="en-AU"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BA28F99-1892-49AA-B028-94F3912CC802}" type="slidenum">
              <a:rPr lang="en-AU" smtClean="0">
                <a:latin typeface="Tahoma" pitchFamily="34" charset="0"/>
              </a:rPr>
              <a:pPr/>
              <a:t>7</a:t>
            </a:fld>
            <a:endParaRPr lang="en-AU" smtClean="0">
              <a:latin typeface="Tahoma" pitchFamily="34" charset="0"/>
            </a:endParaRPr>
          </a:p>
        </p:txBody>
      </p:sp>
      <p:sp>
        <p:nvSpPr>
          <p:cNvPr id="70659" name="Rectangle 2"/>
          <p:cNvSpPr>
            <a:spLocks noGrp="1" noChangeArrowheads="1"/>
          </p:cNvSpPr>
          <p:nvPr>
            <p:ph type="body" idx="1"/>
          </p:nvPr>
        </p:nvSpPr>
        <p:spPr>
          <a:xfrm>
            <a:off x="914508" y="4344607"/>
            <a:ext cx="5028986" cy="3851798"/>
          </a:xfrm>
          <a:noFill/>
          <a:ln/>
        </p:spPr>
        <p:txBody>
          <a:bodyPr lIns="88796" tIns="43619" rIns="88796" bIns="43619"/>
          <a:lstStyle/>
          <a:p>
            <a:pPr eaLnBrk="1" hangingPunct="1"/>
            <a:r>
              <a:rPr lang="en-AU" smtClean="0"/>
              <a:t>Sackett DL, Rosenberg WMC, Gray JAM, Haynes RB, Richardson WS: Evidence based medicine: what it is and what it isn’t. BMJ 1996;312:71-2.</a:t>
            </a:r>
          </a:p>
          <a:p>
            <a:pPr eaLnBrk="1" hangingPunct="1"/>
            <a:endParaRPr lang="en-AU" smtClean="0"/>
          </a:p>
          <a:p>
            <a:pPr eaLnBrk="1" hangingPunct="1"/>
            <a:r>
              <a:rPr lang="en-AU" smtClean="0"/>
              <a:t>This definition of what EBM is and isn’t has gained wide acceptance and made it easier for us to get our points across.</a:t>
            </a:r>
          </a:p>
        </p:txBody>
      </p:sp>
      <p:sp>
        <p:nvSpPr>
          <p:cNvPr id="70660" name="Rectangle 3"/>
          <p:cNvSpPr>
            <a:spLocks noGrp="1" noRot="1" noChangeAspect="1" noChangeArrowheads="1" noTextEdit="1"/>
          </p:cNvSpPr>
          <p:nvPr>
            <p:ph type="sldImg"/>
          </p:nvPr>
        </p:nvSpPr>
        <p:spPr>
          <a:xfrm>
            <a:off x="1293813" y="798513"/>
            <a:ext cx="4271962" cy="320357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43000" y="685800"/>
            <a:ext cx="4572000" cy="3429000"/>
          </a:xfrm>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txBox="1">
            <a:spLocks noGrp="1"/>
          </p:cNvSpPr>
          <p:nvPr/>
        </p:nvSpPr>
        <p:spPr bwMode="auto">
          <a:xfrm>
            <a:off x="3885453" y="8686288"/>
            <a:ext cx="2972547" cy="457712"/>
          </a:xfrm>
          <a:prstGeom prst="rect">
            <a:avLst/>
          </a:prstGeom>
          <a:noFill/>
          <a:ln w="9525">
            <a:noFill/>
            <a:miter lim="800000"/>
            <a:headEnd/>
            <a:tailEnd/>
          </a:ln>
        </p:spPr>
        <p:txBody>
          <a:bodyPr anchor="b"/>
          <a:lstStyle/>
          <a:p>
            <a:pPr algn="r" eaLnBrk="1" hangingPunct="1"/>
            <a:fld id="{2BAA889D-6B2A-4E2D-89AD-1D4F948DDA53}" type="slidenum">
              <a:rPr lang="en-AU" sz="1200">
                <a:latin typeface="Tahoma" pitchFamily="34" charset="0"/>
              </a:rPr>
              <a:pPr algn="r" eaLnBrk="1" hangingPunct="1"/>
              <a:t>8</a:t>
            </a:fld>
            <a:endParaRPr lang="en-AU" sz="120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925719" y="685838"/>
            <a:ext cx="5006564" cy="3429182"/>
          </a:xfrm>
          <a:ln/>
        </p:spPr>
      </p:sp>
      <p:sp>
        <p:nvSpPr>
          <p:cNvPr id="155651" name="Notes Placeholder 2"/>
          <p:cNvSpPr>
            <a:spLocks noGrp="1"/>
          </p:cNvSpPr>
          <p:nvPr>
            <p:ph type="body" idx="1"/>
          </p:nvPr>
        </p:nvSpPr>
        <p:spPr>
          <a:noFill/>
          <a:ln/>
        </p:spPr>
        <p:txBody>
          <a:bodyPr/>
          <a:lstStyle/>
          <a:p>
            <a:endParaRPr lang="en-US" smtClean="0"/>
          </a:p>
        </p:txBody>
      </p:sp>
      <p:sp>
        <p:nvSpPr>
          <p:cNvPr id="155652" name="Slide Number Placeholder 3"/>
          <p:cNvSpPr txBox="1">
            <a:spLocks noGrp="1"/>
          </p:cNvSpPr>
          <p:nvPr/>
        </p:nvSpPr>
        <p:spPr bwMode="auto">
          <a:xfrm>
            <a:off x="3885453" y="8686288"/>
            <a:ext cx="2972547" cy="457712"/>
          </a:xfrm>
          <a:prstGeom prst="rect">
            <a:avLst/>
          </a:prstGeom>
          <a:noFill/>
          <a:ln w="9525">
            <a:noFill/>
            <a:miter lim="800000"/>
            <a:headEnd/>
            <a:tailEnd/>
          </a:ln>
        </p:spPr>
        <p:txBody>
          <a:bodyPr anchor="b"/>
          <a:lstStyle/>
          <a:p>
            <a:pPr algn="r" eaLnBrk="1" hangingPunct="1"/>
            <a:fld id="{35AD5684-2C3F-4110-A00C-15C371C8F7B6}" type="slidenum">
              <a:rPr lang="en-CA" sz="1200">
                <a:latin typeface="Tahoma" pitchFamily="34" charset="0"/>
              </a:rPr>
              <a:pPr algn="r" eaLnBrk="1" hangingPunct="1"/>
              <a:t>9</a:t>
            </a:fld>
            <a:endParaRPr lang="en-CA" sz="120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194" name="Picture 2" descr="spires-footer"/>
          <p:cNvPicPr>
            <a:picLocks noChangeAspect="1" noChangeArrowheads="1"/>
          </p:cNvPicPr>
          <p:nvPr/>
        </p:nvPicPr>
        <p:blipFill>
          <a:blip r:embed="rId2" cstate="print"/>
          <a:srcRect/>
          <a:stretch>
            <a:fillRect/>
          </a:stretch>
        </p:blipFill>
        <p:spPr bwMode="auto">
          <a:xfrm>
            <a:off x="0" y="5826125"/>
            <a:ext cx="9144000" cy="1031875"/>
          </a:xfrm>
          <a:prstGeom prst="rect">
            <a:avLst/>
          </a:prstGeom>
          <a:noFill/>
        </p:spPr>
      </p:pic>
      <p:sp>
        <p:nvSpPr>
          <p:cNvPr id="8195" name="Rectangle 3"/>
          <p:cNvSpPr>
            <a:spLocks noGrp="1" noChangeArrowheads="1"/>
          </p:cNvSpPr>
          <p:nvPr>
            <p:ph type="ctrTitle"/>
          </p:nvPr>
        </p:nvSpPr>
        <p:spPr>
          <a:xfrm>
            <a:off x="685800" y="2971800"/>
            <a:ext cx="7772400" cy="1143000"/>
          </a:xfrm>
        </p:spPr>
        <p:txBody>
          <a:bodyPr/>
          <a:lstStyle>
            <a:lvl1pPr algn="ctr">
              <a:defRPr/>
            </a:lvl1pPr>
          </a:lstStyle>
          <a:p>
            <a:r>
              <a:rPr lang="en-US" smtClean="0"/>
              <a:t>Click to edit Master title style</a:t>
            </a:r>
            <a:endParaRPr lang="en-US"/>
          </a:p>
        </p:txBody>
      </p:sp>
      <p:sp>
        <p:nvSpPr>
          <p:cNvPr id="8196" name="Rectangle 4"/>
          <p:cNvSpPr>
            <a:spLocks noGrp="1" noChangeArrowheads="1"/>
          </p:cNvSpPr>
          <p:nvPr>
            <p:ph type="subTitle" idx="1"/>
          </p:nvPr>
        </p:nvSpPr>
        <p:spPr>
          <a:xfrm>
            <a:off x="1371600" y="4648200"/>
            <a:ext cx="6400800" cy="990600"/>
          </a:xfrm>
        </p:spPr>
        <p:txBody>
          <a:bodyPr/>
          <a:lstStyle>
            <a:lvl1pPr marL="0" indent="0" algn="ctr">
              <a:buFontTx/>
              <a:buNone/>
              <a:defRPr sz="2000"/>
            </a:lvl1pPr>
          </a:lstStyle>
          <a:p>
            <a:r>
              <a:rPr lang="en-US" smtClean="0"/>
              <a:t>Click to edit Master subtitle style</a:t>
            </a:r>
            <a:endParaRPr lang="en-US"/>
          </a:p>
        </p:txBody>
      </p:sp>
      <p:pic>
        <p:nvPicPr>
          <p:cNvPr id="8197" name="Picture 5" descr="cebm-logo-large"/>
          <p:cNvPicPr>
            <a:picLocks noChangeAspect="1" noChangeArrowheads="1"/>
          </p:cNvPicPr>
          <p:nvPr/>
        </p:nvPicPr>
        <p:blipFill>
          <a:blip r:embed="rId3" cstate="print"/>
          <a:srcRect/>
          <a:stretch>
            <a:fillRect/>
          </a:stretch>
        </p:blipFill>
        <p:spPr bwMode="auto">
          <a:xfrm>
            <a:off x="3586163" y="88900"/>
            <a:ext cx="1971675" cy="2501900"/>
          </a:xfrm>
          <a:prstGeom prst="rect">
            <a:avLst/>
          </a:prstGeom>
          <a:noFill/>
        </p:spPr>
      </p:pic>
      <p:sp>
        <p:nvSpPr>
          <p:cNvPr id="8198" name="Text Box 6"/>
          <p:cNvSpPr txBox="1">
            <a:spLocks noChangeArrowheads="1"/>
          </p:cNvSpPr>
          <p:nvPr/>
        </p:nvSpPr>
        <p:spPr bwMode="auto">
          <a:xfrm>
            <a:off x="3657600" y="2574925"/>
            <a:ext cx="1835150" cy="320675"/>
          </a:xfrm>
          <a:prstGeom prst="rect">
            <a:avLst/>
          </a:prstGeom>
          <a:noFill/>
          <a:ln w="9525">
            <a:noFill/>
            <a:miter lim="800000"/>
            <a:headEnd/>
            <a:tailEnd/>
          </a:ln>
        </p:spPr>
        <p:txBody>
          <a:bodyPr>
            <a:spAutoFit/>
          </a:bodyPr>
          <a:lstStyle/>
          <a:p>
            <a:pPr algn="ctr"/>
            <a:r>
              <a:rPr lang="en-US" sz="1500" b="1">
                <a:solidFill>
                  <a:schemeClr val="bg1"/>
                </a:solidFill>
                <a:latin typeface="Helvetica" pitchFamily="1" charset="0"/>
              </a:rPr>
              <a:t>www.cebm.net</a:t>
            </a:r>
          </a:p>
        </p:txBody>
      </p:sp>
      <p:pic>
        <p:nvPicPr>
          <p:cNvPr id="8199" name="Picture 7" descr="ou-logo"/>
          <p:cNvPicPr>
            <a:picLocks noChangeAspect="1" noChangeArrowheads="1"/>
          </p:cNvPicPr>
          <p:nvPr/>
        </p:nvPicPr>
        <p:blipFill>
          <a:blip r:embed="rId4" cstate="print"/>
          <a:srcRect/>
          <a:stretch>
            <a:fillRect/>
          </a:stretch>
        </p:blipFill>
        <p:spPr bwMode="auto">
          <a:xfrm>
            <a:off x="7924800" y="5410200"/>
            <a:ext cx="1014413" cy="1039813"/>
          </a:xfrm>
          <a:prstGeom prst="rect">
            <a:avLst/>
          </a:prstGeom>
          <a:noFill/>
          <a:effectLst>
            <a:outerShdw dist="107763" dir="2700000" algn="ctr" rotWithShape="0">
              <a:srgbClr val="80808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A14D1A-AD75-425F-B242-2516478825D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600E6-4618-4859-964A-79C10636B90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AutoShape 16">
            <a:hlinkClick r:id="rId2" action="ppaction://hlinksldjump" highlightClick="1"/>
          </p:cNvPr>
          <p:cNvSpPr>
            <a:spLocks noChangeArrowheads="1"/>
          </p:cNvSpPr>
          <p:nvPr userDrawn="1"/>
        </p:nvSpPr>
        <p:spPr bwMode="auto">
          <a:xfrm>
            <a:off x="0" y="0"/>
            <a:ext cx="304800" cy="3048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3DD5DBC-54FA-4495-923E-98F31FDDC8A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5" name="AutoShape 16">
            <a:hlinkClick r:id="rId2" action="ppaction://hlinksldjump" highlightClick="1"/>
          </p:cNvPr>
          <p:cNvSpPr>
            <a:spLocks noChangeArrowheads="1"/>
          </p:cNvSpPr>
          <p:nvPr userDrawn="1"/>
        </p:nvSpPr>
        <p:spPr bwMode="auto">
          <a:xfrm>
            <a:off x="0" y="0"/>
            <a:ext cx="304800" cy="3048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23AE846-3441-49E8-8498-40F18104B9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AB0893-E6EC-4975-AC24-2B00B05FC9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B6567-54D7-4F70-AC4D-1C4E9769092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2B062D-01F3-4B42-8513-AC645862A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2B7262-61E8-4878-BCDA-CB7AFA9370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CBDEC7-5242-4FE5-8D84-16129F710C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177ED5-AED5-403A-9D70-A35BB509EB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3F2264-7589-475B-BF53-4717BF7C1D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0A976D-A6F4-4BCB-8C73-7A5DF1EB25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7170" name="Picture 2" descr="cebm-box-large"/>
          <p:cNvPicPr>
            <a:picLocks noChangeAspect="1" noChangeArrowheads="1"/>
          </p:cNvPicPr>
          <p:nvPr/>
        </p:nvPicPr>
        <p:blipFill>
          <a:blip r:embed="rId16" cstate="print"/>
          <a:srcRect/>
          <a:stretch>
            <a:fillRect/>
          </a:stretch>
        </p:blipFill>
        <p:spPr bwMode="auto">
          <a:xfrm>
            <a:off x="8077200" y="0"/>
            <a:ext cx="798513" cy="1066800"/>
          </a:xfrm>
          <a:prstGeom prst="rect">
            <a:avLst/>
          </a:prstGeom>
          <a:noFill/>
        </p:spPr>
      </p:pic>
      <p:sp>
        <p:nvSpPr>
          <p:cNvPr id="7171" name="Rectangle 3"/>
          <p:cNvSpPr>
            <a:spLocks noGrp="1" noChangeArrowheads="1"/>
          </p:cNvSpPr>
          <p:nvPr>
            <p:ph type="title"/>
          </p:nvPr>
        </p:nvSpPr>
        <p:spPr bwMode="auto">
          <a:xfrm>
            <a:off x="685800" y="152400"/>
            <a:ext cx="7315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1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17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C04940C-F6A5-4BF2-AD40-B23CBCAAB5AB}" type="slidenum">
              <a:rPr lang="en-US"/>
              <a:pPr/>
              <a:t>‹#›</a:t>
            </a:fld>
            <a:endParaRPr lang="en-US"/>
          </a:p>
        </p:txBody>
      </p:sp>
      <p:sp>
        <p:nvSpPr>
          <p:cNvPr id="7176" name="Line 8"/>
          <p:cNvSpPr>
            <a:spLocks noChangeShapeType="1"/>
          </p:cNvSpPr>
          <p:nvPr/>
        </p:nvSpPr>
        <p:spPr bwMode="auto">
          <a:xfrm>
            <a:off x="685800" y="1066800"/>
            <a:ext cx="6096000" cy="0"/>
          </a:xfrm>
          <a:prstGeom prst="line">
            <a:avLst/>
          </a:prstGeom>
          <a:noFill/>
          <a:ln w="9525">
            <a:solidFill>
              <a:schemeClr val="bg2">
                <a:alpha val="50000"/>
              </a:schemeClr>
            </a:solidFill>
            <a:round/>
            <a:headEnd/>
            <a:tailEnd/>
          </a:ln>
        </p:spPr>
        <p:txBody>
          <a:bodyPr wrap="none" anchor="ctr"/>
          <a:lstStyle/>
          <a:p>
            <a:endParaRPr lang="en-US"/>
          </a:p>
        </p:txBody>
      </p:sp>
      <p:sp>
        <p:nvSpPr>
          <p:cNvPr id="7177" name="Text Box 9"/>
          <p:cNvSpPr txBox="1">
            <a:spLocks noChangeArrowheads="1"/>
          </p:cNvSpPr>
          <p:nvPr/>
        </p:nvSpPr>
        <p:spPr bwMode="auto">
          <a:xfrm>
            <a:off x="7848600" y="838200"/>
            <a:ext cx="1219200" cy="244475"/>
          </a:xfrm>
          <a:prstGeom prst="rect">
            <a:avLst/>
          </a:prstGeom>
          <a:noFill/>
          <a:ln w="9525">
            <a:noFill/>
            <a:miter lim="800000"/>
            <a:headEnd/>
            <a:tailEnd/>
          </a:ln>
        </p:spPr>
        <p:txBody>
          <a:bodyPr>
            <a:spAutoFit/>
          </a:bodyPr>
          <a:lstStyle/>
          <a:p>
            <a:pPr algn="ctr"/>
            <a:r>
              <a:rPr lang="en-US" sz="1000">
                <a:solidFill>
                  <a:schemeClr val="bg2"/>
                </a:solidFill>
              </a:rPr>
              <a:t> www.cebm.net</a:t>
            </a:r>
          </a:p>
        </p:txBody>
      </p:sp>
    </p:spTree>
  </p:cSld>
  <p:clrMap bg1="lt1" tx1="dk1" bg2="lt2" tx2="dk2" accent1="accent1" accent2="accent2" accent3="accent3" accent4="accent4" accent5="accent5" accent6="accent6" hlink="hlink" folHlink="folHlink"/>
  <p:sldLayoutIdLst>
    <p:sldLayoutId id="2147483650"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8" r:id="rId12"/>
    <p:sldLayoutId id="2147483669" r:id="rId13"/>
  </p:sldLayoutIdLst>
  <p:txStyles>
    <p:titleStyle>
      <a:lvl1pPr algn="l" rtl="0" eaLnBrk="1" fontAlgn="base" hangingPunct="1">
        <a:spcBef>
          <a:spcPct val="0"/>
        </a:spcBef>
        <a:spcAft>
          <a:spcPct val="0"/>
        </a:spcAft>
        <a:defRPr sz="3600">
          <a:solidFill>
            <a:srgbClr val="4EC9F5"/>
          </a:solidFill>
          <a:latin typeface="+mj-lt"/>
          <a:ea typeface="+mj-ea"/>
          <a:cs typeface="+mj-cs"/>
        </a:defRPr>
      </a:lvl1pPr>
      <a:lvl2pPr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2pPr>
      <a:lvl3pPr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3pPr>
      <a:lvl4pPr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4pPr>
      <a:lvl5pPr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5pPr>
      <a:lvl6pPr marL="457200"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6pPr>
      <a:lvl7pPr marL="914400"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7pPr>
      <a:lvl8pPr marL="1371600"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8pPr>
      <a:lvl9pPr marL="1828800" algn="l" rtl="0" eaLnBrk="1" fontAlgn="base" hangingPunct="1">
        <a:spcBef>
          <a:spcPct val="0"/>
        </a:spcBef>
        <a:spcAft>
          <a:spcPct val="0"/>
        </a:spcAft>
        <a:defRPr sz="3600">
          <a:solidFill>
            <a:srgbClr val="4EC9F5"/>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Font typeface="Times" pitchFamily="1" charset="0"/>
        <a:buChar char="•"/>
        <a:defRPr sz="2800">
          <a:solidFill>
            <a:srgbClr val="E6E6E6"/>
          </a:solidFill>
          <a:latin typeface="+mn-lt"/>
          <a:ea typeface="+mn-ea"/>
          <a:cs typeface="+mn-cs"/>
        </a:defRPr>
      </a:lvl1pPr>
      <a:lvl2pPr marL="742950" indent="-285750" algn="l" rtl="0" eaLnBrk="1" fontAlgn="base" hangingPunct="1">
        <a:spcBef>
          <a:spcPct val="20000"/>
        </a:spcBef>
        <a:spcAft>
          <a:spcPct val="0"/>
        </a:spcAft>
        <a:buClr>
          <a:schemeClr val="bg1"/>
        </a:buClr>
        <a:buFont typeface="Times" pitchFamily="1" charset="0"/>
        <a:buChar char="•"/>
        <a:defRPr sz="2600">
          <a:solidFill>
            <a:srgbClr val="CCCCCC"/>
          </a:solidFill>
          <a:latin typeface="+mn-lt"/>
          <a:ea typeface="+mn-ea"/>
        </a:defRPr>
      </a:lvl2pPr>
      <a:lvl3pPr marL="1143000" indent="-228600" algn="l" rtl="0" eaLnBrk="1" fontAlgn="base" hangingPunct="1">
        <a:spcBef>
          <a:spcPct val="20000"/>
        </a:spcBef>
        <a:spcAft>
          <a:spcPct val="0"/>
        </a:spcAft>
        <a:buChar char="•"/>
        <a:defRPr sz="2400">
          <a:solidFill>
            <a:srgbClr val="CCCCCC"/>
          </a:solidFill>
          <a:latin typeface="+mn-lt"/>
          <a:ea typeface="+mn-ea"/>
        </a:defRPr>
      </a:lvl3pPr>
      <a:lvl4pPr marL="1600200" indent="-228600" algn="l" rtl="0" eaLnBrk="1" fontAlgn="base" hangingPunct="1">
        <a:spcBef>
          <a:spcPct val="20000"/>
        </a:spcBef>
        <a:spcAft>
          <a:spcPct val="0"/>
        </a:spcAft>
        <a:buClr>
          <a:schemeClr val="bg1"/>
        </a:buClr>
        <a:buChar char="-"/>
        <a:defRPr sz="2000">
          <a:solidFill>
            <a:srgbClr val="CCCCCC"/>
          </a:solidFill>
          <a:latin typeface="+mn-lt"/>
          <a:ea typeface="+mn-ea"/>
        </a:defRPr>
      </a:lvl4pPr>
      <a:lvl5pPr marL="2057400" indent="-228600" algn="l" rtl="0" eaLnBrk="1" fontAlgn="base" hangingPunct="1">
        <a:spcBef>
          <a:spcPct val="20000"/>
        </a:spcBef>
        <a:spcAft>
          <a:spcPct val="0"/>
        </a:spcAft>
        <a:buChar char="-"/>
        <a:defRPr sz="2000">
          <a:solidFill>
            <a:srgbClr val="CCCCCC"/>
          </a:solidFill>
          <a:latin typeface="+mn-lt"/>
          <a:ea typeface="+mn-ea"/>
        </a:defRPr>
      </a:lvl5pPr>
      <a:lvl6pPr marL="2514600" indent="-228600" algn="l" rtl="0" eaLnBrk="1" fontAlgn="base" hangingPunct="1">
        <a:spcBef>
          <a:spcPct val="20000"/>
        </a:spcBef>
        <a:spcAft>
          <a:spcPct val="0"/>
        </a:spcAft>
        <a:buChar char="-"/>
        <a:defRPr sz="2000">
          <a:solidFill>
            <a:srgbClr val="CCCCCC"/>
          </a:solidFill>
          <a:latin typeface="+mn-lt"/>
          <a:ea typeface="+mn-ea"/>
        </a:defRPr>
      </a:lvl6pPr>
      <a:lvl7pPr marL="2971800" indent="-228600" algn="l" rtl="0" eaLnBrk="1" fontAlgn="base" hangingPunct="1">
        <a:spcBef>
          <a:spcPct val="20000"/>
        </a:spcBef>
        <a:spcAft>
          <a:spcPct val="0"/>
        </a:spcAft>
        <a:buChar char="-"/>
        <a:defRPr sz="2000">
          <a:solidFill>
            <a:srgbClr val="CCCCCC"/>
          </a:solidFill>
          <a:latin typeface="+mn-lt"/>
          <a:ea typeface="+mn-ea"/>
        </a:defRPr>
      </a:lvl7pPr>
      <a:lvl8pPr marL="3429000" indent="-228600" algn="l" rtl="0" eaLnBrk="1" fontAlgn="base" hangingPunct="1">
        <a:spcBef>
          <a:spcPct val="20000"/>
        </a:spcBef>
        <a:spcAft>
          <a:spcPct val="0"/>
        </a:spcAft>
        <a:buChar char="-"/>
        <a:defRPr sz="2000">
          <a:solidFill>
            <a:srgbClr val="CCCCCC"/>
          </a:solidFill>
          <a:latin typeface="+mn-lt"/>
          <a:ea typeface="+mn-ea"/>
        </a:defRPr>
      </a:lvl8pPr>
      <a:lvl9pPr marL="3886200" indent="-228600" algn="l" rtl="0" eaLnBrk="1" fontAlgn="base" hangingPunct="1">
        <a:spcBef>
          <a:spcPct val="20000"/>
        </a:spcBef>
        <a:spcAft>
          <a:spcPct val="0"/>
        </a:spcAft>
        <a:buChar char="-"/>
        <a:defRPr sz="2000">
          <a:solidFill>
            <a:srgbClr val="CCCCC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images.google.co.uk/imgres?imgurl=http://www.cochrane.org/logo/files/cclogo-big-trans.gif&amp;imgrefurl=http://www.cochrane.org/logo/&amp;h=1060&amp;w=905&amp;sz=16&amp;hl=en&amp;start=1&amp;sig2=yixqkpVLkyBiGiCmTfOD_w&amp;usg=__RyvDp4oBZmKyHmfSkNV8ThIUOD8=&amp;tbnid=mxRpyEGWpd8XlM:&amp;tbnh=150&amp;tbnw=128&amp;ei=VKDoSParKIOQQOnQ4JgM&amp;prev=/images?q=cochrane+logo&amp;gbv=2&amp;hl=en&amp;sa=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uk/imgres?imgurl=http://www.photo.net/philg/digiphotos/200206-yellowstone-2/kyle-needs-help-2.jpg&amp;imgrefurl=https://leedslawsoc.com/content/view/18/37/&amp;h=1360&amp;w=2048&amp;sz=898&amp;hl=en&amp;start=8&amp;sig2=FFU6R6CmxilBbge1oH-ERQ&amp;um=1&amp;tbnid=z9NodWKKyAcMKM:&amp;tbnh=100&amp;tbnw=150&amp;ei=Ve9LR-aYHoKM0wSm1IjqCQ&amp;prev=/images?q=help&amp;svnum=10&amp;um=1&amp;hl=en&amp;rlz=1T4GGIG_enGB238GB238&amp;sa=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brainblogger.com/wp-content/uploads/Memory.JPG" TargetMode="Externa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uk/imgres?imgurl=http://www.hoots-driving.co.uk/noentry.gif&amp;imgrefurl=http://www.hoots-driving.co.uk/hints.html&amp;h=400&amp;w=400&amp;sz=3&amp;hl=en&amp;start=4&amp;sig2=uX8DfIqGsomfBqzHiXQ5zA&amp;um=1&amp;tbnid=z5nVq25fiS_8QM:&amp;tbnh=124&amp;tbnw=124&amp;ei=AvtLR93CKZGu0QTy8NXgCQ&amp;prev=/images?q=no+entry+&amp;svnum=10&amp;um=1&amp;hl=en&amp;rlz=1T4GGIG_enGB238GB238&amp;sa=N"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3286124"/>
            <a:ext cx="7772400" cy="1143000"/>
          </a:xfrm>
        </p:spPr>
        <p:txBody>
          <a:bodyPr/>
          <a:lstStyle/>
          <a:p>
            <a:r>
              <a:rPr lang="en-GB" dirty="0" smtClean="0"/>
              <a:t>1-day workshop on Evidence-Based Practice </a:t>
            </a:r>
            <a:br>
              <a:rPr lang="en-GB" dirty="0" smtClean="0"/>
            </a:br>
            <a:r>
              <a:rPr lang="en-GB" dirty="0" smtClean="0"/>
              <a:t>November </a:t>
            </a:r>
            <a:r>
              <a:rPr lang="en-GB" dirty="0" smtClean="0"/>
              <a:t>26</a:t>
            </a:r>
            <a:r>
              <a:rPr lang="en-GB" baseline="30000" dirty="0" smtClean="0"/>
              <a:t>th</a:t>
            </a:r>
            <a:r>
              <a:rPr lang="en-GB" dirty="0" smtClean="0"/>
              <a:t> 2010</a:t>
            </a:r>
            <a:endParaRPr lang="en-US" dirty="0"/>
          </a:p>
        </p:txBody>
      </p:sp>
      <p:sp>
        <p:nvSpPr>
          <p:cNvPr id="2051" name="Rectangle 3"/>
          <p:cNvSpPr>
            <a:spLocks noGrp="1" noChangeArrowheads="1"/>
          </p:cNvSpPr>
          <p:nvPr>
            <p:ph type="subTitle" idx="1"/>
          </p:nvPr>
        </p:nvSpPr>
        <p:spPr>
          <a:xfrm>
            <a:off x="1428728" y="5072074"/>
            <a:ext cx="6400800" cy="990600"/>
          </a:xfrm>
        </p:spPr>
        <p:txBody>
          <a:bodyPr/>
          <a:lstStyle/>
          <a:p>
            <a:r>
              <a:rPr lang="en-GB" dirty="0" smtClean="0"/>
              <a:t>Dr Carl Heneghan </a:t>
            </a:r>
          </a:p>
          <a:p>
            <a:r>
              <a:rPr lang="en-GB" sz="1400" dirty="0" smtClean="0"/>
              <a:t>Clinical </a:t>
            </a:r>
            <a:r>
              <a:rPr lang="en-GB" sz="1400" dirty="0" smtClean="0"/>
              <a:t>Reader, </a:t>
            </a:r>
            <a:r>
              <a:rPr lang="en-GB" sz="1400" dirty="0" smtClean="0"/>
              <a:t>University of Oxford </a:t>
            </a:r>
          </a:p>
          <a:p>
            <a:r>
              <a:rPr lang="en-GB" sz="1400" dirty="0" smtClean="0"/>
              <a:t>Director </a:t>
            </a:r>
            <a:r>
              <a:rPr lang="en-GB" sz="1400" dirty="0" smtClean="0"/>
              <a:t>CEBM </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rrowheads="1"/>
          </p:cNvPicPr>
          <p:nvPr/>
        </p:nvPicPr>
        <p:blipFill>
          <a:blip r:embed="rId3" cstate="print"/>
          <a:srcRect/>
          <a:stretch>
            <a:fillRect/>
          </a:stretch>
        </p:blipFill>
        <p:spPr bwMode="auto">
          <a:xfrm>
            <a:off x="314325" y="3505200"/>
            <a:ext cx="3887788" cy="3054350"/>
          </a:xfrm>
          <a:prstGeom prst="rect">
            <a:avLst/>
          </a:prstGeom>
          <a:noFill/>
          <a:ln w="9525">
            <a:noFill/>
            <a:miter lim="800000"/>
            <a:headEnd/>
            <a:tailEnd/>
          </a:ln>
        </p:spPr>
      </p:pic>
      <p:pic>
        <p:nvPicPr>
          <p:cNvPr id="156675" name="Picture 3"/>
          <p:cNvPicPr>
            <a:picLocks noChangeArrowheads="1"/>
          </p:cNvPicPr>
          <p:nvPr/>
        </p:nvPicPr>
        <p:blipFill>
          <a:blip r:embed="rId4" cstate="print"/>
          <a:srcRect/>
          <a:stretch>
            <a:fillRect/>
          </a:stretch>
        </p:blipFill>
        <p:spPr bwMode="auto">
          <a:xfrm>
            <a:off x="4541838" y="3962400"/>
            <a:ext cx="4078287" cy="2657475"/>
          </a:xfrm>
          <a:prstGeom prst="rect">
            <a:avLst/>
          </a:prstGeom>
          <a:noFill/>
          <a:ln w="9525">
            <a:noFill/>
            <a:miter lim="800000"/>
            <a:headEnd/>
            <a:tailEnd/>
          </a:ln>
        </p:spPr>
      </p:pic>
      <p:pic>
        <p:nvPicPr>
          <p:cNvPr id="156676" name="Picture 4"/>
          <p:cNvPicPr>
            <a:picLocks noChangeArrowheads="1"/>
          </p:cNvPicPr>
          <p:nvPr/>
        </p:nvPicPr>
        <p:blipFill>
          <a:blip r:embed="rId5" cstate="print"/>
          <a:srcRect/>
          <a:stretch>
            <a:fillRect/>
          </a:stretch>
        </p:blipFill>
        <p:spPr bwMode="auto">
          <a:xfrm>
            <a:off x="381000" y="365125"/>
            <a:ext cx="3744913" cy="2473325"/>
          </a:xfrm>
          <a:prstGeom prst="rect">
            <a:avLst/>
          </a:prstGeom>
          <a:noFill/>
          <a:ln w="9525">
            <a:noFill/>
            <a:miter lim="800000"/>
            <a:headEnd/>
            <a:tailEnd/>
          </a:ln>
        </p:spPr>
      </p:pic>
      <p:pic>
        <p:nvPicPr>
          <p:cNvPr id="156677" name="Picture 5"/>
          <p:cNvPicPr>
            <a:picLocks noChangeArrowheads="1"/>
          </p:cNvPicPr>
          <p:nvPr/>
        </p:nvPicPr>
        <p:blipFill>
          <a:blip r:embed="rId6" cstate="print"/>
          <a:srcRect/>
          <a:stretch>
            <a:fillRect/>
          </a:stretch>
        </p:blipFill>
        <p:spPr bwMode="auto">
          <a:xfrm>
            <a:off x="4495800" y="381000"/>
            <a:ext cx="3879850"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04800" y="609600"/>
            <a:ext cx="8534400" cy="5181600"/>
          </a:xfrm>
        </p:spPr>
        <p:txBody>
          <a:bodyPr/>
          <a:lstStyle/>
          <a:p>
            <a:pPr algn="ctr">
              <a:lnSpc>
                <a:spcPct val="90000"/>
              </a:lnSpc>
            </a:pPr>
            <a:r>
              <a:rPr lang="en-GB"/>
              <a:t/>
            </a:r>
            <a:br>
              <a:rPr lang="en-GB"/>
            </a:br>
            <a:r>
              <a:rPr lang="en-GB"/>
              <a:t/>
            </a:r>
            <a:br>
              <a:rPr lang="en-GB"/>
            </a:br>
            <a:r>
              <a:rPr lang="en-GB"/>
              <a:t/>
            </a:r>
            <a:br>
              <a:rPr lang="en-GB"/>
            </a:br>
            <a:r>
              <a:rPr lang="en-GB"/>
              <a:t/>
            </a:r>
            <a:br>
              <a:rPr lang="en-GB"/>
            </a:br>
            <a:r>
              <a:rPr lang="en-GB" sz="3100">
                <a:latin typeface="Verdana" pitchFamily="34" charset="0"/>
              </a:rPr>
              <a:t>Would any of you have agreed to participate in a placebo controlled trial of prophylactic antibiotics for colorectal surgery after 1975?</a:t>
            </a:r>
            <a:br>
              <a:rPr lang="en-GB" sz="3100">
                <a:latin typeface="Verdana" pitchFamily="34" charset="0"/>
              </a:rPr>
            </a:br>
            <a:r>
              <a:rPr lang="en-GB">
                <a:latin typeface="Verdana" pitchFamily="34" charset="0"/>
              </a:rPr>
              <a:t/>
            </a:r>
            <a:br>
              <a:rPr lang="en-GB">
                <a:latin typeface="Verdana" pitchFamily="34" charset="0"/>
              </a:rPr>
            </a:br>
            <a:r>
              <a:rPr lang="en-GB" b="1"/>
              <a:t/>
            </a:r>
            <a:br>
              <a:rPr lang="en-GB" b="1"/>
            </a:br>
            <a:r>
              <a:rPr lang="en-GB"/>
              <a:t/>
            </a:r>
            <a:br>
              <a:rPr lang="en-GB"/>
            </a:br>
            <a:r>
              <a:rPr lang="en-GB"/>
              <a:t/>
            </a:r>
            <a:br>
              <a:rPr lang="en-GB"/>
            </a:br>
            <a:endParaRPr lang="en-GB"/>
          </a:p>
        </p:txBody>
      </p:sp>
      <p:pic>
        <p:nvPicPr>
          <p:cNvPr id="158723" name="Picture 3" descr="chalmers"/>
          <p:cNvPicPr>
            <a:picLocks noChangeAspect="1" noChangeArrowheads="1"/>
          </p:cNvPicPr>
          <p:nvPr/>
        </p:nvPicPr>
        <p:blipFill>
          <a:blip r:embed="rId3" cstate="print"/>
          <a:srcRect/>
          <a:stretch>
            <a:fillRect/>
          </a:stretch>
        </p:blipFill>
        <p:spPr bwMode="auto">
          <a:xfrm>
            <a:off x="7740650" y="404813"/>
            <a:ext cx="1190625" cy="1428750"/>
          </a:xfrm>
          <a:prstGeom prst="rect">
            <a:avLst/>
          </a:prstGeom>
          <a:noFill/>
        </p:spPr>
      </p:pic>
      <p:pic>
        <p:nvPicPr>
          <p:cNvPr id="158724" name="Picture 4" descr="cclogo-big-trans">
            <a:hlinkClick r:id="rId4"/>
          </p:cNvPr>
          <p:cNvPicPr>
            <a:picLocks noChangeAspect="1" noChangeArrowheads="1"/>
          </p:cNvPicPr>
          <p:nvPr/>
        </p:nvPicPr>
        <p:blipFill>
          <a:blip r:embed="rId5" cstate="print"/>
          <a:srcRect/>
          <a:stretch>
            <a:fillRect/>
          </a:stretch>
        </p:blipFill>
        <p:spPr bwMode="auto">
          <a:xfrm>
            <a:off x="7524750" y="5084763"/>
            <a:ext cx="1219200" cy="1428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Object 2"/>
          <p:cNvGraphicFramePr>
            <a:graphicFrameLocks noChangeAspect="1"/>
          </p:cNvGraphicFramePr>
          <p:nvPr/>
        </p:nvGraphicFramePr>
        <p:xfrm>
          <a:off x="990600" y="1371600"/>
          <a:ext cx="7162800" cy="5372100"/>
        </p:xfrm>
        <a:graphic>
          <a:graphicData uri="http://schemas.openxmlformats.org/presentationml/2006/ole">
            <p:oleObj spid="_x0000_s74754" name="Photo Editor Photo" r:id="rId4" imgW="5723810" imgH="7478169" progId="">
              <p:embed/>
            </p:oleObj>
          </a:graphicData>
        </a:graphic>
      </p:graphicFrame>
      <p:sp>
        <p:nvSpPr>
          <p:cNvPr id="160771" name="Text Box 3"/>
          <p:cNvSpPr txBox="1">
            <a:spLocks noChangeArrowheads="1"/>
          </p:cNvSpPr>
          <p:nvPr/>
        </p:nvSpPr>
        <p:spPr bwMode="auto">
          <a:xfrm>
            <a:off x="152400" y="295275"/>
            <a:ext cx="8820150" cy="946150"/>
          </a:xfrm>
          <a:prstGeom prst="rect">
            <a:avLst/>
          </a:prstGeom>
          <a:noFill/>
          <a:ln w="9525">
            <a:noFill/>
            <a:miter lim="800000"/>
            <a:headEnd/>
            <a:tailEnd/>
          </a:ln>
        </p:spPr>
        <p:txBody>
          <a:bodyPr>
            <a:spAutoFit/>
          </a:bodyPr>
          <a:lstStyle/>
          <a:p>
            <a:pPr algn="ctr"/>
            <a:r>
              <a:rPr lang="en-GB" sz="2800">
                <a:solidFill>
                  <a:schemeClr val="tx2"/>
                </a:solidFill>
                <a:latin typeface="Verdana" pitchFamily="34" charset="0"/>
              </a:rPr>
              <a:t>Reduction of perioperative deaths by antibiotic prophylaxis for colorectal surgery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685800" y="609600"/>
            <a:ext cx="7772400" cy="4876800"/>
          </a:xfrm>
        </p:spPr>
        <p:txBody>
          <a:bodyPr/>
          <a:lstStyle/>
          <a:p>
            <a:pPr algn="ctr"/>
            <a:r>
              <a:rPr lang="en-GB">
                <a:latin typeface="Verdana" pitchFamily="34" charset="0"/>
              </a:rPr>
              <a:t>Would you ever have put babies to sleep on their tummies?</a:t>
            </a:r>
            <a:r>
              <a:rPr lang="en-GB"/>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baby spock"/>
          <p:cNvPicPr>
            <a:picLocks noChangeAspect="1" noChangeArrowheads="1"/>
          </p:cNvPicPr>
          <p:nvPr/>
        </p:nvPicPr>
        <p:blipFill>
          <a:blip r:embed="rId3" cstate="print"/>
          <a:srcRect t="1218"/>
          <a:stretch>
            <a:fillRect/>
          </a:stretch>
        </p:blipFill>
        <p:spPr bwMode="auto">
          <a:xfrm>
            <a:off x="2405063" y="76200"/>
            <a:ext cx="4529137"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3" cstate="print"/>
          <a:srcRect/>
          <a:stretch>
            <a:fillRect/>
          </a:stretch>
        </p:blipFill>
        <p:spPr bwMode="auto">
          <a:xfrm>
            <a:off x="323850" y="-603250"/>
            <a:ext cx="12138025" cy="849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9634" name="Picture 2"/>
          <p:cNvPicPr>
            <a:picLocks noGrp="1" noChangeAspect="1" noChangeArrowheads="1"/>
          </p:cNvPicPr>
          <p:nvPr>
            <p:ph idx="1"/>
          </p:nvPr>
        </p:nvPicPr>
        <p:blipFill>
          <a:blip r:embed="rId3" cstate="print"/>
          <a:srcRect/>
          <a:stretch>
            <a:fillRect/>
          </a:stretch>
        </p:blipFill>
        <p:spPr bwMode="auto">
          <a:xfrm>
            <a:off x="-411450" y="0"/>
            <a:ext cx="97536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0658" name="Picture 2"/>
          <p:cNvPicPr>
            <a:picLocks noGrp="1" noChangeAspect="1" noChangeArrowheads="1"/>
          </p:cNvPicPr>
          <p:nvPr>
            <p:ph idx="1"/>
          </p:nvPr>
        </p:nvPicPr>
        <p:blipFill>
          <a:blip r:embed="rId3" cstate="print"/>
          <a:srcRect/>
          <a:stretch>
            <a:fillRect/>
          </a:stretch>
        </p:blipFill>
        <p:spPr bwMode="auto">
          <a:xfrm>
            <a:off x="-68587" y="357166"/>
            <a:ext cx="9182135" cy="5738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sz="4000" dirty="0" smtClean="0">
                <a:solidFill>
                  <a:srgbClr val="FFFF00"/>
                </a:solidFill>
              </a:rPr>
              <a:t>The 5 </a:t>
            </a:r>
            <a:r>
              <a:rPr lang="en-US" sz="4000" dirty="0">
                <a:solidFill>
                  <a:srgbClr val="FFFF00"/>
                </a:solidFill>
              </a:rPr>
              <a:t>steps of </a:t>
            </a:r>
            <a:r>
              <a:rPr lang="en-US" sz="4000" dirty="0" smtClean="0">
                <a:solidFill>
                  <a:srgbClr val="FFFF00"/>
                </a:solidFill>
              </a:rPr>
              <a:t>EBM</a:t>
            </a:r>
            <a:endParaRPr lang="en-AU" sz="4000" dirty="0">
              <a:solidFill>
                <a:srgbClr val="FFFF00"/>
              </a:solidFill>
            </a:endParaRPr>
          </a:p>
        </p:txBody>
      </p:sp>
      <p:sp>
        <p:nvSpPr>
          <p:cNvPr id="289795" name="Rectangle 3"/>
          <p:cNvSpPr>
            <a:spLocks noGrp="1" noChangeArrowheads="1"/>
          </p:cNvSpPr>
          <p:nvPr>
            <p:ph type="body" idx="1"/>
          </p:nvPr>
        </p:nvSpPr>
        <p:spPr>
          <a:xfrm>
            <a:off x="457200" y="1600200"/>
            <a:ext cx="8291513" cy="4530725"/>
          </a:xfrm>
        </p:spPr>
        <p:txBody>
          <a:bodyPr/>
          <a:lstStyle/>
          <a:p>
            <a:pPr marL="533400" indent="-533400">
              <a:buFont typeface="Wingdings" pitchFamily="2" charset="2"/>
              <a:buAutoNum type="arabicPeriod"/>
            </a:pPr>
            <a:r>
              <a:rPr lang="en-US" sz="2400" dirty="0">
                <a:solidFill>
                  <a:schemeClr val="bg1"/>
                </a:solidFill>
              </a:rPr>
              <a:t>Formulate an answerable question</a:t>
            </a:r>
          </a:p>
          <a:p>
            <a:pPr marL="533400" indent="-533400">
              <a:buFont typeface="Wingdings" pitchFamily="2" charset="2"/>
              <a:buAutoNum type="arabicPeriod"/>
            </a:pPr>
            <a:r>
              <a:rPr lang="en-US" sz="2400" dirty="0"/>
              <a:t>Track down the best evidence </a:t>
            </a:r>
          </a:p>
          <a:p>
            <a:pPr marL="533400" indent="-533400">
              <a:buFont typeface="Wingdings" pitchFamily="2" charset="2"/>
              <a:buAutoNum type="arabicPeriod"/>
            </a:pPr>
            <a:r>
              <a:rPr lang="en-US" sz="2400" dirty="0"/>
              <a:t>Critically appraise the </a:t>
            </a:r>
            <a:r>
              <a:rPr lang="en-US" sz="2400" dirty="0" smtClean="0"/>
              <a:t>evidence for validity, clinical relevance and applicability </a:t>
            </a:r>
            <a:endParaRPr lang="en-US" sz="2400" dirty="0"/>
          </a:p>
          <a:p>
            <a:pPr marL="533400" indent="-533400">
              <a:buFont typeface="Wingdings" pitchFamily="2" charset="2"/>
              <a:buAutoNum type="arabicPeriod"/>
            </a:pPr>
            <a:r>
              <a:rPr lang="en-US" sz="2400" dirty="0" smtClean="0"/>
              <a:t>Individualize, </a:t>
            </a:r>
            <a:r>
              <a:rPr lang="en-US" sz="2400" dirty="0"/>
              <a:t>based clinical expertise and patient </a:t>
            </a:r>
            <a:r>
              <a:rPr lang="en-US" sz="2400" dirty="0" smtClean="0"/>
              <a:t>concerns</a:t>
            </a:r>
          </a:p>
          <a:p>
            <a:pPr marL="533400" indent="-533400">
              <a:buFont typeface="Wingdings" pitchFamily="2" charset="2"/>
              <a:buAutoNum type="arabicPeriod"/>
            </a:pPr>
            <a:r>
              <a:rPr lang="en-US" sz="2400" dirty="0" smtClean="0"/>
              <a:t>Evaluate your own performance </a:t>
            </a:r>
            <a:endParaRPr lang="en-US" sz="2400" dirty="0"/>
          </a:p>
        </p:txBody>
      </p:sp>
      <p:pic>
        <p:nvPicPr>
          <p:cNvPr id="289796" name="Picture 4"/>
          <p:cNvPicPr>
            <a:picLocks noChangeAspect="1" noChangeArrowheads="1"/>
          </p:cNvPicPr>
          <p:nvPr/>
        </p:nvPicPr>
        <p:blipFill>
          <a:blip r:embed="rId3" cstate="print"/>
          <a:srcRect/>
          <a:stretch>
            <a:fillRect/>
          </a:stretch>
        </p:blipFill>
        <p:spPr bwMode="auto">
          <a:xfrm>
            <a:off x="6000760" y="4583233"/>
            <a:ext cx="2819390" cy="1909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idx="4294967295"/>
          </p:nvPr>
        </p:nvSpPr>
        <p:spPr/>
        <p:txBody>
          <a:bodyPr/>
          <a:lstStyle/>
          <a:p>
            <a:r>
              <a:rPr lang="en-AU" dirty="0">
                <a:solidFill>
                  <a:srgbClr val="FFFF00"/>
                </a:solidFill>
              </a:rPr>
              <a:t>Getting Evidence in to Practice</a:t>
            </a:r>
            <a:br>
              <a:rPr lang="en-AU" dirty="0">
                <a:solidFill>
                  <a:srgbClr val="FFFF00"/>
                </a:solidFill>
              </a:rPr>
            </a:br>
            <a:r>
              <a:rPr lang="en-AU" dirty="0">
                <a:solidFill>
                  <a:srgbClr val="FFFF00"/>
                </a:solidFill>
              </a:rPr>
              <a:t>How do </a:t>
            </a:r>
            <a:r>
              <a:rPr lang="en-AU" u="sng" dirty="0">
                <a:solidFill>
                  <a:srgbClr val="FFFF00"/>
                </a:solidFill>
              </a:rPr>
              <a:t>you</a:t>
            </a:r>
            <a:r>
              <a:rPr lang="en-AU" dirty="0">
                <a:solidFill>
                  <a:srgbClr val="FFFF00"/>
                </a:solidFill>
              </a:rPr>
              <a:t> “do” EBP?</a:t>
            </a:r>
          </a:p>
        </p:txBody>
      </p:sp>
      <p:sp>
        <p:nvSpPr>
          <p:cNvPr id="232451" name="Rectangle 1027"/>
          <p:cNvSpPr>
            <a:spLocks noGrp="1" noChangeArrowheads="1"/>
          </p:cNvSpPr>
          <p:nvPr>
            <p:ph idx="4294967295"/>
          </p:nvPr>
        </p:nvSpPr>
        <p:spPr>
          <a:xfrm>
            <a:off x="785813" y="1981200"/>
            <a:ext cx="7786687" cy="4448175"/>
          </a:xfrm>
        </p:spPr>
        <p:txBody>
          <a:bodyPr/>
          <a:lstStyle/>
          <a:p>
            <a:r>
              <a:rPr lang="en-AU" sz="3600" dirty="0"/>
              <a:t>What Evidence based practice do you do/help with?</a:t>
            </a:r>
          </a:p>
          <a:p>
            <a:pPr>
              <a:buFont typeface="Wingdings" pitchFamily="2" charset="2"/>
              <a:buNone/>
            </a:pPr>
            <a:endParaRPr lang="en-AU" sz="3600" dirty="0"/>
          </a:p>
          <a:p>
            <a:r>
              <a:rPr lang="en-AU" sz="3600" dirty="0"/>
              <a:t>What other EBP do you know of?</a:t>
            </a:r>
          </a:p>
          <a:p>
            <a:pPr>
              <a:buFont typeface="Wingdings" pitchFamily="2" charset="2"/>
              <a:buNone/>
            </a:pPr>
            <a:endParaRPr lang="en-AU" sz="3600" dirty="0"/>
          </a:p>
        </p:txBody>
      </p:sp>
      <p:pic>
        <p:nvPicPr>
          <p:cNvPr id="18436" name="Picture 2" descr="http://tbn0.google.com/images?q=tbn:z9NodWKKyAcMKM:http://www.photo.net/philg/digiphotos/200206-yellowstone-2/kyle-needs-help-2.jpg">
            <a:hlinkClick r:id="rId3"/>
          </p:cNvPr>
          <p:cNvPicPr>
            <a:picLocks noChangeAspect="1" noChangeArrowheads="1"/>
          </p:cNvPicPr>
          <p:nvPr/>
        </p:nvPicPr>
        <p:blipFill>
          <a:blip r:embed="rId4" cstate="print"/>
          <a:srcRect/>
          <a:stretch>
            <a:fillRect/>
          </a:stretch>
        </p:blipFill>
        <p:spPr bwMode="auto">
          <a:xfrm>
            <a:off x="7180262" y="5517232"/>
            <a:ext cx="2000250" cy="1333500"/>
          </a:xfrm>
          <a:prstGeom prst="rect">
            <a:avLst/>
          </a:prstGeom>
          <a:noFill/>
          <a:ln w="9525">
            <a:noFill/>
            <a:miter lim="800000"/>
            <a:headEnd/>
            <a:tailEnd/>
          </a:ln>
        </p:spPr>
      </p:pic>
      <p:pic>
        <p:nvPicPr>
          <p:cNvPr id="18437" name="Picture 4" descr="http://tbn0.google.com/images?q=tbn:z5nVq25fiS_8QM:http://www.hoots-driving.co.uk/noentry.gif">
            <a:hlinkClick r:id="rId5"/>
          </p:cNvPr>
          <p:cNvPicPr>
            <a:picLocks noChangeAspect="1" noChangeArrowheads="1"/>
          </p:cNvPicPr>
          <p:nvPr/>
        </p:nvPicPr>
        <p:blipFill>
          <a:blip r:embed="rId6" cstate="print"/>
          <a:srcRect/>
          <a:stretch>
            <a:fillRect/>
          </a:stretch>
        </p:blipFill>
        <p:spPr bwMode="auto">
          <a:xfrm>
            <a:off x="-36512" y="5661248"/>
            <a:ext cx="1181100" cy="118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P1000143"/>
          <p:cNvPicPr>
            <a:picLocks noChangeAspect="1" noChangeArrowheads="1"/>
          </p:cNvPicPr>
          <p:nvPr/>
        </p:nvPicPr>
        <p:blipFill>
          <a:blip r:embed="rId3" cstate="print"/>
          <a:srcRect t="9630" b="1558"/>
          <a:stretch>
            <a:fillRect/>
          </a:stretch>
        </p:blipFill>
        <p:spPr bwMode="auto">
          <a:xfrm>
            <a:off x="3352800" y="0"/>
            <a:ext cx="5791200" cy="6858000"/>
          </a:xfrm>
          <a:prstGeom prst="rect">
            <a:avLst/>
          </a:prstGeom>
          <a:noFill/>
          <a:ln w="9525">
            <a:noFill/>
            <a:miter lim="800000"/>
            <a:headEnd/>
            <a:tailEnd/>
          </a:ln>
        </p:spPr>
      </p:pic>
      <p:sp>
        <p:nvSpPr>
          <p:cNvPr id="11267" name="Rectangle 2"/>
          <p:cNvSpPr>
            <a:spLocks noGrp="1" noChangeArrowheads="1"/>
          </p:cNvSpPr>
          <p:nvPr>
            <p:ph type="ctrTitle" idx="4294967295"/>
          </p:nvPr>
        </p:nvSpPr>
        <p:spPr>
          <a:xfrm>
            <a:off x="214313" y="1357313"/>
            <a:ext cx="3571875" cy="1143000"/>
          </a:xfrm>
        </p:spPr>
        <p:txBody>
          <a:bodyPr/>
          <a:lstStyle/>
          <a:p>
            <a:r>
              <a:rPr lang="en-US" sz="4000" dirty="0"/>
              <a:t/>
            </a:r>
            <a:br>
              <a:rPr lang="en-US" sz="4000" dirty="0"/>
            </a:br>
            <a:r>
              <a:rPr lang="en-US" sz="3200" dirty="0"/>
              <a:t>Developing Evidence-Based Practice?</a:t>
            </a:r>
            <a:endParaRPr lang="en-AU" sz="3200" dirty="0"/>
          </a:p>
        </p:txBody>
      </p:sp>
      <p:sp>
        <p:nvSpPr>
          <p:cNvPr id="11268" name="Rectangle 3"/>
          <p:cNvSpPr>
            <a:spLocks noGrp="1" noChangeArrowheads="1"/>
          </p:cNvSpPr>
          <p:nvPr>
            <p:ph type="subTitle" idx="4294967295"/>
          </p:nvPr>
        </p:nvSpPr>
        <p:spPr>
          <a:xfrm>
            <a:off x="179388" y="5105400"/>
            <a:ext cx="6400800" cy="1752600"/>
          </a:xfrm>
        </p:spPr>
        <p:txBody>
          <a:bodyPr/>
          <a:lstStyle/>
          <a:p>
            <a:pPr marL="0" indent="0">
              <a:buFont typeface="Wingdings" pitchFamily="2" charset="2"/>
              <a:buNone/>
            </a:pPr>
            <a:r>
              <a:rPr lang="en-US" sz="2400" i="1"/>
              <a:t>Carl Heneghan </a:t>
            </a:r>
            <a:r>
              <a:rPr lang="en-US" sz="1000" i="1"/>
              <a:t>MA, MRCGP</a:t>
            </a:r>
          </a:p>
          <a:p>
            <a:pPr marL="0" indent="0">
              <a:buFont typeface="Wingdings" pitchFamily="2" charset="2"/>
              <a:buNone/>
            </a:pPr>
            <a:r>
              <a:rPr lang="en-US" sz="1400" i="1"/>
              <a:t>Centre for Evidence Based Medicine</a:t>
            </a:r>
          </a:p>
          <a:p>
            <a:pPr marL="0" indent="0">
              <a:buFont typeface="Wingdings" pitchFamily="2" charset="2"/>
              <a:buNone/>
            </a:pPr>
            <a:r>
              <a:rPr lang="en-US" sz="1800" i="1"/>
              <a:t>University of Oxford</a:t>
            </a:r>
            <a:endParaRPr lang="en-AU" sz="1800" i="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a:xfrm>
            <a:off x="406400" y="152400"/>
            <a:ext cx="8382000" cy="1143000"/>
          </a:xfrm>
        </p:spPr>
        <p:txBody>
          <a:bodyPr lIns="90488" tIns="44450" rIns="90488" bIns="44450"/>
          <a:lstStyle/>
          <a:p>
            <a:r>
              <a:rPr lang="en-GB" dirty="0">
                <a:solidFill>
                  <a:srgbClr val="FFFF00"/>
                </a:solidFill>
              </a:rPr>
              <a:t>JASPA*</a:t>
            </a:r>
            <a:br>
              <a:rPr lang="en-GB" dirty="0">
                <a:solidFill>
                  <a:srgbClr val="FFFF00"/>
                </a:solidFill>
              </a:rPr>
            </a:br>
            <a:r>
              <a:rPr lang="en-GB" sz="2500" dirty="0">
                <a:solidFill>
                  <a:srgbClr val="FFFF00"/>
                </a:solidFill>
              </a:rPr>
              <a:t>(Journal associated score of personal angst)</a:t>
            </a:r>
          </a:p>
        </p:txBody>
      </p:sp>
      <p:sp>
        <p:nvSpPr>
          <p:cNvPr id="20483" name="Rectangle 3"/>
          <p:cNvSpPr>
            <a:spLocks noGrp="1" noChangeArrowheads="1"/>
          </p:cNvSpPr>
          <p:nvPr>
            <p:ph idx="4294967295"/>
          </p:nvPr>
        </p:nvSpPr>
        <p:spPr>
          <a:xfrm>
            <a:off x="457200" y="1371600"/>
            <a:ext cx="8196263" cy="4114800"/>
          </a:xfrm>
        </p:spPr>
        <p:txBody>
          <a:bodyPr lIns="90488" tIns="44450" rIns="90488" bIns="44450"/>
          <a:lstStyle/>
          <a:p>
            <a:pPr>
              <a:buFont typeface="Wingdings" pitchFamily="2" charset="2"/>
              <a:buNone/>
            </a:pPr>
            <a:r>
              <a:rPr lang="en-GB" sz="2000" b="1" dirty="0">
                <a:solidFill>
                  <a:srgbClr val="FF0000"/>
                </a:solidFill>
              </a:rPr>
              <a:t>J: </a:t>
            </a:r>
            <a:r>
              <a:rPr lang="en-GB" sz="2000" dirty="0"/>
              <a:t>Are you ambivalent about renewing your </a:t>
            </a:r>
            <a:r>
              <a:rPr lang="en-GB" sz="2000" b="1" dirty="0">
                <a:solidFill>
                  <a:srgbClr val="FFFF00"/>
                </a:solidFill>
              </a:rPr>
              <a:t>JOURNAL</a:t>
            </a:r>
            <a:r>
              <a:rPr lang="en-GB" sz="2000" b="1" dirty="0">
                <a:solidFill>
                  <a:schemeClr val="bg1"/>
                </a:solidFill>
              </a:rPr>
              <a:t> </a:t>
            </a:r>
            <a:r>
              <a:rPr lang="en-GB" sz="2000" dirty="0">
                <a:solidFill>
                  <a:schemeClr val="bg1"/>
                </a:solidFill>
              </a:rPr>
              <a:t>s</a:t>
            </a:r>
            <a:r>
              <a:rPr lang="en-GB" sz="2000" dirty="0"/>
              <a:t>ubscriptions?</a:t>
            </a:r>
          </a:p>
          <a:p>
            <a:pPr>
              <a:buFont typeface="Wingdings" pitchFamily="2" charset="2"/>
              <a:buNone/>
            </a:pPr>
            <a:r>
              <a:rPr lang="en-GB" sz="2000" b="1" dirty="0">
                <a:solidFill>
                  <a:srgbClr val="FF0000"/>
                </a:solidFill>
              </a:rPr>
              <a:t>A:</a:t>
            </a:r>
            <a:r>
              <a:rPr lang="en-GB" sz="2000" b="1" dirty="0">
                <a:solidFill>
                  <a:schemeClr val="tx2"/>
                </a:solidFill>
              </a:rPr>
              <a:t> </a:t>
            </a:r>
            <a:r>
              <a:rPr lang="en-GB" sz="2000" dirty="0"/>
              <a:t>Do you feel </a:t>
            </a:r>
            <a:r>
              <a:rPr lang="en-GB" sz="2000" b="1" dirty="0">
                <a:solidFill>
                  <a:srgbClr val="FFFF00"/>
                </a:solidFill>
              </a:rPr>
              <a:t>ANGER</a:t>
            </a:r>
            <a:r>
              <a:rPr lang="en-GB" sz="2000" dirty="0"/>
              <a:t> towards prolific authors?</a:t>
            </a:r>
          </a:p>
          <a:p>
            <a:pPr>
              <a:buFont typeface="Wingdings" pitchFamily="2" charset="2"/>
              <a:buNone/>
            </a:pPr>
            <a:r>
              <a:rPr lang="en-GB" sz="2000" b="1" dirty="0">
                <a:solidFill>
                  <a:srgbClr val="FF0000"/>
                </a:solidFill>
              </a:rPr>
              <a:t>S:</a:t>
            </a:r>
            <a:r>
              <a:rPr lang="en-GB" sz="2000" b="1" dirty="0">
                <a:solidFill>
                  <a:schemeClr val="tx2"/>
                </a:solidFill>
              </a:rPr>
              <a:t> </a:t>
            </a:r>
            <a:r>
              <a:rPr lang="en-GB" sz="2000" dirty="0"/>
              <a:t>Do you ever use journals to help </a:t>
            </a:r>
            <a:r>
              <a:rPr lang="en-GB" sz="2000" dirty="0">
                <a:solidFill>
                  <a:schemeClr val="bg1"/>
                </a:solidFill>
              </a:rPr>
              <a:t>you </a:t>
            </a:r>
            <a:r>
              <a:rPr lang="en-GB" sz="2000" b="1" dirty="0">
                <a:solidFill>
                  <a:srgbClr val="FFFF00"/>
                </a:solidFill>
              </a:rPr>
              <a:t>SLEEP</a:t>
            </a:r>
            <a:r>
              <a:rPr lang="en-GB" sz="2000" dirty="0"/>
              <a:t>?</a:t>
            </a:r>
          </a:p>
          <a:p>
            <a:pPr>
              <a:buFont typeface="Wingdings" pitchFamily="2" charset="2"/>
              <a:buNone/>
            </a:pPr>
            <a:r>
              <a:rPr lang="en-GB" sz="2000" b="1" dirty="0">
                <a:solidFill>
                  <a:srgbClr val="FF0000"/>
                </a:solidFill>
              </a:rPr>
              <a:t>P:</a:t>
            </a:r>
            <a:r>
              <a:rPr lang="en-GB" sz="2000" b="1" dirty="0">
                <a:solidFill>
                  <a:schemeClr val="tx2"/>
                </a:solidFill>
              </a:rPr>
              <a:t> </a:t>
            </a:r>
            <a:r>
              <a:rPr lang="en-GB" sz="2000" dirty="0"/>
              <a:t>Are you surrounded by </a:t>
            </a:r>
            <a:r>
              <a:rPr lang="en-GB" sz="2000" b="1" dirty="0">
                <a:solidFill>
                  <a:srgbClr val="FFFF00"/>
                </a:solidFill>
              </a:rPr>
              <a:t>PILES of PERIODICALS</a:t>
            </a:r>
            <a:r>
              <a:rPr lang="en-GB" sz="2000" dirty="0">
                <a:solidFill>
                  <a:schemeClr val="bg1"/>
                </a:solidFill>
              </a:rPr>
              <a:t>?</a:t>
            </a:r>
          </a:p>
          <a:p>
            <a:pPr>
              <a:buFont typeface="Wingdings" pitchFamily="2" charset="2"/>
              <a:buNone/>
            </a:pPr>
            <a:r>
              <a:rPr lang="en-GB" sz="2000" b="1" dirty="0">
                <a:solidFill>
                  <a:srgbClr val="FF0000"/>
                </a:solidFill>
              </a:rPr>
              <a:t>A:</a:t>
            </a:r>
            <a:r>
              <a:rPr lang="en-GB" sz="2000" b="1" dirty="0">
                <a:solidFill>
                  <a:schemeClr val="tx2"/>
                </a:solidFill>
              </a:rPr>
              <a:t> </a:t>
            </a:r>
            <a:r>
              <a:rPr lang="en-GB" sz="2000" dirty="0"/>
              <a:t>Do you feel </a:t>
            </a:r>
            <a:r>
              <a:rPr lang="en-GB" sz="2000" b="1" dirty="0">
                <a:solidFill>
                  <a:srgbClr val="FFFF00"/>
                </a:solidFill>
              </a:rPr>
              <a:t>ANXIOUS</a:t>
            </a:r>
            <a:r>
              <a:rPr lang="en-GB" sz="2000" dirty="0">
                <a:solidFill>
                  <a:srgbClr val="FFFF00"/>
                </a:solidFill>
              </a:rPr>
              <a:t> </a:t>
            </a:r>
            <a:r>
              <a:rPr lang="en-GB" sz="2000" dirty="0"/>
              <a:t>when journals arrive?</a:t>
            </a:r>
            <a:br>
              <a:rPr lang="en-GB" sz="2000" dirty="0"/>
            </a:br>
            <a:r>
              <a:rPr lang="en-GB" sz="2000" dirty="0"/>
              <a:t/>
            </a:r>
            <a:br>
              <a:rPr lang="en-GB" sz="2000" dirty="0"/>
            </a:br>
            <a:r>
              <a:rPr lang="en-GB" sz="2000" dirty="0"/>
              <a:t>YOUR SCORE? (0 TO 5)</a:t>
            </a:r>
          </a:p>
        </p:txBody>
      </p:sp>
      <p:sp>
        <p:nvSpPr>
          <p:cNvPr id="20484" name="Rectangle 4"/>
          <p:cNvSpPr>
            <a:spLocks noChangeArrowheads="1"/>
          </p:cNvSpPr>
          <p:nvPr/>
        </p:nvSpPr>
        <p:spPr bwMode="auto">
          <a:xfrm>
            <a:off x="3905250" y="6189663"/>
            <a:ext cx="5086350" cy="515937"/>
          </a:xfrm>
          <a:prstGeom prst="rect">
            <a:avLst/>
          </a:prstGeom>
          <a:noFill/>
          <a:ln w="12700">
            <a:noFill/>
            <a:miter lim="800000"/>
            <a:headEnd/>
            <a:tailEnd/>
          </a:ln>
        </p:spPr>
        <p:txBody>
          <a:bodyPr lIns="90488" tIns="44450" rIns="90488" bIns="44450">
            <a:spAutoFit/>
          </a:bodyPr>
          <a:lstStyle/>
          <a:p>
            <a:r>
              <a:rPr lang="en-GB" sz="2800">
                <a:latin typeface="Arial" charset="0"/>
              </a:rPr>
              <a:t>* </a:t>
            </a:r>
            <a:r>
              <a:rPr lang="en-GB" sz="1600">
                <a:latin typeface="Arial" charset="0"/>
              </a:rPr>
              <a:t>Modified from: BMJ 1995;311:1666-1668</a:t>
            </a:r>
          </a:p>
        </p:txBody>
      </p:sp>
      <p:sp>
        <p:nvSpPr>
          <p:cNvPr id="718853" name="Text Box 5"/>
          <p:cNvSpPr txBox="1">
            <a:spLocks noChangeArrowheads="1"/>
          </p:cNvSpPr>
          <p:nvPr/>
        </p:nvSpPr>
        <p:spPr bwMode="auto">
          <a:xfrm>
            <a:off x="1219200" y="4724400"/>
            <a:ext cx="6172200" cy="1569660"/>
          </a:xfrm>
          <a:prstGeom prst="rect">
            <a:avLst/>
          </a:prstGeom>
          <a:noFill/>
          <a:ln w="9525">
            <a:noFill/>
            <a:miter lim="800000"/>
            <a:headEnd/>
            <a:tailEnd/>
          </a:ln>
        </p:spPr>
        <p:txBody>
          <a:bodyPr>
            <a:spAutoFit/>
          </a:bodyPr>
          <a:lstStyle/>
          <a:p>
            <a:r>
              <a:rPr lang="en-AU" sz="2400" dirty="0">
                <a:solidFill>
                  <a:srgbClr val="FFFF00"/>
                </a:solidFill>
                <a:latin typeface="Arial Unicode MS" pitchFamily="34" charset="-128"/>
              </a:rPr>
              <a:t>0 (?liar) </a:t>
            </a:r>
            <a:endParaRPr lang="en-US" sz="2400" dirty="0">
              <a:solidFill>
                <a:srgbClr val="FFFF00"/>
              </a:solidFill>
              <a:latin typeface="Arial Unicode MS" pitchFamily="34" charset="-128"/>
            </a:endParaRPr>
          </a:p>
          <a:p>
            <a:r>
              <a:rPr lang="en-AU" sz="2400" dirty="0">
                <a:solidFill>
                  <a:srgbClr val="FFFF00"/>
                </a:solidFill>
                <a:latin typeface="Arial Unicode MS" pitchFamily="34" charset="-128"/>
              </a:rPr>
              <a:t>1-3 (normal range) </a:t>
            </a:r>
            <a:endParaRPr lang="en-US" sz="2400" dirty="0">
              <a:solidFill>
                <a:srgbClr val="FFFF00"/>
              </a:solidFill>
              <a:latin typeface="Arial Unicode MS" pitchFamily="34" charset="-128"/>
            </a:endParaRPr>
          </a:p>
          <a:p>
            <a:r>
              <a:rPr lang="en-AU" sz="2400" dirty="0">
                <a:solidFill>
                  <a:srgbClr val="FFFF00"/>
                </a:solidFill>
                <a:latin typeface="Arial Unicode MS" pitchFamily="34" charset="-128"/>
              </a:rPr>
              <a:t>&gt;3 (sick; at risk for </a:t>
            </a:r>
            <a:r>
              <a:rPr lang="en-AU" sz="2400" dirty="0" err="1">
                <a:solidFill>
                  <a:srgbClr val="FFFF00"/>
                </a:solidFill>
                <a:latin typeface="Arial Unicode MS" pitchFamily="34" charset="-128"/>
              </a:rPr>
              <a:t>polythenia</a:t>
            </a:r>
            <a:r>
              <a:rPr lang="en-AU" sz="2400" dirty="0">
                <a:solidFill>
                  <a:srgbClr val="FFFF00"/>
                </a:solidFill>
                <a:latin typeface="Arial Unicode MS" pitchFamily="34" charset="-128"/>
              </a:rPr>
              <a:t> gravis and related conditions)</a:t>
            </a:r>
            <a:r>
              <a:rPr lang="en-AU" sz="2400" dirty="0">
                <a:solidFill>
                  <a:srgbClr val="FFFF00"/>
                </a:solidFill>
                <a:latin typeface="Times New Roman" pitchFamily="18" charset="0"/>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8853"/>
                                        </p:tgtEl>
                                        <p:attrNameLst>
                                          <p:attrName>style.visibility</p:attrName>
                                        </p:attrNameLst>
                                      </p:cBhvr>
                                      <p:to>
                                        <p:strVal val="visible"/>
                                      </p:to>
                                    </p:set>
                                    <p:animEffect transition="in" filter="checkerboard(across)">
                                      <p:cBhvr>
                                        <p:cTn id="7" dur="500"/>
                                        <p:tgtEl>
                                          <p:spTgt spid="71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noFill/>
        </p:spPr>
        <p:txBody>
          <a:bodyPr>
            <a:normAutofit fontScale="90000"/>
          </a:bodyPr>
          <a:lstStyle/>
          <a:p>
            <a:r>
              <a:rPr lang="en-GB" dirty="0">
                <a:solidFill>
                  <a:srgbClr val="FFFF00"/>
                </a:solidFill>
              </a:rPr>
              <a:t>Median minutes/week spent reading about my patients:</a:t>
            </a:r>
          </a:p>
        </p:txBody>
      </p:sp>
      <p:sp>
        <p:nvSpPr>
          <p:cNvPr id="463875" name="Rectangle 3"/>
          <p:cNvSpPr>
            <a:spLocks noGrp="1" noChangeArrowheads="1"/>
          </p:cNvSpPr>
          <p:nvPr>
            <p:ph type="body" idx="4294967295"/>
          </p:nvPr>
        </p:nvSpPr>
        <p:spPr>
          <a:xfrm>
            <a:off x="1000100" y="1571612"/>
            <a:ext cx="7643812" cy="4114800"/>
          </a:xfrm>
          <a:noFill/>
        </p:spPr>
        <p:txBody>
          <a:bodyPr/>
          <a:lstStyle/>
          <a:p>
            <a:pPr marL="365125" indent="-282575">
              <a:buFont typeface="Monotype Sorts" pitchFamily="2" charset="2"/>
              <a:buNone/>
            </a:pPr>
            <a:r>
              <a:rPr lang="en-GB" dirty="0">
                <a:solidFill>
                  <a:srgbClr val="FFFF00"/>
                </a:solidFill>
              </a:rPr>
              <a:t>Self-reports at 17 Grand Rounds</a:t>
            </a:r>
            <a:r>
              <a:rPr lang="en-GB" dirty="0" smtClean="0">
                <a:solidFill>
                  <a:srgbClr val="FFFF00"/>
                </a:solidFill>
              </a:rPr>
              <a:t>:</a:t>
            </a:r>
          </a:p>
          <a:p>
            <a:pPr marL="365125" indent="-282575">
              <a:buFont typeface="Monotype Sorts" pitchFamily="2" charset="2"/>
              <a:buNone/>
            </a:pPr>
            <a:endParaRPr lang="en-GB" dirty="0"/>
          </a:p>
          <a:p>
            <a:pPr marL="365125" indent="-282575"/>
            <a:r>
              <a:rPr lang="en-GB" sz="2000" dirty="0"/>
              <a:t>Medical Students:   	</a:t>
            </a:r>
            <a:r>
              <a:rPr lang="en-GB" sz="2000" dirty="0" smtClean="0"/>
              <a:t>	90 </a:t>
            </a:r>
            <a:r>
              <a:rPr lang="en-GB" sz="2000" dirty="0"/>
              <a:t>minutes</a:t>
            </a:r>
          </a:p>
          <a:p>
            <a:pPr marL="365125" indent="-282575"/>
            <a:r>
              <a:rPr lang="en-GB" sz="2000" dirty="0"/>
              <a:t>House Officers (PGY1):	</a:t>
            </a:r>
            <a:r>
              <a:rPr lang="en-GB" sz="2000" dirty="0" smtClean="0"/>
              <a:t>0    </a:t>
            </a:r>
            <a:r>
              <a:rPr lang="en-GB" sz="2000" dirty="0"/>
              <a:t>(up to 70%=none)</a:t>
            </a:r>
          </a:p>
          <a:p>
            <a:pPr marL="365125" indent="-282575"/>
            <a:r>
              <a:rPr lang="en-GB" sz="2000" dirty="0"/>
              <a:t>SHOs (PGY2-4):		20  (up to 15%=none)</a:t>
            </a:r>
          </a:p>
          <a:p>
            <a:pPr marL="365125" indent="-282575"/>
            <a:r>
              <a:rPr lang="en-GB" sz="2000" dirty="0"/>
              <a:t>Registrars:			45  (up to 40%=none)</a:t>
            </a:r>
          </a:p>
          <a:p>
            <a:pPr marL="365125" indent="-282575"/>
            <a:r>
              <a:rPr lang="en-GB" sz="2000" dirty="0"/>
              <a:t>Sr. Registrars 		30  (up to 15%=none)</a:t>
            </a:r>
          </a:p>
          <a:p>
            <a:pPr marL="365125" indent="-282575"/>
            <a:r>
              <a:rPr lang="en-GB" sz="2000" dirty="0">
                <a:solidFill>
                  <a:srgbClr val="FFFF00"/>
                </a:solidFill>
              </a:rPr>
              <a:t>Consultants:</a:t>
            </a:r>
          </a:p>
          <a:p>
            <a:pPr marL="639763" lvl="1" indent="-236538"/>
            <a:r>
              <a:rPr lang="en-GB" sz="2200" dirty="0"/>
              <a:t>Grad. Post 1975:	</a:t>
            </a:r>
            <a:r>
              <a:rPr lang="en-GB" sz="2200" dirty="0" smtClean="0"/>
              <a:t>45  </a:t>
            </a:r>
            <a:r>
              <a:rPr lang="en-GB" sz="2200" dirty="0"/>
              <a:t>(up to 30%=none)</a:t>
            </a:r>
          </a:p>
          <a:p>
            <a:pPr marL="639763" lvl="1" indent="-236538"/>
            <a:r>
              <a:rPr lang="en-GB" sz="2200" dirty="0"/>
              <a:t>Grad. Pre   1975:	30  (up to 40%=none)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75">
                                            <p:txEl>
                                              <p:pRg st="7" end="7"/>
                                            </p:txEl>
                                          </p:spTgt>
                                        </p:tgtEl>
                                        <p:attrNameLst>
                                          <p:attrName>style.visibility</p:attrName>
                                        </p:attrNameLst>
                                      </p:cBhvr>
                                      <p:to>
                                        <p:strVal val="visible"/>
                                      </p:to>
                                    </p:set>
                                    <p:animEffect transition="in" filter="wipe(left)">
                                      <p:cBhvr>
                                        <p:cTn id="7" dur="500"/>
                                        <p:tgtEl>
                                          <p:spTgt spid="463875">
                                            <p:txEl>
                                              <p:pRg st="7" end="7"/>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3875">
                                            <p:txEl>
                                              <p:pRg st="8" end="8"/>
                                            </p:txEl>
                                          </p:spTgt>
                                        </p:tgtEl>
                                        <p:attrNameLst>
                                          <p:attrName>style.visibility</p:attrName>
                                        </p:attrNameLst>
                                      </p:cBhvr>
                                      <p:to>
                                        <p:strVal val="visible"/>
                                      </p:to>
                                    </p:set>
                                    <p:animEffect transition="in" filter="wipe(left)">
                                      <p:cBhvr>
                                        <p:cTn id="10" dur="500"/>
                                        <p:tgtEl>
                                          <p:spTgt spid="463875">
                                            <p:txEl>
                                              <p:pRg st="8" end="8"/>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63875">
                                            <p:txEl>
                                              <p:pRg st="9" end="9"/>
                                            </p:txEl>
                                          </p:spTgt>
                                        </p:tgtEl>
                                        <p:attrNameLst>
                                          <p:attrName>style.visibility</p:attrName>
                                        </p:attrNameLst>
                                      </p:cBhvr>
                                      <p:to>
                                        <p:strVal val="visible"/>
                                      </p:to>
                                    </p:set>
                                    <p:animEffect transition="in" filter="wipe(left)">
                                      <p:cBhvr>
                                        <p:cTn id="13" dur="500"/>
                                        <p:tgtEl>
                                          <p:spTgt spid="4638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idx="4294967295"/>
          </p:nvPr>
        </p:nvSpPr>
        <p:spPr/>
        <p:txBody>
          <a:bodyPr/>
          <a:lstStyle/>
          <a:p>
            <a:r>
              <a:rPr lang="en-US" dirty="0">
                <a:solidFill>
                  <a:srgbClr val="FFFF00"/>
                </a:solidFill>
              </a:rPr>
              <a:t>Size of Medical Knowledge</a:t>
            </a:r>
          </a:p>
        </p:txBody>
      </p:sp>
      <p:sp>
        <p:nvSpPr>
          <p:cNvPr id="21507" name="Rectangle 3"/>
          <p:cNvSpPr>
            <a:spLocks noGrp="1" noChangeArrowheads="1"/>
          </p:cNvSpPr>
          <p:nvPr>
            <p:ph idx="4294967295"/>
          </p:nvPr>
        </p:nvSpPr>
        <p:spPr/>
        <p:txBody>
          <a:bodyPr/>
          <a:lstStyle/>
          <a:p>
            <a:pPr>
              <a:lnSpc>
                <a:spcPct val="90000"/>
              </a:lnSpc>
            </a:pPr>
            <a:r>
              <a:rPr lang="en-US"/>
              <a:t>NLM MetaThesaurus</a:t>
            </a:r>
          </a:p>
          <a:p>
            <a:pPr lvl="1">
              <a:lnSpc>
                <a:spcPct val="90000"/>
              </a:lnSpc>
            </a:pPr>
            <a:r>
              <a:rPr lang="en-US"/>
              <a:t>875,255 concepts</a:t>
            </a:r>
          </a:p>
          <a:p>
            <a:pPr lvl="1">
              <a:lnSpc>
                <a:spcPct val="90000"/>
              </a:lnSpc>
            </a:pPr>
            <a:r>
              <a:rPr lang="en-US"/>
              <a:t>2.14 million concept names</a:t>
            </a:r>
          </a:p>
          <a:p>
            <a:pPr>
              <a:lnSpc>
                <a:spcPct val="90000"/>
              </a:lnSpc>
            </a:pPr>
            <a:r>
              <a:rPr lang="en-US"/>
              <a:t>Diagnosis Pro</a:t>
            </a:r>
          </a:p>
          <a:p>
            <a:pPr lvl="1">
              <a:lnSpc>
                <a:spcPct val="90000"/>
              </a:lnSpc>
            </a:pPr>
            <a:r>
              <a:rPr lang="en-US"/>
              <a:t>11,000 diseases</a:t>
            </a:r>
          </a:p>
          <a:p>
            <a:pPr lvl="1">
              <a:lnSpc>
                <a:spcPct val="90000"/>
              </a:lnSpc>
            </a:pPr>
            <a:r>
              <a:rPr lang="en-US"/>
              <a:t>30,000 abnormalities (symptoms, signs, lab, X-ray,)</a:t>
            </a:r>
          </a:p>
          <a:p>
            <a:pPr lvl="1">
              <a:lnSpc>
                <a:spcPct val="90000"/>
              </a:lnSpc>
            </a:pPr>
            <a:r>
              <a:rPr lang="en-US"/>
              <a:t>3,200 drugs (cf FDAs 18,283 products)</a:t>
            </a:r>
          </a:p>
        </p:txBody>
      </p:sp>
      <p:sp>
        <p:nvSpPr>
          <p:cNvPr id="786436" name="AutoShape 4"/>
          <p:cNvSpPr>
            <a:spLocks noChangeArrowheads="1"/>
          </p:cNvSpPr>
          <p:nvPr/>
        </p:nvSpPr>
        <p:spPr bwMode="auto">
          <a:xfrm>
            <a:off x="4594225" y="2636838"/>
            <a:ext cx="2570163" cy="914400"/>
          </a:xfrm>
          <a:prstGeom prst="wedgeRoundRectCallout">
            <a:avLst>
              <a:gd name="adj1" fmla="val -83352"/>
              <a:gd name="adj2" fmla="val 46704"/>
              <a:gd name="adj3" fmla="val 16667"/>
            </a:avLst>
          </a:prstGeom>
          <a:solidFill>
            <a:srgbClr val="F8F8F8"/>
          </a:solidFill>
          <a:ln w="9525">
            <a:solidFill>
              <a:schemeClr val="tx1"/>
            </a:solidFill>
            <a:miter lim="800000"/>
            <a:headEnd/>
            <a:tailEnd/>
          </a:ln>
        </p:spPr>
        <p:txBody>
          <a:bodyPr/>
          <a:lstStyle/>
          <a:p>
            <a:pPr algn="ctr" eaLnBrk="1" hangingPunct="1"/>
            <a:r>
              <a:rPr lang="en-US" sz="2400">
                <a:solidFill>
                  <a:srgbClr val="0000FF"/>
                </a:solidFill>
                <a:latin typeface="Times New Roman" pitchFamily="18" charset="0"/>
              </a:rPr>
              <a:t>1 disease per day for 30 years</a:t>
            </a:r>
          </a:p>
        </p:txBody>
      </p:sp>
      <p:sp>
        <p:nvSpPr>
          <p:cNvPr id="21509" name="Text Box 5"/>
          <p:cNvSpPr txBox="1">
            <a:spLocks noChangeArrowheads="1"/>
          </p:cNvSpPr>
          <p:nvPr/>
        </p:nvSpPr>
        <p:spPr bwMode="auto">
          <a:xfrm>
            <a:off x="611188" y="5964238"/>
            <a:ext cx="6511719" cy="523220"/>
          </a:xfrm>
          <a:prstGeom prst="rect">
            <a:avLst/>
          </a:prstGeom>
          <a:noFill/>
          <a:ln w="9525">
            <a:noFill/>
            <a:miter lim="800000"/>
            <a:headEnd/>
            <a:tailEnd/>
          </a:ln>
        </p:spPr>
        <p:txBody>
          <a:bodyPr wrap="none">
            <a:spAutoFit/>
          </a:bodyPr>
          <a:lstStyle/>
          <a:p>
            <a:pPr eaLnBrk="1" hangingPunct="1"/>
            <a:r>
              <a:rPr lang="en-US" sz="1400" i="1" dirty="0">
                <a:solidFill>
                  <a:srgbClr val="FFFF00"/>
                </a:solidFill>
                <a:latin typeface="Verdana" pitchFamily="34" charset="0"/>
                <a:cs typeface="Arial" charset="0"/>
              </a:rPr>
              <a:t>To cover the vast field of medicine in four years is an impossible task.</a:t>
            </a:r>
          </a:p>
          <a:p>
            <a:pPr eaLnBrk="1" hangingPunct="1"/>
            <a:r>
              <a:rPr lang="en-US" sz="1400" i="1" dirty="0">
                <a:solidFill>
                  <a:srgbClr val="FFFF00"/>
                </a:solidFill>
                <a:latin typeface="Verdana" pitchFamily="34" charset="0"/>
                <a:cs typeface="Arial" charset="0"/>
              </a:rPr>
              <a:t>  - William </a:t>
            </a:r>
            <a:r>
              <a:rPr lang="en-US" sz="1400" i="1" dirty="0" err="1">
                <a:solidFill>
                  <a:srgbClr val="FFFF00"/>
                </a:solidFill>
                <a:latin typeface="Verdana" pitchFamily="34" charset="0"/>
                <a:cs typeface="Arial" charset="0"/>
              </a:rPr>
              <a:t>Olser</a:t>
            </a:r>
            <a:endParaRPr lang="en-US" sz="1400" i="1" dirty="0">
              <a:solidFill>
                <a:srgbClr val="FFFF00"/>
              </a:solidFill>
              <a:latin typeface="Verdan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6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657329" y="2044700"/>
            <a:ext cx="7162382" cy="4313258"/>
          </a:xfrm>
          <a:prstGeom prst="rect">
            <a:avLst/>
          </a:prstGeom>
          <a:noFill/>
          <a:ln w="9525">
            <a:noFill/>
            <a:miter lim="800000"/>
            <a:headEnd/>
            <a:tailEnd/>
          </a:ln>
          <a:effectLst/>
        </p:spPr>
      </p:pic>
      <p:sp>
        <p:nvSpPr>
          <p:cNvPr id="5" name="Rectangle 4"/>
          <p:cNvSpPr/>
          <p:nvPr/>
        </p:nvSpPr>
        <p:spPr>
          <a:xfrm>
            <a:off x="642910" y="214290"/>
            <a:ext cx="6929486" cy="830997"/>
          </a:xfrm>
          <a:prstGeom prst="rect">
            <a:avLst/>
          </a:prstGeom>
        </p:spPr>
        <p:txBody>
          <a:bodyPr wrap="square">
            <a:spAutoFit/>
          </a:bodyPr>
          <a:lstStyle/>
          <a:p>
            <a:r>
              <a:rPr lang="en-GB" dirty="0" smtClean="0">
                <a:solidFill>
                  <a:srgbClr val="FFFF00"/>
                </a:solidFill>
              </a:rPr>
              <a:t>How many randomized trials are published each year</a:t>
            </a:r>
            <a:endParaRPr lang="en-GB"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96908"/>
          </a:xfrm>
        </p:spPr>
        <p:txBody>
          <a:bodyPr/>
          <a:lstStyle/>
          <a:p>
            <a:pPr>
              <a:defRPr/>
            </a:pPr>
            <a:r>
              <a:rPr lang="en-GB" sz="2800" dirty="0" smtClean="0"/>
              <a:t>Changes in the past 12 months </a:t>
            </a:r>
            <a:br>
              <a:rPr lang="en-GB" sz="2800" dirty="0" smtClean="0"/>
            </a:br>
            <a:r>
              <a:rPr lang="en-GB" sz="1800" dirty="0" smtClean="0"/>
              <a:t>A Survey of 43 EBM practitioners at 2009 EBM  practice workshop  </a:t>
            </a:r>
            <a:endParaRPr lang="en-US" sz="1800" dirty="0"/>
          </a:p>
        </p:txBody>
      </p:sp>
      <p:sp>
        <p:nvSpPr>
          <p:cNvPr id="6" name="Content Placeholder 5"/>
          <p:cNvSpPr>
            <a:spLocks noGrp="1"/>
          </p:cNvSpPr>
          <p:nvPr>
            <p:ph idx="1"/>
          </p:nvPr>
        </p:nvSpPr>
        <p:spPr/>
        <p:txBody>
          <a:bodyPr/>
          <a:lstStyle/>
          <a:p>
            <a:pPr algn="ctr">
              <a:buFont typeface="Wingdings" pitchFamily="2" charset="2"/>
              <a:buNone/>
              <a:defRPr/>
            </a:pPr>
            <a:r>
              <a:rPr lang="en-GB" sz="2800" dirty="0" smtClean="0">
                <a:solidFill>
                  <a:srgbClr val="FFFFFF"/>
                </a:solidFill>
              </a:rPr>
              <a:t> </a:t>
            </a:r>
          </a:p>
          <a:p>
            <a:pPr algn="ctr">
              <a:buFont typeface="Wingdings" pitchFamily="2" charset="2"/>
              <a:buNone/>
              <a:defRPr/>
            </a:pPr>
            <a:endParaRPr lang="en-GB" sz="2800" dirty="0" smtClean="0">
              <a:solidFill>
                <a:srgbClr val="FFFFFF"/>
              </a:solidFill>
            </a:endParaRPr>
          </a:p>
          <a:p>
            <a:pPr>
              <a:buFont typeface="Wingdings" pitchFamily="2" charset="2"/>
              <a:buNone/>
              <a:defRPr/>
            </a:pPr>
            <a:endParaRPr lang="en-GB" sz="2800" dirty="0" smtClean="0"/>
          </a:p>
          <a:p>
            <a:pPr algn="ctr">
              <a:buFont typeface="Wingdings" pitchFamily="2" charset="2"/>
              <a:buNone/>
              <a:defRPr/>
            </a:pPr>
            <a:endParaRPr lang="en-US" sz="2800" dirty="0">
              <a:solidFill>
                <a:srgbClr val="FFFFFF"/>
              </a:solidFill>
            </a:endParaRPr>
          </a:p>
        </p:txBody>
      </p:sp>
      <p:graphicFrame>
        <p:nvGraphicFramePr>
          <p:cNvPr id="4" name="Chart 3"/>
          <p:cNvGraphicFramePr/>
          <p:nvPr/>
        </p:nvGraphicFramePr>
        <p:xfrm>
          <a:off x="0" y="1000108"/>
          <a:ext cx="9144000" cy="58578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idx="4294967295"/>
          </p:nvPr>
        </p:nvSpPr>
        <p:spPr/>
        <p:txBody>
          <a:bodyPr/>
          <a:lstStyle/>
          <a:p>
            <a:r>
              <a:rPr lang="en-GB" sz="3400" dirty="0">
                <a:solidFill>
                  <a:srgbClr val="FFFF00"/>
                </a:solidFill>
              </a:rPr>
              <a:t>Most “interesting” research is wrong, but clinicians not skilled in appraisal</a:t>
            </a:r>
            <a:endParaRPr lang="en-US" sz="3400" dirty="0">
              <a:solidFill>
                <a:srgbClr val="FFFF00"/>
              </a:solidFill>
            </a:endParaRPr>
          </a:p>
        </p:txBody>
      </p:sp>
      <p:sp>
        <p:nvSpPr>
          <p:cNvPr id="22531" name="AutoShape 3"/>
          <p:cNvSpPr>
            <a:spLocks noGrp="1" noChangeAspect="1" noChangeArrowheads="1"/>
          </p:cNvSpPr>
          <p:nvPr>
            <p:ph idx="4294967295"/>
          </p:nvPr>
        </p:nvSpPr>
        <p:spPr>
          <a:xfrm>
            <a:off x="914400" y="1600200"/>
            <a:ext cx="5994400" cy="4530725"/>
          </a:xfrm>
        </p:spPr>
        <p:txBody>
          <a:bodyPr/>
          <a:lstStyle/>
          <a:p>
            <a:r>
              <a:rPr lang="en-GB" dirty="0"/>
              <a:t>Flawed studies</a:t>
            </a:r>
          </a:p>
          <a:p>
            <a:pPr lvl="1"/>
            <a:r>
              <a:rPr lang="en-GB" dirty="0"/>
              <a:t>Hormone Replacement Therapy</a:t>
            </a:r>
          </a:p>
          <a:p>
            <a:pPr lvl="1"/>
            <a:r>
              <a:rPr lang="en-GB" dirty="0"/>
              <a:t>Beta-carotene and cancer</a:t>
            </a:r>
          </a:p>
          <a:p>
            <a:pPr lvl="1"/>
            <a:r>
              <a:rPr lang="en-US" dirty="0"/>
              <a:t>MMR and autism</a:t>
            </a:r>
          </a:p>
          <a:p>
            <a:pPr lvl="1"/>
            <a:r>
              <a:rPr lang="en-GB" dirty="0" err="1"/>
              <a:t>Folate</a:t>
            </a:r>
            <a:r>
              <a:rPr lang="en-GB" dirty="0"/>
              <a:t> and CHD</a:t>
            </a:r>
          </a:p>
          <a:p>
            <a:r>
              <a:rPr lang="en-GB" dirty="0"/>
              <a:t>Data mining</a:t>
            </a:r>
          </a:p>
          <a:p>
            <a:pPr lvl="1"/>
            <a:r>
              <a:rPr lang="en-GB" dirty="0"/>
              <a:t>Genes for anything</a:t>
            </a:r>
          </a:p>
          <a:p>
            <a:r>
              <a:rPr lang="en-GB" dirty="0" smtClean="0"/>
              <a:t>Small </a:t>
            </a:r>
            <a:r>
              <a:rPr lang="en-GB" dirty="0"/>
              <a:t>early studies</a:t>
            </a:r>
          </a:p>
          <a:p>
            <a:endParaRPr lang="en-GB" dirty="0"/>
          </a:p>
        </p:txBody>
      </p:sp>
      <p:sp>
        <p:nvSpPr>
          <p:cNvPr id="22532" name="Text Box 4"/>
          <p:cNvSpPr txBox="1">
            <a:spLocks noChangeArrowheads="1"/>
          </p:cNvSpPr>
          <p:nvPr/>
        </p:nvSpPr>
        <p:spPr bwMode="auto">
          <a:xfrm>
            <a:off x="571472" y="6375400"/>
            <a:ext cx="8393141" cy="276999"/>
          </a:xfrm>
          <a:prstGeom prst="rect">
            <a:avLst/>
          </a:prstGeom>
          <a:noFill/>
          <a:ln w="9525">
            <a:noFill/>
            <a:miter lim="800000"/>
            <a:headEnd/>
            <a:tailEnd/>
          </a:ln>
        </p:spPr>
        <p:txBody>
          <a:bodyPr wrap="square">
            <a:spAutoFit/>
          </a:bodyPr>
          <a:lstStyle/>
          <a:p>
            <a:pPr eaLnBrk="1" hangingPunct="1"/>
            <a:r>
              <a:rPr lang="en-US" sz="1200" dirty="0">
                <a:latin typeface="Verdana" pitchFamily="34" charset="0"/>
                <a:cs typeface="Arial" charset="0"/>
              </a:rPr>
              <a:t>Ioannidis J. Why Most Published Research Findings Are False. </a:t>
            </a:r>
            <a:r>
              <a:rPr lang="en-US" sz="1200" dirty="0" err="1">
                <a:latin typeface="Verdana" pitchFamily="34" charset="0"/>
                <a:cs typeface="Arial" charset="0"/>
              </a:rPr>
              <a:t>PLoS</a:t>
            </a:r>
            <a:r>
              <a:rPr lang="en-US" sz="1200" dirty="0">
                <a:latin typeface="Verdana" pitchFamily="34" charset="0"/>
                <a:cs typeface="Arial" charset="0"/>
              </a:rPr>
              <a:t> 2005</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p:txBody>
          <a:bodyPr/>
          <a:lstStyle/>
          <a:p>
            <a:r>
              <a:rPr lang="en-GB" sz="3400" dirty="0">
                <a:solidFill>
                  <a:srgbClr val="FFFF00"/>
                </a:solidFill>
              </a:rPr>
              <a:t>But </a:t>
            </a:r>
            <a:r>
              <a:rPr lang="en-GB" sz="3400" dirty="0" smtClean="0">
                <a:solidFill>
                  <a:srgbClr val="FFFF00"/>
                </a:solidFill>
              </a:rPr>
              <a:t>we </a:t>
            </a:r>
            <a:r>
              <a:rPr lang="en-GB" sz="3400" dirty="0">
                <a:solidFill>
                  <a:srgbClr val="FFFF00"/>
                </a:solidFill>
              </a:rPr>
              <a:t>are (currently) poorly equipped to tell good from bad research</a:t>
            </a:r>
            <a:endParaRPr lang="en-US" sz="3400" dirty="0">
              <a:solidFill>
                <a:srgbClr val="FFFF00"/>
              </a:solidFill>
            </a:endParaRPr>
          </a:p>
        </p:txBody>
      </p:sp>
      <p:sp>
        <p:nvSpPr>
          <p:cNvPr id="23555" name="AutoShape 3"/>
          <p:cNvSpPr>
            <a:spLocks noGrp="1" noChangeAspect="1" noChangeArrowheads="1"/>
          </p:cNvSpPr>
          <p:nvPr>
            <p:ph idx="4294967295"/>
          </p:nvPr>
        </p:nvSpPr>
        <p:spPr/>
        <p:txBody>
          <a:bodyPr/>
          <a:lstStyle/>
          <a:p>
            <a:r>
              <a:rPr lang="en-GB" dirty="0"/>
              <a:t>BMJ study of 607 reviewers</a:t>
            </a:r>
          </a:p>
          <a:p>
            <a:pPr lvl="1"/>
            <a:r>
              <a:rPr lang="en-GB" dirty="0"/>
              <a:t>14 deliberate errors </a:t>
            </a:r>
            <a:r>
              <a:rPr lang="en-GB" dirty="0" smtClean="0"/>
              <a:t>inserted</a:t>
            </a:r>
          </a:p>
          <a:p>
            <a:pPr lvl="1">
              <a:buNone/>
            </a:pPr>
            <a:endParaRPr lang="en-GB" dirty="0"/>
          </a:p>
          <a:p>
            <a:r>
              <a:rPr lang="en-GB" dirty="0"/>
              <a:t>Detection rates</a:t>
            </a:r>
          </a:p>
          <a:p>
            <a:pPr lvl="1"/>
            <a:r>
              <a:rPr lang="en-GB" dirty="0"/>
              <a:t>On average &lt;3 of 9 major errors detected</a:t>
            </a:r>
          </a:p>
          <a:p>
            <a:pPr lvl="1"/>
            <a:r>
              <a:rPr lang="en-GB" dirty="0"/>
              <a:t>Poor Randomisation (by name or day) - 47%</a:t>
            </a:r>
          </a:p>
          <a:p>
            <a:pPr lvl="1"/>
            <a:r>
              <a:rPr lang="en-GB" dirty="0"/>
              <a:t>Not intention-to-treat analysis - 22%</a:t>
            </a:r>
          </a:p>
          <a:p>
            <a:pPr lvl="1"/>
            <a:r>
              <a:rPr lang="en-GB" dirty="0"/>
              <a:t>Poor response rate - 41%</a:t>
            </a:r>
          </a:p>
          <a:p>
            <a:pPr>
              <a:buFont typeface="Wingdings" pitchFamily="2" charset="2"/>
              <a:buNone/>
            </a:pPr>
            <a:endParaRPr lang="en-US" dirty="0"/>
          </a:p>
        </p:txBody>
      </p:sp>
      <p:sp>
        <p:nvSpPr>
          <p:cNvPr id="23556" name="Text Box 5"/>
          <p:cNvSpPr txBox="1">
            <a:spLocks noChangeArrowheads="1"/>
          </p:cNvSpPr>
          <p:nvPr/>
        </p:nvSpPr>
        <p:spPr bwMode="auto">
          <a:xfrm>
            <a:off x="519113" y="6257925"/>
            <a:ext cx="5524500" cy="457200"/>
          </a:xfrm>
          <a:prstGeom prst="rect">
            <a:avLst/>
          </a:prstGeom>
          <a:noFill/>
          <a:ln w="9525">
            <a:noFill/>
            <a:miter lim="800000"/>
            <a:headEnd/>
            <a:tailEnd/>
          </a:ln>
        </p:spPr>
        <p:txBody>
          <a:bodyPr wrap="none">
            <a:spAutoFit/>
          </a:bodyPr>
          <a:lstStyle/>
          <a:p>
            <a:pPr eaLnBrk="1" hangingPunct="1"/>
            <a:r>
              <a:rPr lang="en-GB" sz="2400">
                <a:latin typeface="Times New Roman" pitchFamily="18" charset="0"/>
              </a:rPr>
              <a:t>Schroter S et al, accepted for Clinical Trials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r>
              <a:rPr lang="en-GB" dirty="0">
                <a:solidFill>
                  <a:srgbClr val="FFFF00"/>
                </a:solidFill>
              </a:rPr>
              <a:t>How do you currently keep up to date?</a:t>
            </a:r>
            <a:endParaRPr lang="en-US" dirty="0">
              <a:solidFill>
                <a:srgbClr val="FFFF00"/>
              </a:solidFill>
            </a:endParaRPr>
          </a:p>
        </p:txBody>
      </p:sp>
      <p:sp>
        <p:nvSpPr>
          <p:cNvPr id="24579" name="Content Placeholder 2"/>
          <p:cNvSpPr>
            <a:spLocks noGrp="1"/>
          </p:cNvSpPr>
          <p:nvPr>
            <p:ph idx="4294967295"/>
          </p:nvPr>
        </p:nvSpPr>
        <p:spPr>
          <a:xfrm>
            <a:off x="914400" y="2216150"/>
            <a:ext cx="7772400" cy="3914775"/>
          </a:xfrm>
        </p:spPr>
        <p:txBody>
          <a:bodyPr/>
          <a:lstStyle/>
          <a:p>
            <a:r>
              <a:rPr lang="en-GB" dirty="0"/>
              <a:t>What resources do you use </a:t>
            </a:r>
          </a:p>
          <a:p>
            <a:r>
              <a:rPr lang="en-GB" dirty="0" smtClean="0"/>
              <a:t>What educational </a:t>
            </a:r>
            <a:r>
              <a:rPr lang="en-GB" dirty="0"/>
              <a:t>activities do you take part in</a:t>
            </a:r>
          </a:p>
          <a:p>
            <a:endParaRPr lang="en-GB" dirty="0"/>
          </a:p>
          <a:p>
            <a:endParaRPr lang="en-US" dirty="0"/>
          </a:p>
        </p:txBody>
      </p:sp>
      <p:pic>
        <p:nvPicPr>
          <p:cNvPr id="24580" name="Picture 2" descr="http://tbn0.google.com/images?q=tbn:z5nVq25fiS_8QM:http://www.hoots-driving.co.uk/noentry.gif">
            <a:hlinkClick r:id="rId3"/>
          </p:cNvPr>
          <p:cNvPicPr>
            <a:picLocks noChangeAspect="1" noChangeArrowheads="1"/>
          </p:cNvPicPr>
          <p:nvPr/>
        </p:nvPicPr>
        <p:blipFill>
          <a:blip r:embed="rId4" cstate="print"/>
          <a:srcRect/>
          <a:stretch>
            <a:fillRect/>
          </a:stretch>
        </p:blipFill>
        <p:spPr bwMode="auto">
          <a:xfrm>
            <a:off x="7500938" y="5214938"/>
            <a:ext cx="1181100" cy="1181100"/>
          </a:xfrm>
          <a:prstGeom prst="rect">
            <a:avLst/>
          </a:prstGeom>
          <a:noFill/>
          <a:ln w="9525">
            <a:noFill/>
            <a:miter lim="800000"/>
            <a:headEnd/>
            <a:tailEnd/>
          </a:ln>
        </p:spPr>
      </p:pic>
      <p:pic>
        <p:nvPicPr>
          <p:cNvPr id="24582" name="Picture 4" descr="http://tbn0.google.com/images?q=tbn:w5L-CkkKVNYhRM:http://brainblogger.com/wp-content/uploads/Memory.JPG">
            <a:hlinkClick r:id="rId5"/>
          </p:cNvPr>
          <p:cNvPicPr>
            <a:picLocks noChangeAspect="1" noChangeArrowheads="1"/>
          </p:cNvPicPr>
          <p:nvPr/>
        </p:nvPicPr>
        <p:blipFill>
          <a:blip r:embed="rId6" cstate="print"/>
          <a:srcRect/>
          <a:stretch>
            <a:fillRect/>
          </a:stretch>
        </p:blipFill>
        <p:spPr bwMode="auto">
          <a:xfrm>
            <a:off x="1042988" y="4149725"/>
            <a:ext cx="1543050" cy="232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026"/>
          <p:cNvSpPr>
            <a:spLocks noGrp="1" noChangeArrowheads="1"/>
          </p:cNvSpPr>
          <p:nvPr>
            <p:ph type="title" idx="4294967295"/>
          </p:nvPr>
        </p:nvSpPr>
        <p:spPr>
          <a:xfrm>
            <a:off x="714348" y="428604"/>
            <a:ext cx="7315200" cy="762000"/>
          </a:xfrm>
        </p:spPr>
        <p:txBody>
          <a:bodyPr/>
          <a:lstStyle/>
          <a:p>
            <a:r>
              <a:rPr lang="en-US" dirty="0">
                <a:solidFill>
                  <a:srgbClr val="FFFF00"/>
                </a:solidFill>
              </a:rPr>
              <a:t>Managing Information</a:t>
            </a:r>
            <a:br>
              <a:rPr lang="en-US" dirty="0">
                <a:solidFill>
                  <a:srgbClr val="FFFF00"/>
                </a:solidFill>
              </a:rPr>
            </a:br>
            <a:r>
              <a:rPr lang="en-US" i="1" dirty="0">
                <a:solidFill>
                  <a:srgbClr val="FFFF00"/>
                </a:solidFill>
              </a:rPr>
              <a:t>“Push” and “Pull”</a:t>
            </a:r>
            <a:r>
              <a:rPr lang="en-AU" i="1" dirty="0">
                <a:solidFill>
                  <a:srgbClr val="FFFF00"/>
                </a:solidFill>
              </a:rPr>
              <a:t> </a:t>
            </a:r>
            <a:r>
              <a:rPr lang="en-US" i="1" dirty="0">
                <a:solidFill>
                  <a:srgbClr val="FFFF00"/>
                </a:solidFill>
              </a:rPr>
              <a:t>methods</a:t>
            </a:r>
            <a:endParaRPr lang="en-AU" i="1" dirty="0">
              <a:solidFill>
                <a:srgbClr val="FFFF00"/>
              </a:solidFill>
            </a:endParaRPr>
          </a:p>
        </p:txBody>
      </p:sp>
      <p:sp>
        <p:nvSpPr>
          <p:cNvPr id="230403" name="Rectangle 1027"/>
          <p:cNvSpPr>
            <a:spLocks noGrp="1" noChangeArrowheads="1"/>
          </p:cNvSpPr>
          <p:nvPr>
            <p:ph idx="4294967295"/>
          </p:nvPr>
        </p:nvSpPr>
        <p:spPr>
          <a:xfrm>
            <a:off x="152400" y="1981200"/>
            <a:ext cx="7696200" cy="4114800"/>
          </a:xfrm>
        </p:spPr>
        <p:txBody>
          <a:bodyPr/>
          <a:lstStyle/>
          <a:p>
            <a:r>
              <a:rPr lang="en-US" dirty="0"/>
              <a:t>“</a:t>
            </a:r>
            <a:r>
              <a:rPr lang="en-US" dirty="0">
                <a:solidFill>
                  <a:srgbClr val="FFFF00"/>
                </a:solidFill>
              </a:rPr>
              <a:t>Push</a:t>
            </a:r>
            <a:r>
              <a:rPr lang="en-US" dirty="0"/>
              <a:t>” - alerts us to new information</a:t>
            </a:r>
          </a:p>
          <a:p>
            <a:pPr lvl="1"/>
            <a:r>
              <a:rPr lang="en-US" dirty="0"/>
              <a:t>“Just in Case” learning</a:t>
            </a:r>
          </a:p>
          <a:p>
            <a:pPr lvl="2"/>
            <a:r>
              <a:rPr lang="en-US" dirty="0"/>
              <a:t>Use ONLY for important, new, valid research</a:t>
            </a:r>
            <a:br>
              <a:rPr lang="en-US" dirty="0"/>
            </a:br>
            <a:endParaRPr lang="en-US" dirty="0"/>
          </a:p>
          <a:p>
            <a:r>
              <a:rPr lang="en-US" dirty="0"/>
              <a:t>“</a:t>
            </a:r>
            <a:r>
              <a:rPr lang="en-US" dirty="0">
                <a:solidFill>
                  <a:srgbClr val="FFFF00"/>
                </a:solidFill>
              </a:rPr>
              <a:t>Pull</a:t>
            </a:r>
            <a:r>
              <a:rPr lang="en-US" dirty="0"/>
              <a:t>” – access information when needed</a:t>
            </a:r>
          </a:p>
          <a:p>
            <a:pPr lvl="1"/>
            <a:r>
              <a:rPr lang="en-US" dirty="0"/>
              <a:t>“Just in Time” learning</a:t>
            </a:r>
          </a:p>
          <a:p>
            <a:pPr lvl="2"/>
            <a:r>
              <a:rPr lang="en-US" dirty="0"/>
              <a:t>Use whenever questions arise</a:t>
            </a:r>
          </a:p>
          <a:p>
            <a:pPr lvl="2"/>
            <a:r>
              <a:rPr lang="en-US" dirty="0"/>
              <a:t>EBM Steps: Question; search; appraise; apply</a:t>
            </a:r>
          </a:p>
          <a:p>
            <a:pPr>
              <a:buFont typeface="Wingdings" pitchFamily="2" charset="2"/>
              <a:buNone/>
            </a:pPr>
            <a:endParaRPr lang="en-AU" dirty="0"/>
          </a:p>
          <a:p>
            <a:endParaRPr lang="en-A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28596" y="285728"/>
            <a:ext cx="7315200" cy="762000"/>
          </a:xfrm>
        </p:spPr>
        <p:txBody>
          <a:bodyPr/>
          <a:lstStyle/>
          <a:p>
            <a:r>
              <a:rPr lang="en-US" dirty="0">
                <a:solidFill>
                  <a:srgbClr val="FFFF00"/>
                </a:solidFill>
              </a:rPr>
              <a:t>“Just in Time” learning:</a:t>
            </a:r>
            <a:br>
              <a:rPr lang="en-US" dirty="0">
                <a:solidFill>
                  <a:srgbClr val="FFFF00"/>
                </a:solidFill>
              </a:rPr>
            </a:br>
            <a:r>
              <a:rPr lang="en-US" dirty="0">
                <a:solidFill>
                  <a:srgbClr val="FFFF00"/>
                </a:solidFill>
              </a:rPr>
              <a:t>Intern’s information needs</a:t>
            </a:r>
            <a:endParaRPr lang="en-AU" dirty="0">
              <a:solidFill>
                <a:srgbClr val="FFFF00"/>
              </a:solidFill>
            </a:endParaRPr>
          </a:p>
        </p:txBody>
      </p:sp>
      <p:sp>
        <p:nvSpPr>
          <p:cNvPr id="67587" name="Rectangle 3"/>
          <p:cNvSpPr>
            <a:spLocks noGrp="1" noChangeArrowheads="1"/>
          </p:cNvSpPr>
          <p:nvPr>
            <p:ph idx="4294967295"/>
          </p:nvPr>
        </p:nvSpPr>
        <p:spPr>
          <a:xfrm>
            <a:off x="0" y="1981200"/>
            <a:ext cx="8001000" cy="4114800"/>
          </a:xfrm>
        </p:spPr>
        <p:txBody>
          <a:bodyPr/>
          <a:lstStyle/>
          <a:p>
            <a:pPr>
              <a:lnSpc>
                <a:spcPct val="90000"/>
              </a:lnSpc>
            </a:pPr>
            <a:r>
              <a:rPr lang="en-US" sz="2400" dirty="0"/>
              <a:t>Setting</a:t>
            </a:r>
            <a:r>
              <a:rPr lang="en-AU" sz="2400" dirty="0"/>
              <a:t>: </a:t>
            </a:r>
            <a:r>
              <a:rPr lang="en-US" sz="2400" dirty="0"/>
              <a:t>64 residents</a:t>
            </a:r>
            <a:r>
              <a:rPr lang="en-AU" sz="2400" dirty="0"/>
              <a:t> </a:t>
            </a:r>
            <a:r>
              <a:rPr lang="en-US" sz="2400" dirty="0"/>
              <a:t>at 2 New Haven hospitals</a:t>
            </a:r>
            <a:endParaRPr lang="en-AU" sz="2400" dirty="0"/>
          </a:p>
          <a:p>
            <a:pPr>
              <a:lnSpc>
                <a:spcPct val="90000"/>
              </a:lnSpc>
            </a:pPr>
            <a:r>
              <a:rPr lang="en-US" sz="2400" dirty="0"/>
              <a:t>Method</a:t>
            </a:r>
            <a:r>
              <a:rPr lang="en-AU" sz="2400" dirty="0"/>
              <a:t>: </a:t>
            </a:r>
            <a:r>
              <a:rPr lang="en-US" sz="2400" dirty="0"/>
              <a:t>Interviewed after 401 consultations</a:t>
            </a:r>
          </a:p>
          <a:p>
            <a:pPr>
              <a:lnSpc>
                <a:spcPct val="90000"/>
              </a:lnSpc>
            </a:pPr>
            <a:r>
              <a:rPr lang="en-US" sz="2400" dirty="0"/>
              <a:t>Questions</a:t>
            </a:r>
          </a:p>
          <a:p>
            <a:pPr lvl="1">
              <a:lnSpc>
                <a:spcPct val="90000"/>
              </a:lnSpc>
            </a:pPr>
            <a:r>
              <a:rPr lang="en-US" sz="2200" dirty="0">
                <a:solidFill>
                  <a:srgbClr val="FFFF00"/>
                </a:solidFill>
              </a:rPr>
              <a:t>Asked 280 questions </a:t>
            </a:r>
            <a:r>
              <a:rPr lang="en-US" sz="2200" dirty="0"/>
              <a:t>(2 per 3 patients)</a:t>
            </a:r>
          </a:p>
          <a:p>
            <a:pPr lvl="1">
              <a:lnSpc>
                <a:spcPct val="90000"/>
              </a:lnSpc>
            </a:pPr>
            <a:r>
              <a:rPr lang="en-US" sz="2200" dirty="0"/>
              <a:t>Pursued an answer for </a:t>
            </a:r>
            <a:r>
              <a:rPr lang="en-US" sz="2200" dirty="0" smtClean="0"/>
              <a:t> </a:t>
            </a:r>
            <a:r>
              <a:rPr lang="en-US" sz="2200" dirty="0" smtClean="0">
                <a:solidFill>
                  <a:srgbClr val="FFFF00"/>
                </a:solidFill>
              </a:rPr>
              <a:t>80 </a:t>
            </a:r>
            <a:r>
              <a:rPr lang="en-US" sz="2200" dirty="0">
                <a:solidFill>
                  <a:srgbClr val="FFFF00"/>
                </a:solidFill>
              </a:rPr>
              <a:t>questions </a:t>
            </a:r>
            <a:r>
              <a:rPr lang="en-US" sz="2200" dirty="0"/>
              <a:t>(29%)</a:t>
            </a:r>
          </a:p>
          <a:p>
            <a:pPr lvl="1">
              <a:lnSpc>
                <a:spcPct val="90000"/>
              </a:lnSpc>
            </a:pPr>
            <a:r>
              <a:rPr lang="en-US" sz="2200" dirty="0"/>
              <a:t>Not pursued because</a:t>
            </a:r>
          </a:p>
          <a:p>
            <a:pPr lvl="2">
              <a:lnSpc>
                <a:spcPct val="90000"/>
              </a:lnSpc>
            </a:pPr>
            <a:r>
              <a:rPr lang="en-US" sz="2100" dirty="0"/>
              <a:t>Lack of time</a:t>
            </a:r>
          </a:p>
          <a:p>
            <a:pPr lvl="2">
              <a:lnSpc>
                <a:spcPct val="90000"/>
              </a:lnSpc>
            </a:pPr>
            <a:r>
              <a:rPr lang="en-US" sz="2100" dirty="0"/>
              <a:t>Forgot the question</a:t>
            </a:r>
          </a:p>
          <a:p>
            <a:pPr lvl="2">
              <a:lnSpc>
                <a:spcPct val="90000"/>
              </a:lnSpc>
              <a:buFont typeface="Wingdings" pitchFamily="2" charset="2"/>
              <a:buNone/>
            </a:pPr>
            <a:endParaRPr lang="en-AU" sz="2100" dirty="0"/>
          </a:p>
          <a:p>
            <a:pPr>
              <a:lnSpc>
                <a:spcPct val="90000"/>
              </a:lnSpc>
            </a:pPr>
            <a:r>
              <a:rPr lang="en-US" sz="1800" dirty="0"/>
              <a:t>Sources of answers</a:t>
            </a:r>
          </a:p>
          <a:p>
            <a:pPr lvl="1">
              <a:lnSpc>
                <a:spcPct val="90000"/>
              </a:lnSpc>
            </a:pPr>
            <a:r>
              <a:rPr lang="en-US" sz="2000" dirty="0"/>
              <a:t>Textbooks (31%), articles (21%), consultants (17%)</a:t>
            </a:r>
          </a:p>
        </p:txBody>
      </p:sp>
      <p:sp>
        <p:nvSpPr>
          <p:cNvPr id="27652" name="Text Box 4"/>
          <p:cNvSpPr txBox="1">
            <a:spLocks noChangeArrowheads="1"/>
          </p:cNvSpPr>
          <p:nvPr/>
        </p:nvSpPr>
        <p:spPr bwMode="auto">
          <a:xfrm>
            <a:off x="5057775" y="6477000"/>
            <a:ext cx="2486025" cy="336550"/>
          </a:xfrm>
          <a:prstGeom prst="rect">
            <a:avLst/>
          </a:prstGeom>
          <a:noFill/>
          <a:ln w="28575">
            <a:noFill/>
            <a:miter lim="800000"/>
            <a:headEnd/>
            <a:tailEnd/>
          </a:ln>
        </p:spPr>
        <p:txBody>
          <a:bodyPr wrap="none">
            <a:spAutoFit/>
          </a:bodyPr>
          <a:lstStyle/>
          <a:p>
            <a:r>
              <a:rPr lang="en-US" sz="1600" b="1">
                <a:latin typeface="Tahoma" pitchFamily="34" charset="0"/>
              </a:rPr>
              <a:t>Green, </a:t>
            </a:r>
            <a:r>
              <a:rPr lang="en-AU" sz="1600" b="1">
                <a:latin typeface="Tahoma" pitchFamily="34" charset="0"/>
              </a:rPr>
              <a:t>Am J Med 2000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2" name="Group 34"/>
          <p:cNvGraphicFramePr>
            <a:graphicFrameLocks noGrp="1"/>
          </p:cNvGraphicFramePr>
          <p:nvPr/>
        </p:nvGraphicFramePr>
        <p:xfrm>
          <a:off x="642910" y="371109"/>
          <a:ext cx="7572428" cy="6486891"/>
        </p:xfrm>
        <a:graphic>
          <a:graphicData uri="http://schemas.openxmlformats.org/drawingml/2006/table">
            <a:tbl>
              <a:tblPr/>
              <a:tblGrid>
                <a:gridCol w="852854"/>
                <a:gridCol w="6719574"/>
              </a:tblGrid>
              <a:tr h="411004">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000" b="1" i="1" u="none" strike="noStrike" cap="none" normalizeH="0" baseline="0" dirty="0" smtClean="0">
                          <a:ln>
                            <a:noFill/>
                          </a:ln>
                          <a:solidFill>
                            <a:srgbClr val="800000"/>
                          </a:solidFill>
                          <a:effectLst/>
                          <a:latin typeface="Comic Sans MS" pitchFamily="66" charset="0"/>
                          <a:ea typeface="Times New Roman" pitchFamily="18" charset="0"/>
                          <a:cs typeface="Comic Sans MS" pitchFamily="66" charset="0"/>
                        </a:rPr>
                        <a:t>Start</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000" b="1" i="1" u="none" strike="noStrike" cap="none" normalizeH="0" baseline="0" smtClean="0">
                          <a:ln>
                            <a:noFill/>
                          </a:ln>
                          <a:solidFill>
                            <a:srgbClr val="800000"/>
                          </a:solidFill>
                          <a:effectLst/>
                          <a:latin typeface="Comic Sans MS" pitchFamily="66" charset="0"/>
                          <a:ea typeface="Times New Roman" pitchFamily="18" charset="0"/>
                          <a:cs typeface="Comic Sans MS" pitchFamily="66" charset="0"/>
                        </a:rPr>
                        <a:t>   Topic</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rgbClr val="C0C0C0"/>
                    </a:solidFill>
                  </a:tcPr>
                </a:tc>
              </a:tr>
              <a:tr h="732658">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smtClean="0">
                        <a:ln>
                          <a:noFill/>
                        </a:ln>
                        <a:solidFill>
                          <a:srgbClr val="10253F"/>
                        </a:solidFill>
                        <a:effectLst/>
                        <a:latin typeface="Comic Sans MS" pitchFamily="66"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smtClean="0">
                          <a:ln>
                            <a:noFill/>
                          </a:ln>
                          <a:solidFill>
                            <a:srgbClr val="10253F"/>
                          </a:solidFill>
                          <a:effectLst/>
                          <a:latin typeface="Comic Sans MS" pitchFamily="66" charset="0"/>
                          <a:ea typeface="Times New Roman" pitchFamily="18" charset="0"/>
                          <a:cs typeface="Comic Sans MS" pitchFamily="66" charset="0"/>
                        </a:rPr>
                        <a:t>9:15</a:t>
                      </a:r>
                      <a:endParaRPr kumimoji="0" lang="en-US" sz="1200" b="0" i="0" u="none" strike="noStrike" cap="none" normalizeH="0" baseline="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US" sz="1200" b="0" i="0" u="none" strike="noStrike" cap="none" normalizeH="0" baseline="0" smtClean="0">
                        <a:ln>
                          <a:noFill/>
                        </a:ln>
                        <a:solidFill>
                          <a:srgbClr val="10253F"/>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0" u="none" strike="noStrike" cap="none" normalizeH="0" baseline="0" smtClean="0">
                          <a:ln>
                            <a:noFill/>
                          </a:ln>
                          <a:solidFill>
                            <a:srgbClr val="10253F"/>
                          </a:solidFill>
                          <a:effectLst/>
                          <a:latin typeface="Arial" charset="0"/>
                          <a:ea typeface="Times New Roman" pitchFamily="18" charset="0"/>
                          <a:cs typeface="Comic Sans MS" pitchFamily="66" charset="0"/>
                        </a:rPr>
                        <a:t>Plenary</a:t>
                      </a:r>
                      <a:r>
                        <a:rPr kumimoji="0" lang="en-AU" sz="1200" b="0" i="0" u="none" strike="noStrike" cap="none" normalizeH="0" baseline="0" smtClean="0">
                          <a:ln>
                            <a:noFill/>
                          </a:ln>
                          <a:solidFill>
                            <a:srgbClr val="10253F"/>
                          </a:solidFill>
                          <a:effectLst/>
                          <a:latin typeface="Arial" charset="0"/>
                          <a:ea typeface="Times New Roman" pitchFamily="18" charset="0"/>
                          <a:cs typeface="Comic Sans MS" pitchFamily="66" charset="0"/>
                        </a:rPr>
                        <a:t>: What is Evidence-based practice      (Carl Heneghan)</a:t>
                      </a:r>
                      <a:endParaRPr kumimoji="0" lang="en-US" sz="1200" b="0" i="0" u="none" strike="noStrike" cap="none" normalizeH="0" baseline="0" smtClean="0">
                        <a:ln>
                          <a:noFill/>
                        </a:ln>
                        <a:solidFill>
                          <a:srgbClr val="10253F"/>
                        </a:solidFill>
                        <a:effectLst/>
                        <a:latin typeface="Arial" charset="0"/>
                        <a:cs typeface="Times New Roman" pitchFamily="18" charset="0"/>
                      </a:endParaRPr>
                    </a:p>
                  </a:txBody>
                  <a:tcPr marL="55620" marR="55620" marT="0" marB="0" horzOverflow="overflow">
                    <a:lnL>
                      <a:noFill/>
                    </a:lnL>
                    <a:lnR>
                      <a:noFill/>
                    </a:lnR>
                    <a:lnT>
                      <a:noFill/>
                    </a:lnT>
                    <a:lnB>
                      <a:noFill/>
                    </a:lnB>
                    <a:lnTlToBr>
                      <a:noFill/>
                    </a:lnTlToBr>
                    <a:lnBlToTr>
                      <a:noFill/>
                    </a:lnBlToTr>
                    <a:solidFill>
                      <a:schemeClr val="bg1"/>
                    </a:solidFill>
                  </a:tcPr>
                </a:tc>
              </a:tr>
              <a:tr h="411004">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smtClean="0">
                          <a:ln>
                            <a:noFill/>
                          </a:ln>
                          <a:solidFill>
                            <a:srgbClr val="10253F"/>
                          </a:solidFill>
                          <a:effectLst/>
                          <a:latin typeface="Comic Sans MS" pitchFamily="66" charset="0"/>
                          <a:ea typeface="Times New Roman" pitchFamily="18" charset="0"/>
                          <a:cs typeface="Comic Sans MS" pitchFamily="66" charset="0"/>
                        </a:rPr>
                        <a:t>10:00</a:t>
                      </a:r>
                      <a:endParaRPr kumimoji="0" lang="en-US" sz="1200" b="0" i="0" u="none" strike="noStrike" cap="none" normalizeH="0" baseline="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Group Tutorial</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Asking well-formulated questions</a:t>
                      </a:r>
                      <a:endParaRPr kumimoji="0" lang="en-US"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r>
              <a:tr h="299814">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10:55</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1" u="none" strike="noStrike" cap="none" normalizeH="0" baseline="0" dirty="0" smtClean="0">
                          <a:ln>
                            <a:noFill/>
                          </a:ln>
                          <a:solidFill>
                            <a:srgbClr val="10253F"/>
                          </a:solidFill>
                          <a:effectLst/>
                          <a:latin typeface="Arial" charset="0"/>
                          <a:ea typeface="Times New Roman" pitchFamily="18" charset="0"/>
                          <a:cs typeface="Comic Sans MS" pitchFamily="66" charset="0"/>
                        </a:rPr>
                        <a:t>Morning Tea</a:t>
                      </a:r>
                      <a:endParaRPr kumimoji="0" lang="en-US"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r>
              <a:tr h="732658">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11:15</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US" sz="1200" b="0" i="0" u="none" strike="noStrike" cap="none" normalizeH="0" baseline="0" dirty="0" smtClean="0">
                        <a:ln>
                          <a:noFill/>
                        </a:ln>
                        <a:solidFill>
                          <a:srgbClr val="10253F"/>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Plenary</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Finding the best evidence (searching basics) - </a:t>
                      </a:r>
                      <a:r>
                        <a:rPr kumimoji="0" lang="en-AU" sz="1200" b="1" i="0" u="none" strike="noStrike" cap="none" normalizeH="0" baseline="0" dirty="0" err="1" smtClean="0">
                          <a:ln>
                            <a:noFill/>
                          </a:ln>
                          <a:solidFill>
                            <a:srgbClr val="10253F"/>
                          </a:solidFill>
                          <a:effectLst/>
                          <a:latin typeface="Arial" charset="0"/>
                          <a:ea typeface="Times New Roman" pitchFamily="18" charset="0"/>
                          <a:cs typeface="Comic Sans MS" pitchFamily="66" charset="0"/>
                        </a:rPr>
                        <a:t>Nia</a:t>
                      </a: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 Roberts </a:t>
                      </a:r>
                      <a:endParaRPr kumimoji="0" lang="en-US" sz="1200" b="1" i="0" u="none" strike="noStrike" cap="none" normalizeH="0" baseline="0" dirty="0" smtClean="0">
                        <a:ln>
                          <a:noFill/>
                        </a:ln>
                        <a:solidFill>
                          <a:srgbClr val="10253F"/>
                        </a:solidFill>
                        <a:effectLst/>
                        <a:latin typeface="Arial" charset="0"/>
                        <a:cs typeface="Times New Roman" pitchFamily="18" charset="0"/>
                      </a:endParaRPr>
                    </a:p>
                  </a:txBody>
                  <a:tcPr marL="55620" marR="55620" marT="0" marB="0" horzOverflow="overflow">
                    <a:lnL>
                      <a:noFill/>
                    </a:lnL>
                    <a:lnR>
                      <a:noFill/>
                    </a:lnR>
                    <a:lnT>
                      <a:noFill/>
                    </a:lnT>
                    <a:lnB>
                      <a:noFill/>
                    </a:lnB>
                    <a:lnTlToBr>
                      <a:noFill/>
                    </a:lnTlToBr>
                    <a:lnBlToTr>
                      <a:noFill/>
                    </a:lnBlToTr>
                    <a:solidFill>
                      <a:schemeClr val="bg1"/>
                    </a:solidFill>
                  </a:tcPr>
                </a:tc>
              </a:tr>
              <a:tr h="696919">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11:30</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Lab Tutorial</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Cochrane and </a:t>
                      </a:r>
                      <a:r>
                        <a:rPr kumimoji="0" lang="en-AU" sz="1200" b="0" i="0" u="none" strike="noStrike" cap="none" normalizeH="0" baseline="0" dirty="0" err="1" smtClean="0">
                          <a:ln>
                            <a:noFill/>
                          </a:ln>
                          <a:solidFill>
                            <a:srgbClr val="10253F"/>
                          </a:solidFill>
                          <a:effectLst/>
                          <a:latin typeface="Arial" charset="0"/>
                          <a:ea typeface="Times New Roman" pitchFamily="18" charset="0"/>
                          <a:cs typeface="Comic Sans MS" pitchFamily="66" charset="0"/>
                        </a:rPr>
                        <a:t>PubMed</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Searching (hands-on )</a:t>
                      </a:r>
                      <a:endParaRPr kumimoji="0" lang="en-US"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r>
              <a:tr h="287818">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1.00</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1" u="none" strike="noStrike" cap="none" normalizeH="0" baseline="0" smtClean="0">
                          <a:ln>
                            <a:noFill/>
                          </a:ln>
                          <a:solidFill>
                            <a:schemeClr val="bg1"/>
                          </a:solidFill>
                          <a:effectLst/>
                          <a:latin typeface="Arial" charset="0"/>
                          <a:ea typeface="Times New Roman" pitchFamily="18" charset="0"/>
                          <a:cs typeface="Comic Sans MS" pitchFamily="66" charset="0"/>
                        </a:rPr>
                        <a:t>      Lunch</a:t>
                      </a:r>
                      <a:endParaRPr kumimoji="0" lang="en-US" sz="1200" b="0" i="0" u="none" strike="noStrike" cap="none" normalizeH="0" baseline="0" smtClean="0">
                        <a:ln>
                          <a:noFill/>
                        </a:ln>
                        <a:solidFill>
                          <a:schemeClr val="bg1"/>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2"/>
                    </a:solidFill>
                  </a:tcPr>
                </a:tc>
              </a:tr>
              <a:tr h="732658">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1:45</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Plenary</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Rapid Critical Appraisal of intervention studies (Carl Heneghan)</a:t>
                      </a:r>
                      <a:endParaRPr kumimoji="0" lang="en-US"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r>
              <a:tr h="644354">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2:30</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Small Group Tutorial</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Followed by group work critical Appraisal of intervention studies </a:t>
                      </a: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(Ami </a:t>
                      </a:r>
                      <a:r>
                        <a:rPr kumimoji="0" lang="en-AU" sz="1200" b="0" i="0" u="none" strike="noStrike" cap="none" normalizeH="0" baseline="0" dirty="0" err="1" smtClean="0">
                          <a:ln>
                            <a:noFill/>
                          </a:ln>
                          <a:solidFill>
                            <a:srgbClr val="10253F"/>
                          </a:solidFill>
                          <a:effectLst/>
                          <a:latin typeface="Arial" charset="0"/>
                          <a:ea typeface="Times New Roman" pitchFamily="18" charset="0"/>
                          <a:cs typeface="Comic Sans MS" pitchFamily="66" charset="0"/>
                        </a:rPr>
                        <a:t>Banerjee</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and Carl Heneghan )</a:t>
                      </a:r>
                      <a:endParaRPr kumimoji="0" lang="en-US"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r>
              <a:tr h="285752">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smtClean="0">
                          <a:ln>
                            <a:noFill/>
                          </a:ln>
                          <a:solidFill>
                            <a:srgbClr val="10253F"/>
                          </a:solidFill>
                          <a:effectLst/>
                          <a:latin typeface="Comic Sans MS" pitchFamily="66" charset="0"/>
                          <a:ea typeface="Times New Roman" pitchFamily="18" charset="0"/>
                          <a:cs typeface="Comic Sans MS" pitchFamily="66" charset="0"/>
                        </a:rPr>
                        <a:t>3:30</a:t>
                      </a:r>
                      <a:endParaRPr kumimoji="0" lang="en-US" sz="1200" b="0" i="0" u="none" strike="noStrike" cap="none" normalizeH="0" baseline="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1" u="none" strike="noStrike" cap="none" normalizeH="0" baseline="0" smtClean="0">
                          <a:ln>
                            <a:noFill/>
                          </a:ln>
                          <a:solidFill>
                            <a:schemeClr val="bg1"/>
                          </a:solidFill>
                          <a:effectLst/>
                          <a:latin typeface="Arial" charset="0"/>
                          <a:ea typeface="Times New Roman" pitchFamily="18" charset="0"/>
                          <a:cs typeface="Comic Sans MS" pitchFamily="66" charset="0"/>
                        </a:rPr>
                        <a:t>   Afternoon Tea</a:t>
                      </a:r>
                      <a:endParaRPr kumimoji="0" lang="en-US" sz="1200" b="0" i="0" u="none" strike="noStrike" cap="none" normalizeH="0" baseline="0" smtClean="0">
                        <a:ln>
                          <a:noFill/>
                        </a:ln>
                        <a:solidFill>
                          <a:schemeClr val="bg1"/>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2"/>
                    </a:solidFill>
                  </a:tcPr>
                </a:tc>
              </a:tr>
              <a:tr h="683020">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AU" sz="1200" b="0" i="0" u="none" strike="noStrike" cap="none" normalizeH="0" baseline="0" smtClean="0">
                        <a:ln>
                          <a:noFill/>
                        </a:ln>
                        <a:solidFill>
                          <a:srgbClr val="10253F"/>
                        </a:solidFill>
                        <a:effectLst/>
                        <a:latin typeface="Comic Sans MS" pitchFamily="66" charset="0"/>
                        <a:ea typeface="Times New Roman" pitchFamily="18" charset="0"/>
                        <a:cs typeface="Comic Sans MS" pitchFamily="66"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smtClean="0">
                          <a:ln>
                            <a:noFill/>
                          </a:ln>
                          <a:solidFill>
                            <a:srgbClr val="10253F"/>
                          </a:solidFill>
                          <a:effectLst/>
                          <a:latin typeface="Comic Sans MS" pitchFamily="66" charset="0"/>
                          <a:ea typeface="Times New Roman" pitchFamily="18" charset="0"/>
                          <a:cs typeface="Comic Sans MS" pitchFamily="66" charset="0"/>
                        </a:rPr>
                        <a:t>3:45</a:t>
                      </a:r>
                      <a:endParaRPr kumimoji="0" lang="en-US" sz="1200" b="0" i="0" u="none" strike="noStrike" cap="none" normalizeH="0" baseline="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n-US" sz="1200" b="0" i="0" u="none" strike="noStrike" cap="none" normalizeH="0" baseline="0" dirty="0" smtClean="0">
                        <a:ln>
                          <a:noFill/>
                        </a:ln>
                        <a:solidFill>
                          <a:srgbClr val="10253F"/>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defRPr/>
                      </a:pPr>
                      <a:r>
                        <a:rPr kumimoji="0" lang="en-AU" sz="1200" b="1" i="0" u="none" strike="noStrike" cap="none" normalizeH="0" baseline="0" dirty="0" smtClean="0">
                          <a:ln>
                            <a:noFill/>
                          </a:ln>
                          <a:solidFill>
                            <a:srgbClr val="10253F"/>
                          </a:solidFill>
                          <a:effectLst/>
                          <a:latin typeface="Arial" charset="0"/>
                          <a:ea typeface="Times New Roman" pitchFamily="18" charset="0"/>
                          <a:cs typeface="Comic Sans MS" pitchFamily="66" charset="0"/>
                        </a:rPr>
                        <a:t>Small Group Tutorial</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Critical Appraisal of intervention studies </a:t>
                      </a: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defRPr/>
                      </a:pP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(Ami </a:t>
                      </a:r>
                      <a:r>
                        <a:rPr kumimoji="0" lang="en-AU" sz="1200" b="0" i="0" u="none" strike="noStrike" cap="none" normalizeH="0" baseline="0" dirty="0" err="1" smtClean="0">
                          <a:ln>
                            <a:noFill/>
                          </a:ln>
                          <a:solidFill>
                            <a:srgbClr val="10253F"/>
                          </a:solidFill>
                          <a:effectLst/>
                          <a:latin typeface="Arial" charset="0"/>
                          <a:ea typeface="Times New Roman" pitchFamily="18" charset="0"/>
                          <a:cs typeface="Comic Sans MS" pitchFamily="66" charset="0"/>
                        </a:rPr>
                        <a:t>Banerjee</a:t>
                      </a: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 and Carl Heneghan )</a:t>
                      </a: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defRPr/>
                      </a:pPr>
                      <a:endParaRPr kumimoji="0" lang="en-US" sz="1200" b="0" i="0" u="none" strike="noStrike" cap="none" normalizeH="0" baseline="0" dirty="0" smtClean="0">
                        <a:ln>
                          <a:noFill/>
                        </a:ln>
                        <a:solidFill>
                          <a:srgbClr val="10253F"/>
                        </a:solidFill>
                        <a:effectLst/>
                        <a:latin typeface="Arial" charset="0"/>
                        <a:cs typeface="Times New Roman" pitchFamily="18" charset="0"/>
                      </a:endParaRPr>
                    </a:p>
                  </a:txBody>
                  <a:tcPr marL="55620" marR="55620" marT="0" marB="0" horzOverflow="overflow">
                    <a:lnL>
                      <a:noFill/>
                    </a:lnL>
                    <a:lnR>
                      <a:noFill/>
                    </a:lnR>
                    <a:lnT>
                      <a:noFill/>
                    </a:lnT>
                    <a:lnB>
                      <a:noFill/>
                    </a:lnB>
                    <a:lnTlToBr>
                      <a:noFill/>
                    </a:lnTlToBr>
                    <a:lnBlToTr>
                      <a:noFill/>
                    </a:lnBlToTr>
                    <a:solidFill>
                      <a:schemeClr val="bg1"/>
                    </a:solidFill>
                  </a:tcPr>
                </a:tc>
              </a:tr>
              <a:tr h="411004">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Comic Sans MS" pitchFamily="66" charset="0"/>
                          <a:ea typeface="Times New Roman" pitchFamily="18" charset="0"/>
                          <a:cs typeface="Comic Sans MS" pitchFamily="66" charset="0"/>
                        </a:rPr>
                        <a:t>4:30</a:t>
                      </a:r>
                      <a:endParaRPr kumimoji="0" lang="en-US" sz="1200" b="0" i="0" u="none" strike="noStrike" cap="none" normalizeH="0" baseline="0" dirty="0" smtClean="0">
                        <a:ln>
                          <a:noFill/>
                        </a:ln>
                        <a:solidFill>
                          <a:srgbClr val="10253F"/>
                        </a:solidFill>
                        <a:effectLst/>
                        <a:latin typeface="Times New Roman" pitchFamily="18"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AU"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rPr>
                        <a:t>Where to from here? / Evaluation / Close </a:t>
                      </a:r>
                      <a:endParaRPr kumimoji="0" lang="en-US" sz="1200" b="0" i="0" u="none" strike="noStrike" cap="none" normalizeH="0" baseline="0" dirty="0" smtClean="0">
                        <a:ln>
                          <a:noFill/>
                        </a:ln>
                        <a:solidFill>
                          <a:srgbClr val="10253F"/>
                        </a:solidFill>
                        <a:effectLst/>
                        <a:latin typeface="Arial" charset="0"/>
                        <a:ea typeface="Times New Roman" pitchFamily="18" charset="0"/>
                        <a:cs typeface="Comic Sans MS" pitchFamily="66" charset="0"/>
                      </a:endParaRPr>
                    </a:p>
                  </a:txBody>
                  <a:tcPr marL="55620" marR="55620" marT="0" marB="0" horzOverflow="overflow">
                    <a:lnL>
                      <a:noFill/>
                    </a:lnL>
                    <a:lnR>
                      <a:noFill/>
                    </a:lnR>
                    <a:lnT>
                      <a:noFill/>
                    </a:lnT>
                    <a:lnB>
                      <a:noFill/>
                    </a:lnB>
                    <a:lnTlToBr>
                      <a:noFill/>
                    </a:lnTlToBr>
                    <a:lnBlToTr>
                      <a:noFill/>
                    </a:lnBlToTr>
                    <a:solidFill>
                      <a:schemeClr val="bg1"/>
                    </a:solidFill>
                  </a:tcPr>
                </a:tc>
              </a:tr>
            </a:tbl>
          </a:graphicData>
        </a:graphic>
      </p:graphicFrame>
      <p:sp>
        <p:nvSpPr>
          <p:cNvPr id="12315" name="Rectangle 1"/>
          <p:cNvSpPr>
            <a:spLocks noChangeArrowheads="1"/>
          </p:cNvSpPr>
          <p:nvPr/>
        </p:nvSpPr>
        <p:spPr bwMode="auto">
          <a:xfrm>
            <a:off x="0" y="0"/>
            <a:ext cx="9144000" cy="731838"/>
          </a:xfrm>
          <a:prstGeom prst="rect">
            <a:avLst/>
          </a:prstGeom>
          <a:noFill/>
          <a:ln w="9525">
            <a:noFill/>
            <a:miter lim="800000"/>
            <a:headEnd/>
            <a:tailEnd/>
          </a:ln>
        </p:spPr>
        <p:txBody>
          <a:bodyPr anchor="ctr">
            <a:spAutoFit/>
          </a:bodyPr>
          <a:lstStyle/>
          <a:p>
            <a:pPr algn="ctr"/>
            <a:r>
              <a:rPr lang="en-AU" sz="2400" dirty="0">
                <a:ea typeface="Times New Roman" pitchFamily="18" charset="0"/>
                <a:cs typeface="Comic Sans MS" pitchFamily="66" charset="0"/>
              </a:rPr>
              <a:t>One-Day EBP Workshop Program</a:t>
            </a:r>
            <a:endParaRPr lang="en-US" sz="1100" dirty="0">
              <a:ea typeface="Times New Roman" pitchFamily="18" charset="0"/>
              <a:cs typeface="Comic Sans MS" pitchFamily="66" charset="0"/>
            </a:endParaRPr>
          </a:p>
          <a:p>
            <a:endParaRPr lang="en-US" dirty="0">
              <a:ea typeface="Times New Roman" pitchFamily="18" charset="0"/>
              <a:cs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4" descr="CIMG0445"/>
          <p:cNvPicPr>
            <a:picLocks noChangeAspect="1" noChangeArrowheads="1"/>
          </p:cNvPicPr>
          <p:nvPr/>
        </p:nvPicPr>
        <p:blipFill>
          <a:blip r:embed="rId3" cstate="print"/>
          <a:srcRect/>
          <a:stretch>
            <a:fillRect/>
          </a:stretch>
        </p:blipFill>
        <p:spPr bwMode="auto">
          <a:xfrm>
            <a:off x="0" y="0"/>
            <a:ext cx="91410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1009650" y="277813"/>
            <a:ext cx="7466013" cy="1143000"/>
          </a:xfrm>
        </p:spPr>
        <p:txBody>
          <a:bodyPr/>
          <a:lstStyle/>
          <a:p>
            <a:r>
              <a:rPr lang="en-AU" dirty="0">
                <a:solidFill>
                  <a:srgbClr val="FFFF00"/>
                </a:solidFill>
              </a:rPr>
              <a:t>Keeping up to Date</a:t>
            </a:r>
            <a:br>
              <a:rPr lang="en-AU" dirty="0">
                <a:solidFill>
                  <a:srgbClr val="FFFF00"/>
                </a:solidFill>
              </a:rPr>
            </a:br>
            <a:r>
              <a:rPr lang="en-AU" dirty="0">
                <a:solidFill>
                  <a:srgbClr val="FFFF00"/>
                </a:solidFill>
              </a:rPr>
              <a:t>by “Just in Time” </a:t>
            </a:r>
            <a:r>
              <a:rPr lang="en-AU" dirty="0" smtClean="0">
                <a:solidFill>
                  <a:srgbClr val="FFFF00"/>
                </a:solidFill>
              </a:rPr>
              <a:t>Education</a:t>
            </a:r>
            <a:endParaRPr lang="en-AU" dirty="0">
              <a:solidFill>
                <a:srgbClr val="FFFF00"/>
              </a:solidFill>
            </a:endParaRPr>
          </a:p>
        </p:txBody>
      </p:sp>
      <p:sp>
        <p:nvSpPr>
          <p:cNvPr id="708611" name="Rectangle 3"/>
          <p:cNvSpPr>
            <a:spLocks noGrp="1" noChangeArrowheads="1"/>
          </p:cNvSpPr>
          <p:nvPr>
            <p:ph idx="4294967295"/>
          </p:nvPr>
        </p:nvSpPr>
        <p:spPr>
          <a:xfrm>
            <a:off x="642910" y="1785926"/>
            <a:ext cx="7772400" cy="4800600"/>
          </a:xfrm>
        </p:spPr>
        <p:txBody>
          <a:bodyPr/>
          <a:lstStyle/>
          <a:p>
            <a:pPr>
              <a:lnSpc>
                <a:spcPct val="90000"/>
              </a:lnSpc>
            </a:pPr>
            <a:r>
              <a:rPr lang="en-AU" sz="2400" dirty="0">
                <a:solidFill>
                  <a:srgbClr val="FFFF00"/>
                </a:solidFill>
              </a:rPr>
              <a:t>Shift focus to </a:t>
            </a:r>
            <a:r>
              <a:rPr lang="en-US" sz="2400" dirty="0">
                <a:solidFill>
                  <a:srgbClr val="FFFF00"/>
                </a:solidFill>
              </a:rPr>
              <a:t>your </a:t>
            </a:r>
            <a:r>
              <a:rPr lang="en-AU" sz="2400" dirty="0">
                <a:solidFill>
                  <a:srgbClr val="FFFF00"/>
                </a:solidFill>
              </a:rPr>
              <a:t>current problems</a:t>
            </a:r>
          </a:p>
          <a:p>
            <a:pPr lvl="1">
              <a:lnSpc>
                <a:spcPct val="90000"/>
              </a:lnSpc>
            </a:pPr>
            <a:r>
              <a:rPr lang="en-AU" sz="2200" dirty="0"/>
              <a:t>Relevant</a:t>
            </a:r>
            <a:r>
              <a:rPr lang="en-US" sz="2200" dirty="0"/>
              <a:t> to YOUR practice </a:t>
            </a:r>
          </a:p>
          <a:p>
            <a:pPr lvl="1">
              <a:lnSpc>
                <a:spcPct val="90000"/>
              </a:lnSpc>
            </a:pPr>
            <a:r>
              <a:rPr lang="en-US" sz="2200" dirty="0"/>
              <a:t>More m</a:t>
            </a:r>
            <a:r>
              <a:rPr lang="en-AU" sz="2200" dirty="0" err="1"/>
              <a:t>emorable</a:t>
            </a:r>
            <a:r>
              <a:rPr lang="en-US" sz="2200" dirty="0"/>
              <a:t> (and practice changed)</a:t>
            </a:r>
            <a:endParaRPr lang="en-AU" sz="2200" dirty="0"/>
          </a:p>
          <a:p>
            <a:pPr lvl="1">
              <a:lnSpc>
                <a:spcPct val="90000"/>
              </a:lnSpc>
            </a:pPr>
            <a:r>
              <a:rPr lang="en-AU" sz="2200" dirty="0"/>
              <a:t>Up to date</a:t>
            </a:r>
            <a:br>
              <a:rPr lang="en-AU" sz="2200" dirty="0"/>
            </a:br>
            <a:endParaRPr lang="en-US" sz="2200" dirty="0"/>
          </a:p>
          <a:p>
            <a:pPr>
              <a:lnSpc>
                <a:spcPct val="90000"/>
              </a:lnSpc>
            </a:pPr>
            <a:r>
              <a:rPr lang="en-US" sz="2400" dirty="0"/>
              <a:t>But Four Barriers</a:t>
            </a:r>
          </a:p>
          <a:p>
            <a:pPr lvl="1">
              <a:lnSpc>
                <a:spcPct val="90000"/>
              </a:lnSpc>
            </a:pPr>
            <a:r>
              <a:rPr lang="en-US" sz="2200" dirty="0"/>
              <a:t>Admitting we don’t know</a:t>
            </a:r>
          </a:p>
          <a:p>
            <a:pPr lvl="1">
              <a:lnSpc>
                <a:spcPct val="90000"/>
              </a:lnSpc>
            </a:pPr>
            <a:r>
              <a:rPr lang="en-US" sz="2200" dirty="0"/>
              <a:t>Skills in obtaining current best evidence</a:t>
            </a:r>
          </a:p>
          <a:p>
            <a:pPr lvl="1">
              <a:lnSpc>
                <a:spcPct val="90000"/>
              </a:lnSpc>
            </a:pPr>
            <a:r>
              <a:rPr lang="en-US" sz="2200" dirty="0"/>
              <a:t>Evidence Resources at the point of care</a:t>
            </a:r>
          </a:p>
          <a:p>
            <a:pPr lvl="1">
              <a:lnSpc>
                <a:spcPct val="90000"/>
              </a:lnSpc>
            </a:pPr>
            <a:r>
              <a:rPr lang="en-US" sz="2200" dirty="0"/>
              <a:t>Time</a:t>
            </a:r>
            <a:endParaRPr lang="en-AU" sz="2200" dirty="0"/>
          </a:p>
        </p:txBody>
      </p:sp>
      <p:pic>
        <p:nvPicPr>
          <p:cNvPr id="28676" name="Picture 4" descr="BS00975_"/>
          <p:cNvPicPr>
            <a:picLocks noChangeAspect="1" noChangeArrowheads="1"/>
          </p:cNvPicPr>
          <p:nvPr/>
        </p:nvPicPr>
        <p:blipFill>
          <a:blip r:embed="rId3" cstate="print"/>
          <a:srcRect/>
          <a:stretch>
            <a:fillRect/>
          </a:stretch>
        </p:blipFill>
        <p:spPr bwMode="auto">
          <a:xfrm>
            <a:off x="6804025" y="260350"/>
            <a:ext cx="2016125" cy="1243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Rot="1" noChangeArrowheads="1"/>
          </p:cNvSpPr>
          <p:nvPr>
            <p:ph type="title" idx="4294967295"/>
          </p:nvPr>
        </p:nvSpPr>
        <p:spPr>
          <a:xfrm>
            <a:off x="395288" y="333375"/>
            <a:ext cx="7391400" cy="1143000"/>
          </a:xfrm>
        </p:spPr>
        <p:txBody>
          <a:bodyPr/>
          <a:lstStyle/>
          <a:p>
            <a:r>
              <a:rPr lang="en-AU" sz="3800" dirty="0">
                <a:solidFill>
                  <a:srgbClr val="FFFF00"/>
                </a:solidFill>
              </a:rPr>
              <a:t>Coping with the overload: </a:t>
            </a:r>
            <a:br>
              <a:rPr lang="en-AU" sz="3800" dirty="0">
                <a:solidFill>
                  <a:srgbClr val="FFFF00"/>
                </a:solidFill>
              </a:rPr>
            </a:br>
            <a:r>
              <a:rPr lang="en-AU" sz="3800" dirty="0">
                <a:solidFill>
                  <a:srgbClr val="FFFF00"/>
                </a:solidFill>
              </a:rPr>
              <a:t>things you might consider</a:t>
            </a:r>
          </a:p>
        </p:txBody>
      </p:sp>
      <p:graphicFrame>
        <p:nvGraphicFramePr>
          <p:cNvPr id="3074" name="Object 3"/>
          <p:cNvGraphicFramePr>
            <a:graphicFrameLocks noChangeAspect="1"/>
          </p:cNvGraphicFramePr>
          <p:nvPr/>
        </p:nvGraphicFramePr>
        <p:xfrm>
          <a:off x="165100" y="1916113"/>
          <a:ext cx="1812925" cy="4876800"/>
        </p:xfrm>
        <a:graphic>
          <a:graphicData uri="http://schemas.openxmlformats.org/presentationml/2006/ole">
            <p:oleObj spid="_x0000_s155650" name="Photo Editor Photo" r:id="rId4" imgW="2600000" imgH="6990476" progId="">
              <p:embed/>
            </p:oleObj>
          </a:graphicData>
        </a:graphic>
      </p:graphicFrame>
      <p:sp>
        <p:nvSpPr>
          <p:cNvPr id="3078" name="Text Box 6"/>
          <p:cNvSpPr txBox="1">
            <a:spLocks noChangeArrowheads="1"/>
          </p:cNvSpPr>
          <p:nvPr/>
        </p:nvSpPr>
        <p:spPr bwMode="auto">
          <a:xfrm>
            <a:off x="2293938" y="2174875"/>
            <a:ext cx="184731" cy="830997"/>
          </a:xfrm>
          <a:prstGeom prst="rect">
            <a:avLst/>
          </a:prstGeom>
          <a:noFill/>
          <a:ln w="9525">
            <a:noFill/>
            <a:miter lim="800000"/>
            <a:headEnd/>
            <a:tailEnd/>
          </a:ln>
        </p:spPr>
        <p:txBody>
          <a:bodyPr wrap="none">
            <a:spAutoFit/>
          </a:bodyPr>
          <a:lstStyle/>
          <a:p>
            <a:pPr eaLnBrk="1" hangingPunct="1"/>
            <a:r>
              <a:rPr lang="en-US" sz="2400" dirty="0">
                <a:solidFill>
                  <a:schemeClr val="bg1"/>
                </a:solidFill>
                <a:latin typeface="Times New Roman" pitchFamily="18" charset="0"/>
              </a:rPr>
              <a:t/>
            </a:r>
            <a:br>
              <a:rPr lang="en-US" sz="2400" dirty="0">
                <a:solidFill>
                  <a:schemeClr val="bg1"/>
                </a:solidFill>
                <a:latin typeface="Times New Roman" pitchFamily="18" charset="0"/>
              </a:rPr>
            </a:b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p:cNvSpPr>
            <a:spLocks noGrp="1" noChangeArrowheads="1"/>
          </p:cNvSpPr>
          <p:nvPr>
            <p:ph type="title" idx="4294967295"/>
          </p:nvPr>
        </p:nvSpPr>
        <p:spPr/>
        <p:txBody>
          <a:bodyPr/>
          <a:lstStyle/>
          <a:p>
            <a:r>
              <a:rPr lang="en-US"/>
              <a:t>Your Clinical Questions</a:t>
            </a:r>
            <a:endParaRPr lang="en-AU"/>
          </a:p>
        </p:txBody>
      </p:sp>
      <p:sp>
        <p:nvSpPr>
          <p:cNvPr id="257027" name="Rectangle 1027"/>
          <p:cNvSpPr>
            <a:spLocks noGrp="1" noChangeArrowheads="1"/>
          </p:cNvSpPr>
          <p:nvPr>
            <p:ph idx="4294967295"/>
          </p:nvPr>
        </p:nvSpPr>
        <p:spPr/>
        <p:txBody>
          <a:bodyPr/>
          <a:lstStyle/>
          <a:p>
            <a:r>
              <a:rPr lang="en-US" sz="3600"/>
              <a:t>Write down one recent patient problem</a:t>
            </a:r>
            <a:br>
              <a:rPr lang="en-US" sz="3600"/>
            </a:br>
            <a:endParaRPr lang="en-US" sz="3600"/>
          </a:p>
          <a:p>
            <a:r>
              <a:rPr lang="en-US" sz="3600"/>
              <a:t>What was the critical question?</a:t>
            </a:r>
            <a:br>
              <a:rPr lang="en-US" sz="3600"/>
            </a:br>
            <a:endParaRPr lang="en-US" sz="3600"/>
          </a:p>
          <a:p>
            <a:r>
              <a:rPr lang="en-US" sz="3600"/>
              <a:t>Did you answer it? If so, how?</a:t>
            </a:r>
          </a:p>
          <a:p>
            <a:pPr>
              <a:buFont typeface="Wingdings" pitchFamily="2" charset="2"/>
              <a:buNone/>
            </a:pPr>
            <a:endParaRPr lang="en-US"/>
          </a:p>
        </p:txBody>
      </p:sp>
      <p:pic>
        <p:nvPicPr>
          <p:cNvPr id="33796" name="Picture 2" descr="http://tbn0.google.com/images?q=tbn:z5nVq25fiS_8QM:http://www.hoots-driving.co.uk/noentry.gif">
            <a:hlinkClick r:id="rId3"/>
          </p:cNvPr>
          <p:cNvPicPr>
            <a:picLocks noChangeAspect="1" noChangeArrowheads="1"/>
          </p:cNvPicPr>
          <p:nvPr/>
        </p:nvPicPr>
        <p:blipFill>
          <a:blip r:embed="rId4" cstate="print"/>
          <a:srcRect/>
          <a:stretch>
            <a:fillRect/>
          </a:stretch>
        </p:blipFill>
        <p:spPr bwMode="auto">
          <a:xfrm>
            <a:off x="7572375" y="5214938"/>
            <a:ext cx="1181100" cy="1181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endParaRPr lang="en-US"/>
          </a:p>
        </p:txBody>
      </p:sp>
      <p:sp>
        <p:nvSpPr>
          <p:cNvPr id="34819" name="Content Placeholder 2"/>
          <p:cNvSpPr>
            <a:spLocks noGrp="1"/>
          </p:cNvSpPr>
          <p:nvPr>
            <p:ph idx="4294967295"/>
          </p:nvPr>
        </p:nvSpPr>
        <p:spPr/>
        <p:txBody>
          <a:bodyPr/>
          <a:lstStyle/>
          <a:p>
            <a:endParaRPr lang="en-US"/>
          </a:p>
        </p:txBody>
      </p:sp>
      <p:pic>
        <p:nvPicPr>
          <p:cNvPr id="34820" name="Picture 2"/>
          <p:cNvPicPr>
            <a:picLocks noChangeAspect="1" noChangeArrowheads="1"/>
          </p:cNvPicPr>
          <p:nvPr/>
        </p:nvPicPr>
        <p:blipFill>
          <a:blip r:embed="rId3" cstate="print"/>
          <a:srcRect/>
          <a:stretch>
            <a:fillRect/>
          </a:stretch>
        </p:blipFill>
        <p:spPr bwMode="auto">
          <a:xfrm>
            <a:off x="714375" y="571500"/>
            <a:ext cx="7929563" cy="5692775"/>
          </a:xfrm>
          <a:prstGeom prst="rect">
            <a:avLst/>
          </a:prstGeom>
          <a:noFill/>
          <a:ln w="9525">
            <a:noFill/>
            <a:miter lim="800000"/>
            <a:headEnd/>
            <a:tailEnd/>
          </a:ln>
        </p:spPr>
      </p:pic>
      <p:sp>
        <p:nvSpPr>
          <p:cNvPr id="34821" name="Rounded Rectangular Callout 4"/>
          <p:cNvSpPr>
            <a:spLocks noChangeArrowheads="1"/>
          </p:cNvSpPr>
          <p:nvPr/>
        </p:nvSpPr>
        <p:spPr bwMode="auto">
          <a:xfrm>
            <a:off x="1928813" y="4643446"/>
            <a:ext cx="3429005" cy="500066"/>
          </a:xfrm>
          <a:prstGeom prst="wedgeRoundRectCallout">
            <a:avLst>
              <a:gd name="adj1" fmla="val -58611"/>
              <a:gd name="adj2" fmla="val 354"/>
              <a:gd name="adj3" fmla="val 16667"/>
            </a:avLst>
          </a:prstGeom>
          <a:solidFill>
            <a:schemeClr val="accent1"/>
          </a:solidFill>
          <a:ln w="9525" algn="ctr">
            <a:solidFill>
              <a:schemeClr val="tx1"/>
            </a:solidFill>
            <a:miter lim="800000"/>
            <a:headEnd/>
            <a:tailEnd/>
          </a:ln>
        </p:spPr>
        <p:txBody>
          <a:bodyPr wrap="none"/>
          <a:lstStyle/>
          <a:p>
            <a:r>
              <a:rPr lang="en-GB" dirty="0"/>
              <a:t>Enter in to search box </a:t>
            </a:r>
            <a:endParaRPr lang="en-US" dirty="0"/>
          </a:p>
        </p:txBody>
      </p:sp>
      <p:sp>
        <p:nvSpPr>
          <p:cNvPr id="34822" name="Rounded Rectangular Callout 5"/>
          <p:cNvSpPr>
            <a:spLocks noChangeArrowheads="1"/>
          </p:cNvSpPr>
          <p:nvPr/>
        </p:nvSpPr>
        <p:spPr bwMode="auto">
          <a:xfrm>
            <a:off x="5929323" y="2428875"/>
            <a:ext cx="2643178" cy="785813"/>
          </a:xfrm>
          <a:prstGeom prst="wedgeRoundRectCallout">
            <a:avLst>
              <a:gd name="adj1" fmla="val -123944"/>
              <a:gd name="adj2" fmla="val 171199"/>
              <a:gd name="adj3" fmla="val 16667"/>
            </a:avLst>
          </a:prstGeom>
          <a:solidFill>
            <a:schemeClr val="accent1"/>
          </a:solidFill>
          <a:ln w="9525" algn="ctr">
            <a:solidFill>
              <a:schemeClr val="tx1"/>
            </a:solidFill>
            <a:miter lim="800000"/>
            <a:headEnd/>
            <a:tailEnd/>
          </a:ln>
        </p:spPr>
        <p:txBody>
          <a:bodyPr wrap="none"/>
          <a:lstStyle/>
          <a:p>
            <a:pPr algn="ctr"/>
            <a:r>
              <a:rPr lang="en-GB"/>
              <a:t>A recent patient of </a:t>
            </a:r>
          </a:p>
          <a:p>
            <a:pPr algn="ctr"/>
            <a:r>
              <a:rPr lang="en-GB"/>
              <a:t>mine in practice </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endParaRPr lang="en-US"/>
          </a:p>
        </p:txBody>
      </p:sp>
      <p:pic>
        <p:nvPicPr>
          <p:cNvPr id="35843" name="Picture 2"/>
          <p:cNvPicPr>
            <a:picLocks noGrp="1" noChangeAspect="1" noChangeArrowheads="1"/>
          </p:cNvPicPr>
          <p:nvPr>
            <p:ph idx="4294967295"/>
          </p:nvPr>
        </p:nvPicPr>
        <p:blipFill>
          <a:blip r:embed="rId3" cstate="print"/>
          <a:srcRect/>
          <a:stretch>
            <a:fillRect/>
          </a:stretch>
        </p:blipFill>
        <p:spPr>
          <a:xfrm>
            <a:off x="682625" y="857250"/>
            <a:ext cx="7340600" cy="5268913"/>
          </a:xfrm>
          <a:noFill/>
        </p:spPr>
      </p:pic>
      <p:sp>
        <p:nvSpPr>
          <p:cNvPr id="35844" name="Rounded Rectangular Callout 5"/>
          <p:cNvSpPr>
            <a:spLocks noChangeArrowheads="1"/>
          </p:cNvSpPr>
          <p:nvPr/>
        </p:nvSpPr>
        <p:spPr bwMode="auto">
          <a:xfrm>
            <a:off x="5214938" y="4786313"/>
            <a:ext cx="2143125" cy="357187"/>
          </a:xfrm>
          <a:prstGeom prst="wedgeRoundRectCallout">
            <a:avLst>
              <a:gd name="adj1" fmla="val -65278"/>
              <a:gd name="adj2" fmla="val 21866"/>
              <a:gd name="adj3" fmla="val 16667"/>
            </a:avLst>
          </a:prstGeom>
          <a:solidFill>
            <a:schemeClr val="accent1"/>
          </a:solidFill>
          <a:ln w="9525" algn="ctr">
            <a:solidFill>
              <a:schemeClr val="tx1"/>
            </a:solidFill>
            <a:miter lim="800000"/>
            <a:headEnd/>
            <a:tailEnd/>
          </a:ln>
        </p:spPr>
        <p:txBody>
          <a:bodyPr wrap="none"/>
          <a:lstStyle/>
          <a:p>
            <a:r>
              <a:rPr lang="en-GB"/>
              <a:t>Enter in to search box </a:t>
            </a:r>
            <a:endParaRPr lang="en-US"/>
          </a:p>
        </p:txBody>
      </p:sp>
      <p:pic>
        <p:nvPicPr>
          <p:cNvPr id="35845" name="Picture 3"/>
          <p:cNvPicPr>
            <a:picLocks noChangeAspect="1" noChangeArrowheads="1"/>
          </p:cNvPicPr>
          <p:nvPr/>
        </p:nvPicPr>
        <p:blipFill>
          <a:blip r:embed="rId4" cstate="print"/>
          <a:srcRect/>
          <a:stretch>
            <a:fillRect/>
          </a:stretch>
        </p:blipFill>
        <p:spPr bwMode="auto">
          <a:xfrm>
            <a:off x="285750" y="428625"/>
            <a:ext cx="8429625" cy="6051550"/>
          </a:xfrm>
          <a:prstGeom prst="rect">
            <a:avLst/>
          </a:prstGeom>
          <a:noFill/>
          <a:ln w="9525">
            <a:noFill/>
            <a:miter lim="800000"/>
            <a:headEnd/>
            <a:tailEnd/>
          </a:ln>
        </p:spPr>
      </p:pic>
      <p:sp>
        <p:nvSpPr>
          <p:cNvPr id="35846" name="Flowchart: Process 7"/>
          <p:cNvSpPr>
            <a:spLocks noChangeArrowheads="1"/>
          </p:cNvSpPr>
          <p:nvPr/>
        </p:nvSpPr>
        <p:spPr bwMode="auto">
          <a:xfrm>
            <a:off x="500063" y="5715000"/>
            <a:ext cx="4786312" cy="500063"/>
          </a:xfrm>
          <a:prstGeom prst="flowChartProcess">
            <a:avLst/>
          </a:prstGeom>
          <a:solidFill>
            <a:schemeClr val="accent1">
              <a:alpha val="12157"/>
            </a:schemeClr>
          </a:solidFill>
          <a:ln w="9525" algn="ctr">
            <a:solidFill>
              <a:schemeClr val="tx1"/>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l="24023" t="4688" b="12812"/>
          <a:stretch>
            <a:fillRect/>
          </a:stretch>
        </p:blipFill>
        <p:spPr bwMode="auto">
          <a:xfrm>
            <a:off x="0" y="214290"/>
            <a:ext cx="9263074" cy="6286520"/>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l="24023" r="49610" b="75625"/>
          <a:stretch>
            <a:fillRect/>
          </a:stretch>
        </p:blipFill>
        <p:spPr bwMode="auto">
          <a:xfrm>
            <a:off x="2714497" y="642918"/>
            <a:ext cx="6429503" cy="3714776"/>
          </a:xfrm>
          <a:prstGeom prst="rect">
            <a:avLst/>
          </a:prstGeo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US" dirty="0">
                <a:solidFill>
                  <a:srgbClr val="FFFF00"/>
                </a:solidFill>
              </a:rPr>
              <a:t>The Barriers to EBP</a:t>
            </a:r>
            <a:endParaRPr lang="en-AU" dirty="0">
              <a:solidFill>
                <a:srgbClr val="FFFF00"/>
              </a:solidFill>
            </a:endParaRPr>
          </a:p>
        </p:txBody>
      </p:sp>
      <p:sp>
        <p:nvSpPr>
          <p:cNvPr id="39939" name="Rectangle 3"/>
          <p:cNvSpPr>
            <a:spLocks noGrp="1" noChangeArrowheads="1"/>
          </p:cNvSpPr>
          <p:nvPr>
            <p:ph idx="4294967295"/>
          </p:nvPr>
        </p:nvSpPr>
        <p:spPr/>
        <p:txBody>
          <a:bodyPr/>
          <a:lstStyle/>
          <a:p>
            <a:pPr marL="609600" indent="-609600">
              <a:buClr>
                <a:srgbClr val="FFC000"/>
              </a:buClr>
              <a:buFont typeface="Arial" pitchFamily="34" charset="0"/>
              <a:buChar char="•"/>
            </a:pPr>
            <a:r>
              <a:rPr lang="en-US" dirty="0"/>
              <a:t>Attitude of question &amp; inquiry</a:t>
            </a:r>
          </a:p>
          <a:p>
            <a:pPr marL="609600" indent="-609600">
              <a:buClr>
                <a:srgbClr val="FFC000"/>
              </a:buClr>
              <a:buFont typeface="Arial" pitchFamily="34" charset="0"/>
              <a:buChar char="•"/>
            </a:pPr>
            <a:r>
              <a:rPr lang="en-US" dirty="0"/>
              <a:t>Know-how in finding, appraising, and applying evidence</a:t>
            </a:r>
          </a:p>
          <a:p>
            <a:pPr marL="609600" indent="-609600">
              <a:buClr>
                <a:srgbClr val="FFC000"/>
              </a:buClr>
              <a:buFont typeface="Arial" pitchFamily="34" charset="0"/>
              <a:buChar char="•"/>
            </a:pPr>
            <a:r>
              <a:rPr lang="en-US" dirty="0"/>
              <a:t>Information Resources on tap</a:t>
            </a:r>
          </a:p>
          <a:p>
            <a:pPr marL="609600" indent="-609600">
              <a:buClr>
                <a:srgbClr val="FFC000"/>
              </a:buClr>
              <a:buFont typeface="Arial" pitchFamily="34" charset="0"/>
              <a:buChar char="•"/>
            </a:pPr>
            <a:r>
              <a:rPr lang="en-US" dirty="0"/>
              <a:t>Lack of Time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CN007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7" name="Rectangle 3"/>
          <p:cNvSpPr>
            <a:spLocks noGrp="1" noRot="1" noChangeArrowheads="1"/>
          </p:cNvSpPr>
          <p:nvPr>
            <p:ph type="title" idx="4294967295"/>
          </p:nvPr>
        </p:nvSpPr>
        <p:spPr>
          <a:xfrm>
            <a:off x="827088" y="-26988"/>
            <a:ext cx="6792912" cy="1143001"/>
          </a:xfrm>
        </p:spPr>
        <p:txBody>
          <a:bodyPr/>
          <a:lstStyle/>
          <a:p>
            <a:r>
              <a:rPr lang="en-GB" dirty="0" smtClean="0">
                <a:solidFill>
                  <a:schemeClr val="tx1"/>
                </a:solidFill>
              </a:rPr>
              <a:t>Conclusions</a:t>
            </a:r>
            <a:br>
              <a:rPr lang="en-GB" dirty="0" smtClean="0">
                <a:solidFill>
                  <a:schemeClr val="tx1"/>
                </a:solidFill>
              </a:rPr>
            </a:br>
            <a:endParaRPr lang="en-US" dirty="0">
              <a:solidFill>
                <a:schemeClr val="tx1"/>
              </a:solidFill>
            </a:endParaRPr>
          </a:p>
        </p:txBody>
      </p:sp>
      <p:sp>
        <p:nvSpPr>
          <p:cNvPr id="41988" name="Rectangle 4"/>
          <p:cNvSpPr>
            <a:spLocks noGrp="1" noChangeArrowheads="1"/>
          </p:cNvSpPr>
          <p:nvPr>
            <p:ph idx="4294967295"/>
          </p:nvPr>
        </p:nvSpPr>
        <p:spPr>
          <a:xfrm>
            <a:off x="285720" y="1285860"/>
            <a:ext cx="8015288" cy="4114800"/>
          </a:xfrm>
        </p:spPr>
        <p:txBody>
          <a:bodyPr/>
          <a:lstStyle/>
          <a:p>
            <a:pPr marL="609600" indent="-609600">
              <a:buFont typeface="Wingdings" pitchFamily="2" charset="2"/>
              <a:buAutoNum type="arabicPeriod"/>
            </a:pPr>
            <a:r>
              <a:rPr lang="en-GB" dirty="0"/>
              <a:t>The information problem is bad and getting worse</a:t>
            </a:r>
          </a:p>
          <a:p>
            <a:pPr marL="609600" indent="-609600">
              <a:buFont typeface="Wingdings" pitchFamily="2" charset="2"/>
              <a:buAutoNum type="arabicPeriod"/>
            </a:pPr>
            <a:r>
              <a:rPr lang="en-GB" dirty="0"/>
              <a:t>All health care workers should be equipped to deal with the information problem</a:t>
            </a:r>
          </a:p>
          <a:p>
            <a:pPr marL="609600" indent="-609600">
              <a:buFont typeface="Wingdings" pitchFamily="2" charset="2"/>
              <a:buAutoNum type="arabicPeriod"/>
            </a:pPr>
            <a:r>
              <a:rPr lang="en-GB" dirty="0"/>
              <a:t>The mission is difficult but not impossible!</a:t>
            </a:r>
            <a:endParaRPr lang="en-US" dirty="0"/>
          </a:p>
        </p:txBody>
      </p:sp>
      <p:pic>
        <p:nvPicPr>
          <p:cNvPr id="41989" name="Picture 5"/>
          <p:cNvPicPr>
            <a:picLocks noChangeAspect="1" noChangeArrowheads="1"/>
          </p:cNvPicPr>
          <p:nvPr/>
        </p:nvPicPr>
        <p:blipFill>
          <a:blip r:embed="rId4" cstate="print"/>
          <a:srcRect/>
          <a:stretch>
            <a:fillRect/>
          </a:stretch>
        </p:blipFill>
        <p:spPr bwMode="auto">
          <a:xfrm>
            <a:off x="6588125" y="4368800"/>
            <a:ext cx="2555875"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endParaRPr lang="en-US"/>
          </a:p>
        </p:txBody>
      </p:sp>
      <p:sp>
        <p:nvSpPr>
          <p:cNvPr id="43011" name="Content Placeholder 2"/>
          <p:cNvSpPr>
            <a:spLocks noGrp="1"/>
          </p:cNvSpPr>
          <p:nvPr>
            <p:ph idx="4294967295"/>
          </p:nvPr>
        </p:nvSpPr>
        <p:spPr/>
        <p:txBody>
          <a:bodyPr/>
          <a:lstStyle/>
          <a:p>
            <a:pPr algn="ctr">
              <a:buFont typeface="Wingdings" pitchFamily="2" charset="2"/>
              <a:buNone/>
            </a:pPr>
            <a:r>
              <a:rPr lang="en-GB" sz="4000"/>
              <a:t>Take a break for two minutes </a:t>
            </a:r>
            <a:endParaRPr lang="en-US" sz="4000"/>
          </a:p>
        </p:txBody>
      </p:sp>
      <p:pic>
        <p:nvPicPr>
          <p:cNvPr id="43012" name="Picture 2" descr="http://tbn0.google.com/images?q=tbn:z5nVq25fiS_8QM:http://www.hoots-driving.co.uk/noentry.gif">
            <a:hlinkClick r:id="rId3"/>
          </p:cNvPr>
          <p:cNvPicPr>
            <a:picLocks noChangeAspect="1" noChangeArrowheads="1"/>
          </p:cNvPicPr>
          <p:nvPr/>
        </p:nvPicPr>
        <p:blipFill>
          <a:blip r:embed="rId4" cstate="print"/>
          <a:srcRect/>
          <a:stretch>
            <a:fillRect/>
          </a:stretch>
        </p:blipFill>
        <p:spPr bwMode="auto">
          <a:xfrm>
            <a:off x="3571875" y="4214813"/>
            <a:ext cx="16097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srcRect l="4377" t="2929" r="2238" b="332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p:txBody>
          <a:bodyPr/>
          <a:lstStyle/>
          <a:p>
            <a:pPr>
              <a:buFont typeface="Wingdings" pitchFamily="2" charset="2"/>
              <a:buNone/>
            </a:pPr>
            <a:endParaRPr lang="en-US"/>
          </a:p>
        </p:txBody>
      </p:sp>
      <p:sp>
        <p:nvSpPr>
          <p:cNvPr id="4" name="Rectangle 3"/>
          <p:cNvSpPr/>
          <p:nvPr/>
        </p:nvSpPr>
        <p:spPr>
          <a:xfrm>
            <a:off x="857250" y="3357563"/>
            <a:ext cx="7596188" cy="1754187"/>
          </a:xfrm>
          <a:prstGeom prst="rect">
            <a:avLst/>
          </a:prstGeom>
        </p:spPr>
        <p:txBody>
          <a:bodyPr wrap="none">
            <a:spAutoFit/>
          </a:bodyPr>
          <a:lstStyle/>
          <a:p>
            <a:pPr>
              <a:defRPr/>
            </a:pPr>
            <a:r>
              <a:rPr lang="en-AU" sz="3600" dirty="0">
                <a:solidFill>
                  <a:schemeClr val="tx2">
                    <a:lumMod val="50000"/>
                  </a:schemeClr>
                </a:solidFill>
                <a:latin typeface="Comic Sans MS"/>
                <a:ea typeface="Times New Roman"/>
                <a:cs typeface="Comic Sans MS"/>
              </a:rPr>
              <a:t>: </a:t>
            </a:r>
            <a:r>
              <a:rPr lang="en-AU" sz="3600" dirty="0">
                <a:latin typeface="Comic Sans MS"/>
                <a:ea typeface="Times New Roman"/>
                <a:cs typeface="Comic Sans MS"/>
              </a:rPr>
              <a:t>Asking well-formulated questions</a:t>
            </a:r>
          </a:p>
          <a:p>
            <a:pPr>
              <a:defRPr/>
            </a:pPr>
            <a:endParaRPr lang="en-AU" sz="3600" dirty="0">
              <a:latin typeface="Comic Sans MS"/>
            </a:endParaRPr>
          </a:p>
          <a:p>
            <a:pPr algn="ctr">
              <a:defRPr/>
            </a:pPr>
            <a:r>
              <a:rPr lang="en-AU" sz="3600" dirty="0">
                <a:solidFill>
                  <a:srgbClr val="FFFF00"/>
                </a:solidFill>
                <a:latin typeface="Comic Sans MS"/>
              </a:rPr>
              <a:t>Page 21 in your books </a:t>
            </a:r>
            <a:endParaRPr lang="en-US" sz="3600" dirty="0">
              <a:solidFill>
                <a:srgbClr val="FFFF00"/>
              </a:solidFill>
            </a:endParaRPr>
          </a:p>
        </p:txBody>
      </p:sp>
      <p:pic>
        <p:nvPicPr>
          <p:cNvPr id="44036" name="Picture 2" descr="http://cufagradforum.files.wordpress.com/2007/05/questions.gif"/>
          <p:cNvPicPr>
            <a:picLocks noChangeAspect="1" noChangeArrowheads="1"/>
          </p:cNvPicPr>
          <p:nvPr/>
        </p:nvPicPr>
        <p:blipFill>
          <a:blip r:embed="rId3" cstate="print"/>
          <a:srcRect/>
          <a:stretch>
            <a:fillRect/>
          </a:stretch>
        </p:blipFill>
        <p:spPr bwMode="auto">
          <a:xfrm>
            <a:off x="5572125" y="214313"/>
            <a:ext cx="3300413"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684212" y="692150"/>
            <a:ext cx="6388117" cy="3929063"/>
          </a:xfrm>
        </p:spPr>
        <p:txBody>
          <a:bodyPr/>
          <a:lstStyle/>
          <a:p>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sz="1700" dirty="0">
                <a:solidFill>
                  <a:schemeClr val="bg1"/>
                </a:solidFill>
              </a:rPr>
              <a:t>Angela  is a new patient who recently moved to the area to be closer to her son and his family</a:t>
            </a:r>
            <a:br>
              <a:rPr lang="en-US" sz="1700" dirty="0">
                <a:solidFill>
                  <a:schemeClr val="bg1"/>
                </a:solidFill>
              </a:rPr>
            </a:br>
            <a:r>
              <a:rPr lang="en-US" sz="1700" dirty="0">
                <a:solidFill>
                  <a:schemeClr val="bg1"/>
                </a:solidFill>
              </a:rPr>
              <a:t/>
            </a:r>
            <a:br>
              <a:rPr lang="en-US" sz="1700" dirty="0">
                <a:solidFill>
                  <a:schemeClr val="bg1"/>
                </a:solidFill>
              </a:rPr>
            </a:br>
            <a:r>
              <a:rPr lang="en-US" sz="1700" dirty="0">
                <a:solidFill>
                  <a:schemeClr val="bg1"/>
                </a:solidFill>
              </a:rPr>
              <a:t>She is 69 years old and has a history of congestive heart failure brought on by a recent myocardial infarctions. </a:t>
            </a:r>
            <a:br>
              <a:rPr lang="en-US" sz="1700" dirty="0">
                <a:solidFill>
                  <a:schemeClr val="bg1"/>
                </a:solidFill>
              </a:rPr>
            </a:br>
            <a:r>
              <a:rPr lang="en-US" sz="1700" dirty="0">
                <a:solidFill>
                  <a:schemeClr val="bg1"/>
                </a:solidFill>
              </a:rPr>
              <a:t/>
            </a:r>
            <a:br>
              <a:rPr lang="en-US" sz="1700" dirty="0">
                <a:solidFill>
                  <a:schemeClr val="bg1"/>
                </a:solidFill>
              </a:rPr>
            </a:br>
            <a:r>
              <a:rPr lang="en-US" sz="1700" dirty="0">
                <a:solidFill>
                  <a:schemeClr val="bg1"/>
                </a:solidFill>
              </a:rPr>
              <a:t>She has been hospitalized twice within the last 6 months for worsening of heart </a:t>
            </a:r>
            <a:r>
              <a:rPr lang="en-US" sz="1700" dirty="0" smtClean="0">
                <a:solidFill>
                  <a:schemeClr val="bg1"/>
                </a:solidFill>
              </a:rPr>
              <a:t>failure and has a venous leg ulcer. </a:t>
            </a:r>
            <a:r>
              <a:rPr lang="en-US" sz="1700" dirty="0">
                <a:solidFill>
                  <a:schemeClr val="bg1"/>
                </a:solidFill>
              </a:rPr>
              <a:t/>
            </a:r>
            <a:br>
              <a:rPr lang="en-US" sz="1700" dirty="0">
                <a:solidFill>
                  <a:schemeClr val="bg1"/>
                </a:solidFill>
              </a:rPr>
            </a:br>
            <a:r>
              <a:rPr lang="en-US" sz="1700" dirty="0">
                <a:solidFill>
                  <a:schemeClr val="bg1"/>
                </a:solidFill>
              </a:rPr>
              <a:t/>
            </a:r>
            <a:br>
              <a:rPr lang="en-US" sz="1700" dirty="0">
                <a:solidFill>
                  <a:schemeClr val="bg1"/>
                </a:solidFill>
              </a:rPr>
            </a:br>
            <a:r>
              <a:rPr lang="en-US" sz="1700" dirty="0">
                <a:solidFill>
                  <a:schemeClr val="bg1"/>
                </a:solidFill>
              </a:rPr>
              <a:t>At the present time she </a:t>
            </a:r>
            <a:r>
              <a:rPr lang="en-US" sz="1700" dirty="0" smtClean="0">
                <a:solidFill>
                  <a:schemeClr val="bg1"/>
                </a:solidFill>
              </a:rPr>
              <a:t>reports she is </a:t>
            </a:r>
            <a:r>
              <a:rPr lang="en-US" sz="1700" dirty="0">
                <a:solidFill>
                  <a:schemeClr val="bg1"/>
                </a:solidFill>
              </a:rPr>
              <a:t>extremely diligent about taking her medications (</a:t>
            </a:r>
            <a:r>
              <a:rPr lang="en-US" sz="1700" dirty="0" err="1">
                <a:solidFill>
                  <a:schemeClr val="bg1"/>
                </a:solidFill>
              </a:rPr>
              <a:t>lisinopril</a:t>
            </a:r>
            <a:r>
              <a:rPr lang="en-US" sz="1700" dirty="0">
                <a:solidFill>
                  <a:schemeClr val="bg1"/>
                </a:solidFill>
              </a:rPr>
              <a:t> and aspirin) and wants desperately to stay out of the hospital. She is mobile and lives alone with several </a:t>
            </a:r>
            <a:r>
              <a:rPr lang="en-US" sz="1700" dirty="0" smtClean="0">
                <a:solidFill>
                  <a:schemeClr val="bg1"/>
                </a:solidFill>
              </a:rPr>
              <a:t>cats but </a:t>
            </a:r>
            <a:r>
              <a:rPr lang="en-US" sz="1700" dirty="0" err="1" smtClean="0">
                <a:solidFill>
                  <a:schemeClr val="bg1"/>
                </a:solidFill>
              </a:rPr>
              <a:t>reprots</a:t>
            </a:r>
            <a:r>
              <a:rPr lang="en-US" sz="1700" dirty="0" smtClean="0">
                <a:solidFill>
                  <a:schemeClr val="bg1"/>
                </a:solidFill>
              </a:rPr>
              <a:t> sometimes she forgets certain things.                                                 </a:t>
            </a:r>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sz="1700" dirty="0"/>
              <a:t/>
            </a:r>
            <a:br>
              <a:rPr lang="en-US" sz="1700" dirty="0"/>
            </a:br>
            <a:r>
              <a:rPr lang="en-US" dirty="0"/>
              <a:t/>
            </a:r>
            <a:br>
              <a:rPr lang="en-US" dirty="0"/>
            </a:br>
            <a:endParaRPr lang="en-US" dirty="0"/>
          </a:p>
        </p:txBody>
      </p:sp>
      <p:pic>
        <p:nvPicPr>
          <p:cNvPr id="45059" name="Picture 2" descr="C:\Documents and Settings\cheneghan\My Documents\My Pictures\PAULN2.jpg"/>
          <p:cNvPicPr>
            <a:picLocks noGrp="1" noChangeAspect="1" noChangeArrowheads="1"/>
          </p:cNvPicPr>
          <p:nvPr>
            <p:ph idx="4294967295"/>
          </p:nvPr>
        </p:nvPicPr>
        <p:blipFill>
          <a:blip r:embed="rId3" cstate="print"/>
          <a:srcRect/>
          <a:stretch>
            <a:fillRect/>
          </a:stretch>
        </p:blipFill>
        <p:spPr>
          <a:xfrm>
            <a:off x="7143768" y="285728"/>
            <a:ext cx="1785927" cy="1785927"/>
          </a:xfrm>
          <a:noFill/>
        </p:spPr>
      </p:pic>
      <p:sp>
        <p:nvSpPr>
          <p:cNvPr id="6" name="TextBox 5"/>
          <p:cNvSpPr txBox="1"/>
          <p:nvPr/>
        </p:nvSpPr>
        <p:spPr>
          <a:xfrm>
            <a:off x="642910" y="4429132"/>
            <a:ext cx="7102475" cy="1138773"/>
          </a:xfrm>
          <a:prstGeom prst="rect">
            <a:avLst/>
          </a:prstGeom>
          <a:noFill/>
        </p:spPr>
        <p:txBody>
          <a:bodyPr>
            <a:spAutoFit/>
          </a:bodyPr>
          <a:lstStyle/>
          <a:p>
            <a:r>
              <a:rPr lang="en-GB" sz="1700" dirty="0">
                <a:solidFill>
                  <a:schemeClr val="bg1"/>
                </a:solidFill>
                <a:latin typeface="+mj-lt"/>
                <a:ea typeface="+mj-ea"/>
                <a:cs typeface="+mj-cs"/>
              </a:rPr>
              <a:t>She also tells you she is a bit hard of hearing, has a slight cough, is an ex-smoker  of 20 cigs a day for 40 years. Her BP today is 170/90, her ankles are slightly swollen </a:t>
            </a:r>
            <a:r>
              <a:rPr lang="en-GB" sz="1700" dirty="0" smtClean="0">
                <a:solidFill>
                  <a:schemeClr val="bg1"/>
                </a:solidFill>
                <a:latin typeface="+mj-lt"/>
                <a:ea typeface="+mj-ea"/>
                <a:cs typeface="+mj-cs"/>
              </a:rPr>
              <a:t>and her ulcer is painful and </a:t>
            </a:r>
            <a:r>
              <a:rPr lang="en-GB" sz="1700" dirty="0">
                <a:solidFill>
                  <a:schemeClr val="bg1"/>
                </a:solidFill>
                <a:latin typeface="+mj-lt"/>
                <a:ea typeface="+mj-ea"/>
                <a:cs typeface="+mj-cs"/>
              </a:rPr>
              <a:t>her pulse is 80 and </a:t>
            </a:r>
            <a:r>
              <a:rPr lang="en-GB" sz="1700" dirty="0" smtClean="0">
                <a:solidFill>
                  <a:schemeClr val="bg1"/>
                </a:solidFill>
                <a:latin typeface="+mj-lt"/>
                <a:ea typeface="+mj-ea"/>
                <a:cs typeface="+mj-cs"/>
              </a:rPr>
              <a:t>slightly irregular</a:t>
            </a:r>
            <a:r>
              <a:rPr lang="en-GB" sz="1700" dirty="0">
                <a:solidFill>
                  <a:srgbClr val="4EC9F5"/>
                </a:solidFill>
                <a:latin typeface="+mj-lt"/>
                <a:ea typeface="+mj-ea"/>
                <a:cs typeface="+mj-cs"/>
              </a:rPr>
              <a:t>.     </a:t>
            </a:r>
            <a:endParaRPr lang="en-US" sz="1700" dirty="0">
              <a:solidFill>
                <a:srgbClr val="4EC9F5"/>
              </a:solidFill>
              <a:latin typeface="+mj-lt"/>
              <a:ea typeface="+mj-ea"/>
              <a:cs typeface="+mj-cs"/>
            </a:endParaRPr>
          </a:p>
        </p:txBody>
      </p:sp>
      <p:pic>
        <p:nvPicPr>
          <p:cNvPr id="45061" name="Picture 2" descr="http://tbn0.google.com/images?q=tbn:z5nVq25fiS_8QM:http://www.hoots-driving.co.uk/noentry.gif">
            <a:hlinkClick r:id="rId4"/>
          </p:cNvPr>
          <p:cNvPicPr>
            <a:picLocks noChangeAspect="1" noChangeArrowheads="1"/>
          </p:cNvPicPr>
          <p:nvPr/>
        </p:nvPicPr>
        <p:blipFill>
          <a:blip r:embed="rId5" cstate="print"/>
          <a:srcRect/>
          <a:stretch>
            <a:fillRect/>
          </a:stretch>
        </p:blipFill>
        <p:spPr bwMode="auto">
          <a:xfrm>
            <a:off x="7286625" y="5214938"/>
            <a:ext cx="1323975" cy="1323975"/>
          </a:xfrm>
          <a:prstGeom prst="rect">
            <a:avLst/>
          </a:prstGeom>
          <a:noFill/>
          <a:ln w="9525">
            <a:noFill/>
            <a:miter lim="800000"/>
            <a:headEnd/>
            <a:tailEnd/>
          </a:ln>
        </p:spPr>
      </p:pic>
      <p:sp>
        <p:nvSpPr>
          <p:cNvPr id="45062" name="TextBox 7"/>
          <p:cNvSpPr txBox="1">
            <a:spLocks noChangeArrowheads="1"/>
          </p:cNvSpPr>
          <p:nvPr/>
        </p:nvSpPr>
        <p:spPr bwMode="auto">
          <a:xfrm>
            <a:off x="714348" y="6000768"/>
            <a:ext cx="6000792" cy="523875"/>
          </a:xfrm>
          <a:prstGeom prst="rect">
            <a:avLst/>
          </a:prstGeom>
          <a:noFill/>
          <a:ln w="9525">
            <a:noFill/>
            <a:miter lim="800000"/>
            <a:headEnd/>
            <a:tailEnd/>
          </a:ln>
        </p:spPr>
        <p:txBody>
          <a:bodyPr wrap="square">
            <a:spAutoFit/>
          </a:bodyPr>
          <a:lstStyle/>
          <a:p>
            <a:r>
              <a:rPr lang="en-GB" sz="2800" dirty="0">
                <a:solidFill>
                  <a:srgbClr val="FFFF00"/>
                </a:solidFill>
              </a:rPr>
              <a:t>What are your questions?</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z="5000"/>
              <a:t>‘Background’ Questions</a:t>
            </a:r>
          </a:p>
        </p:txBody>
      </p:sp>
      <p:sp>
        <p:nvSpPr>
          <p:cNvPr id="46083" name="Rectangle 3"/>
          <p:cNvSpPr>
            <a:spLocks noGrp="1" noChangeArrowheads="1"/>
          </p:cNvSpPr>
          <p:nvPr>
            <p:ph idx="4294967295"/>
          </p:nvPr>
        </p:nvSpPr>
        <p:spPr>
          <a:xfrm>
            <a:off x="500063" y="1571625"/>
            <a:ext cx="8229600" cy="4525963"/>
          </a:xfrm>
        </p:spPr>
        <p:txBody>
          <a:bodyPr/>
          <a:lstStyle/>
          <a:p>
            <a:r>
              <a:rPr lang="en-US" b="1" dirty="0"/>
              <a:t>About the disorder, test, treatment, etc.</a:t>
            </a:r>
          </a:p>
          <a:p>
            <a:endParaRPr lang="en-US" b="1" dirty="0">
              <a:solidFill>
                <a:srgbClr val="FFFF00"/>
              </a:solidFill>
            </a:endParaRPr>
          </a:p>
          <a:p>
            <a:pPr>
              <a:buFontTx/>
              <a:buNone/>
            </a:pPr>
            <a:r>
              <a:rPr lang="en-US" b="1" dirty="0">
                <a:solidFill>
                  <a:schemeClr val="tx2"/>
                </a:solidFill>
              </a:rPr>
              <a:t>2 components:</a:t>
            </a:r>
          </a:p>
          <a:p>
            <a:pPr>
              <a:buFontTx/>
              <a:buNone/>
            </a:pPr>
            <a:r>
              <a:rPr lang="en-US" b="1" dirty="0"/>
              <a:t>a. Root*</a:t>
            </a:r>
            <a:r>
              <a:rPr lang="en-US" b="1" dirty="0">
                <a:solidFill>
                  <a:schemeClr val="bg1"/>
                </a:solidFill>
              </a:rPr>
              <a:t> </a:t>
            </a:r>
            <a:r>
              <a:rPr lang="en-US" b="1" dirty="0"/>
              <a:t>+ Verb</a:t>
            </a:r>
            <a:r>
              <a:rPr lang="en-US" b="1" dirty="0">
                <a:solidFill>
                  <a:schemeClr val="bg1"/>
                </a:solidFill>
              </a:rPr>
              <a:t>:   </a:t>
            </a:r>
            <a:r>
              <a:rPr lang="en-US" b="1" dirty="0"/>
              <a:t>“What causes …”</a:t>
            </a:r>
          </a:p>
          <a:p>
            <a:pPr>
              <a:buFontTx/>
              <a:buNone/>
            </a:pPr>
            <a:r>
              <a:rPr lang="en-US" b="1" dirty="0">
                <a:solidFill>
                  <a:srgbClr val="FFFF00"/>
                </a:solidFill>
              </a:rPr>
              <a:t>b. Condition:        “… SARS?”</a:t>
            </a:r>
          </a:p>
          <a:p>
            <a:endParaRPr lang="en-US" b="1" dirty="0">
              <a:solidFill>
                <a:schemeClr val="bg1"/>
              </a:solidFill>
            </a:endParaRPr>
          </a:p>
          <a:p>
            <a:r>
              <a:rPr lang="en-US" b="1" dirty="0">
                <a:solidFill>
                  <a:schemeClr val="bg1"/>
                </a:solidFill>
              </a:rPr>
              <a:t>* Who, What, Where, When, Why, How</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sz="5000" dirty="0">
                <a:solidFill>
                  <a:srgbClr val="FFFF00"/>
                </a:solidFill>
              </a:rPr>
              <a:t>‘Foreground’ Questions</a:t>
            </a:r>
          </a:p>
        </p:txBody>
      </p:sp>
      <p:sp>
        <p:nvSpPr>
          <p:cNvPr id="47107" name="Rectangle 3"/>
          <p:cNvSpPr>
            <a:spLocks noGrp="1" noChangeArrowheads="1"/>
          </p:cNvSpPr>
          <p:nvPr>
            <p:ph idx="4294967295"/>
          </p:nvPr>
        </p:nvSpPr>
        <p:spPr/>
        <p:txBody>
          <a:bodyPr/>
          <a:lstStyle/>
          <a:p>
            <a:r>
              <a:rPr lang="en-US" sz="2400" b="1" dirty="0"/>
              <a:t>About patient care decisions and actions</a:t>
            </a:r>
          </a:p>
          <a:p>
            <a:endParaRPr lang="en-US" sz="2400" b="1" dirty="0">
              <a:solidFill>
                <a:srgbClr val="FFFF00"/>
              </a:solidFill>
            </a:endParaRPr>
          </a:p>
          <a:p>
            <a:pPr>
              <a:buFontTx/>
              <a:buNone/>
            </a:pPr>
            <a:r>
              <a:rPr lang="en-US" sz="2400" b="1" dirty="0"/>
              <a:t>4 (or 3) components:</a:t>
            </a:r>
          </a:p>
          <a:p>
            <a:pPr>
              <a:buFontTx/>
              <a:buNone/>
            </a:pPr>
            <a:r>
              <a:rPr lang="en-US" sz="2400" b="1" dirty="0"/>
              <a:t>a. </a:t>
            </a:r>
            <a:r>
              <a:rPr lang="en-US" sz="3200" b="1" dirty="0">
                <a:solidFill>
                  <a:srgbClr val="FFFF00"/>
                </a:solidFill>
              </a:rPr>
              <a:t>P</a:t>
            </a:r>
            <a:r>
              <a:rPr lang="en-US" sz="2400" b="1" dirty="0"/>
              <a:t>atient, problem, or population</a:t>
            </a:r>
          </a:p>
          <a:p>
            <a:pPr>
              <a:buFontTx/>
              <a:buNone/>
            </a:pPr>
            <a:r>
              <a:rPr lang="en-US" sz="2400" b="1" dirty="0"/>
              <a:t>b. </a:t>
            </a:r>
            <a:r>
              <a:rPr lang="en-US" sz="3600" b="1" dirty="0">
                <a:solidFill>
                  <a:srgbClr val="FFFF00"/>
                </a:solidFill>
              </a:rPr>
              <a:t>I</a:t>
            </a:r>
            <a:r>
              <a:rPr lang="en-US" sz="2400" b="1" dirty="0"/>
              <a:t>ntervention, exposure, or maneuver</a:t>
            </a:r>
          </a:p>
          <a:p>
            <a:pPr>
              <a:buFontTx/>
              <a:buNone/>
            </a:pPr>
            <a:r>
              <a:rPr lang="en-US" sz="2400" b="1" dirty="0"/>
              <a:t>c. </a:t>
            </a:r>
            <a:r>
              <a:rPr lang="en-US" sz="3600" b="1" dirty="0">
                <a:solidFill>
                  <a:srgbClr val="FFFF00"/>
                </a:solidFill>
              </a:rPr>
              <a:t>C</a:t>
            </a:r>
            <a:r>
              <a:rPr lang="en-US" sz="2400" b="1" dirty="0"/>
              <a:t>omparison (if relevant) </a:t>
            </a:r>
          </a:p>
          <a:p>
            <a:pPr>
              <a:buFontTx/>
              <a:buNone/>
            </a:pPr>
            <a:r>
              <a:rPr lang="en-US" sz="2400" b="1" dirty="0"/>
              <a:t>d. Clinical </a:t>
            </a:r>
            <a:r>
              <a:rPr lang="en-US" sz="3600" b="1" dirty="0">
                <a:solidFill>
                  <a:srgbClr val="FFFF00"/>
                </a:solidFill>
              </a:rPr>
              <a:t>O</a:t>
            </a:r>
            <a:r>
              <a:rPr lang="en-US" sz="2400" b="1" dirty="0"/>
              <a:t>utcomes (including time horizon)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sz="4600" dirty="0">
                <a:solidFill>
                  <a:srgbClr val="FFFF00"/>
                </a:solidFill>
              </a:rPr>
              <a:t>Background &amp; Foreground</a:t>
            </a:r>
          </a:p>
        </p:txBody>
      </p:sp>
      <p:pic>
        <p:nvPicPr>
          <p:cNvPr id="48131" name="Picture 3"/>
          <p:cNvPicPr>
            <a:picLocks noGrp="1" noChangeAspect="1" noChangeArrowheads="1"/>
          </p:cNvPicPr>
          <p:nvPr>
            <p:ph idx="4294967295"/>
          </p:nvPr>
        </p:nvPicPr>
        <p:blipFill>
          <a:blip r:embed="rId3" cstate="print"/>
          <a:srcRect/>
          <a:stretch>
            <a:fillRect/>
          </a:stretch>
        </p:blipFill>
        <p:spPr>
          <a:xfrm>
            <a:off x="1285875" y="1570038"/>
            <a:ext cx="6553200" cy="4573587"/>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7" name="Group 83"/>
          <p:cNvGraphicFramePr>
            <a:graphicFrameLocks noGrp="1"/>
          </p:cNvGraphicFramePr>
          <p:nvPr/>
        </p:nvGraphicFramePr>
        <p:xfrm>
          <a:off x="152400" y="484188"/>
          <a:ext cx="8763000" cy="5622926"/>
        </p:xfrm>
        <a:graphic>
          <a:graphicData uri="http://schemas.openxmlformats.org/drawingml/2006/table">
            <a:tbl>
              <a:tblPr/>
              <a:tblGrid>
                <a:gridCol w="1295400"/>
                <a:gridCol w="1752600"/>
                <a:gridCol w="1981200"/>
                <a:gridCol w="2057400"/>
                <a:gridCol w="1676400"/>
              </a:tblGrid>
              <a:tr h="1047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endParaRPr kumimoji="0" lang="en-US" sz="2000" b="0" i="0" u="none" strike="noStrike" cap="none" normalizeH="0" baseline="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400" b="0" i="0" u="none" strike="noStrike" cap="none" normalizeH="0" baseline="0" smtClean="0">
                          <a:ln>
                            <a:noFill/>
                          </a:ln>
                          <a:solidFill>
                            <a:srgbClr val="0000FF"/>
                          </a:solidFill>
                          <a:effectLst/>
                          <a:latin typeface="Times New Roman" pitchFamily="18" charset="0"/>
                        </a:rPr>
                        <a:t>Patient or 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400" b="0" i="0" u="none" strike="noStrike" cap="none" normalizeH="0" baseline="0" smtClean="0">
                          <a:ln>
                            <a:noFill/>
                          </a:ln>
                          <a:solidFill>
                            <a:srgbClr val="0000FF"/>
                          </a:solidFill>
                          <a:effectLst/>
                          <a:latin typeface="Times New Roman" pitchFamily="18" charset="0"/>
                        </a:rPr>
                        <a:t>Intervention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400" b="0" i="0" u="none" strike="noStrike" cap="none" normalizeH="0" baseline="0" smtClean="0">
                          <a:ln>
                            <a:noFill/>
                          </a:ln>
                          <a:solidFill>
                            <a:srgbClr val="0000FF"/>
                          </a:solidFill>
                          <a:effectLst/>
                          <a:latin typeface="Times New Roman" pitchFamily="18" charset="0"/>
                        </a:rPr>
                        <a:t>Comparison intervention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400" b="0" i="0" u="none" strike="noStrike" cap="none" normalizeH="0" baseline="0" smtClean="0">
                          <a:ln>
                            <a:noFill/>
                          </a:ln>
                          <a:solidFill>
                            <a:srgbClr val="0000FF"/>
                          </a:solidFill>
                          <a:effectLst/>
                          <a:latin typeface="Times New Roman" pitchFamily="18" charset="0"/>
                        </a:rPr>
                        <a:t>Outcomes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7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rgbClr val="FFFFFF"/>
                          </a:solidFill>
                          <a:effectLst/>
                          <a:latin typeface="Times New Roman" pitchFamily="18" charset="0"/>
                        </a:rPr>
                        <a:t>Tips for Building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Describe a group of patients similar to your 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What intervention are you considering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What is the main alternative to the intervention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What do you hope to accomplish with the intervention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7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rgbClr val="FFFFFF"/>
                          </a:solidFill>
                          <a:effectLst/>
                          <a:latin typeface="Times New Roman" pitchFamily="18" charset="0"/>
                        </a:rPr>
                        <a:t>Example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“In elderly patients with congestive heart failure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…does treatment with spirinolactone…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…when compared with standard therapy alone…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Tx/>
                        <a:buNone/>
                        <a:tabLst/>
                      </a:pPr>
                      <a:r>
                        <a:rPr kumimoji="0" lang="en-US" sz="2000" b="0" i="0" u="none" strike="noStrike" cap="none" normalizeH="0" baseline="0" smtClean="0">
                          <a:ln>
                            <a:noFill/>
                          </a:ln>
                          <a:solidFill>
                            <a:schemeClr val="tx1"/>
                          </a:solidFill>
                          <a:effectLst/>
                          <a:latin typeface="Times New Roman" pitchFamily="18" charset="0"/>
                        </a:rPr>
                        <a:t>…lead to a decrease in </a:t>
                      </a:r>
                      <a:r>
                        <a:rPr kumimoji="0" lang="en-US" sz="1600" b="0" i="0" u="none" strike="noStrike" cap="none" normalizeH="0" baseline="0" smtClean="0">
                          <a:ln>
                            <a:noFill/>
                          </a:ln>
                          <a:solidFill>
                            <a:schemeClr val="tx1"/>
                          </a:solidFill>
                          <a:effectLst/>
                          <a:latin typeface="Times New Roman" pitchFamily="18" charset="0"/>
                        </a:rPr>
                        <a:t>hospitalization</a:t>
                      </a:r>
                      <a:r>
                        <a:rPr kumimoji="0" lang="en-US" sz="20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1130300" y="404813"/>
            <a:ext cx="7340600" cy="952500"/>
          </a:xfrm>
        </p:spPr>
        <p:txBody>
          <a:bodyPr/>
          <a:lstStyle/>
          <a:p>
            <a:r>
              <a:rPr lang="en-GB" sz="3400" dirty="0">
                <a:solidFill>
                  <a:srgbClr val="FFFF00"/>
                </a:solidFill>
              </a:rPr>
              <a:t>Example 1 page 26 </a:t>
            </a:r>
            <a:endParaRPr lang="en-US" sz="3400" dirty="0">
              <a:solidFill>
                <a:srgbClr val="FFFF00"/>
              </a:solidFill>
            </a:endParaRPr>
          </a:p>
        </p:txBody>
      </p:sp>
      <p:sp>
        <p:nvSpPr>
          <p:cNvPr id="50179" name="TextBox 3"/>
          <p:cNvSpPr txBox="1">
            <a:spLocks noChangeArrowheads="1"/>
          </p:cNvSpPr>
          <p:nvPr/>
        </p:nvSpPr>
        <p:spPr bwMode="auto">
          <a:xfrm>
            <a:off x="1000100" y="1285860"/>
            <a:ext cx="7000875" cy="5386090"/>
          </a:xfrm>
          <a:prstGeom prst="rect">
            <a:avLst/>
          </a:prstGeom>
          <a:noFill/>
          <a:ln w="9525">
            <a:noFill/>
            <a:miter lim="800000"/>
            <a:headEnd/>
            <a:tailEnd/>
          </a:ln>
        </p:spPr>
        <p:txBody>
          <a:bodyPr>
            <a:spAutoFit/>
          </a:bodyPr>
          <a:lstStyle/>
          <a:p>
            <a:r>
              <a:rPr lang="en-GB" dirty="0">
                <a:solidFill>
                  <a:schemeClr val="bg1"/>
                </a:solidFill>
              </a:rPr>
              <a:t>Jean is a 55 year old woman who quite often crosses the Atlantic to visit her elderly mother. She tends to get swollen legs on these flights and is worried about her risk of developing deep vein thrombosis (DVT), because she has read quite a bit about this in the newspapers lately. She asks you if she would wear elastic stockings on her next trip to reduce her risk of this.</a:t>
            </a:r>
          </a:p>
          <a:p>
            <a:endParaRPr lang="en-GB" dirty="0"/>
          </a:p>
          <a:p>
            <a:r>
              <a:rPr lang="en-GB" sz="3200" dirty="0">
                <a:solidFill>
                  <a:srgbClr val="FFFF00"/>
                </a:solidFill>
              </a:rPr>
              <a:t>P</a:t>
            </a:r>
          </a:p>
          <a:p>
            <a:r>
              <a:rPr lang="en-GB" sz="3200" dirty="0">
                <a:solidFill>
                  <a:srgbClr val="FFFF00"/>
                </a:solidFill>
              </a:rPr>
              <a:t>I</a:t>
            </a:r>
          </a:p>
          <a:p>
            <a:r>
              <a:rPr lang="en-GB" sz="3200" dirty="0">
                <a:solidFill>
                  <a:srgbClr val="FFFF00"/>
                </a:solidFill>
              </a:rPr>
              <a:t>C</a:t>
            </a:r>
          </a:p>
          <a:p>
            <a:r>
              <a:rPr lang="en-GB" sz="3200" dirty="0">
                <a:solidFill>
                  <a:srgbClr val="FFFF00"/>
                </a:solidFill>
              </a:rPr>
              <a:t>O</a:t>
            </a:r>
            <a:endParaRPr lang="en-US" sz="3200" dirty="0">
              <a:solidFill>
                <a:srgbClr val="FFFF00"/>
              </a:solidFill>
            </a:endParaRPr>
          </a:p>
        </p:txBody>
      </p:sp>
      <p:sp>
        <p:nvSpPr>
          <p:cNvPr id="5" name="Flowchart: Process 4"/>
          <p:cNvSpPr>
            <a:spLocks noChangeArrowheads="1"/>
          </p:cNvSpPr>
          <p:nvPr/>
        </p:nvSpPr>
        <p:spPr bwMode="auto">
          <a:xfrm>
            <a:off x="4429124" y="2428868"/>
            <a:ext cx="3143272" cy="357188"/>
          </a:xfrm>
          <a:prstGeom prst="flowChartProcess">
            <a:avLst/>
          </a:prstGeom>
          <a:solidFill>
            <a:srgbClr val="FFFF00">
              <a:alpha val="20000"/>
            </a:srgbClr>
          </a:solidFill>
          <a:ln w="9525" algn="ctr">
            <a:solidFill>
              <a:schemeClr val="tx1"/>
            </a:solidFill>
            <a:miter lim="800000"/>
            <a:headEnd/>
            <a:tailEnd/>
          </a:ln>
        </p:spPr>
        <p:txBody>
          <a:bodyPr wrap="none"/>
          <a:lstStyle/>
          <a:p>
            <a:endParaRPr lang="en-US"/>
          </a:p>
        </p:txBody>
      </p:sp>
      <p:sp>
        <p:nvSpPr>
          <p:cNvPr id="6" name="Flowchart: Process 5"/>
          <p:cNvSpPr>
            <a:spLocks noChangeArrowheads="1"/>
          </p:cNvSpPr>
          <p:nvPr/>
        </p:nvSpPr>
        <p:spPr bwMode="auto">
          <a:xfrm>
            <a:off x="3214678" y="3571876"/>
            <a:ext cx="3143272" cy="357190"/>
          </a:xfrm>
          <a:prstGeom prst="flowChartProcess">
            <a:avLst/>
          </a:prstGeom>
          <a:solidFill>
            <a:srgbClr val="FFFF00">
              <a:alpha val="20000"/>
            </a:srgbClr>
          </a:solidFill>
          <a:ln w="9525" algn="ctr">
            <a:solidFill>
              <a:schemeClr val="tx1"/>
            </a:solidFill>
            <a:miter lim="800000"/>
            <a:headEnd/>
            <a:tailEnd/>
          </a:ln>
        </p:spPr>
        <p:txBody>
          <a:bodyPr wrap="none"/>
          <a:lstStyle/>
          <a:p>
            <a:endParaRPr lang="en-US"/>
          </a:p>
        </p:txBody>
      </p:sp>
      <p:sp>
        <p:nvSpPr>
          <p:cNvPr id="7" name="Flowchart: Process 6"/>
          <p:cNvSpPr>
            <a:spLocks noChangeArrowheads="1"/>
          </p:cNvSpPr>
          <p:nvPr/>
        </p:nvSpPr>
        <p:spPr bwMode="auto">
          <a:xfrm>
            <a:off x="1000100" y="1285860"/>
            <a:ext cx="3000396" cy="428628"/>
          </a:xfrm>
          <a:prstGeom prst="flowChartProcess">
            <a:avLst/>
          </a:prstGeom>
          <a:solidFill>
            <a:srgbClr val="FFFF00">
              <a:alpha val="20000"/>
            </a:srgbClr>
          </a:solidFill>
          <a:ln w="9525" algn="ctr">
            <a:solidFill>
              <a:schemeClr val="tx1"/>
            </a:solidFill>
            <a:miter lim="800000"/>
            <a:headEnd/>
            <a:tailEnd/>
          </a:ln>
        </p:spPr>
        <p:txBody>
          <a:bodyPr wrap="none"/>
          <a:lstStyle/>
          <a:p>
            <a:endParaRPr lang="en-US"/>
          </a:p>
        </p:txBody>
      </p:sp>
      <p:pic>
        <p:nvPicPr>
          <p:cNvPr id="50183" name="Picture 2" descr="C:\Documents and Settings\cheneghan\My Documents\My Pictures\images1.jpg"/>
          <p:cNvPicPr>
            <a:picLocks noChangeAspect="1" noChangeArrowheads="1"/>
          </p:cNvPicPr>
          <p:nvPr/>
        </p:nvPicPr>
        <p:blipFill>
          <a:blip r:embed="rId3" cstate="print"/>
          <a:srcRect/>
          <a:stretch>
            <a:fillRect/>
          </a:stretch>
        </p:blipFill>
        <p:spPr bwMode="auto">
          <a:xfrm>
            <a:off x="6221413" y="4786313"/>
            <a:ext cx="2227262"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1130300" y="404813"/>
            <a:ext cx="7340600" cy="952500"/>
          </a:xfrm>
        </p:spPr>
        <p:txBody>
          <a:bodyPr/>
          <a:lstStyle/>
          <a:p>
            <a:r>
              <a:rPr lang="en-GB" sz="3400" dirty="0">
                <a:solidFill>
                  <a:srgbClr val="FFFF00"/>
                </a:solidFill>
              </a:rPr>
              <a:t>Example 2, page 26</a:t>
            </a:r>
            <a:endParaRPr lang="en-US" sz="3400" dirty="0">
              <a:solidFill>
                <a:srgbClr val="FFFF00"/>
              </a:solidFill>
            </a:endParaRPr>
          </a:p>
        </p:txBody>
      </p:sp>
      <p:sp>
        <p:nvSpPr>
          <p:cNvPr id="51203" name="TextBox 3"/>
          <p:cNvSpPr txBox="1">
            <a:spLocks noChangeArrowheads="1"/>
          </p:cNvSpPr>
          <p:nvPr/>
        </p:nvSpPr>
        <p:spPr bwMode="auto">
          <a:xfrm>
            <a:off x="1071538" y="1285860"/>
            <a:ext cx="7358062" cy="3046988"/>
          </a:xfrm>
          <a:prstGeom prst="rect">
            <a:avLst/>
          </a:prstGeom>
          <a:noFill/>
          <a:ln w="25400">
            <a:solidFill>
              <a:srgbClr val="FFFF00"/>
            </a:solidFill>
            <a:miter lim="800000"/>
            <a:headEnd/>
            <a:tailEnd/>
          </a:ln>
        </p:spPr>
        <p:txBody>
          <a:bodyPr>
            <a:spAutoFit/>
          </a:bodyPr>
          <a:lstStyle/>
          <a:p>
            <a:r>
              <a:rPr lang="en-GB" dirty="0">
                <a:solidFill>
                  <a:schemeClr val="bg1"/>
                </a:solidFill>
              </a:rPr>
              <a:t>Jeff, a smoker of more than 30 years, has come to see you about something unrelated . You ask him if he is interested in stopping smoking. He tells you he has tried to quit smoking unsuccessfully in the past. A friend if his , however, successfully quit with acupuncture. Should he try it? Other interventions you know about are nicotine replacement  therapy and antidepressants </a:t>
            </a:r>
            <a:endParaRPr lang="en-US" dirty="0">
              <a:solidFill>
                <a:schemeClr val="bg1"/>
              </a:solidFill>
            </a:endParaRPr>
          </a:p>
        </p:txBody>
      </p:sp>
      <p:sp>
        <p:nvSpPr>
          <p:cNvPr id="51204" name="Rectangle 4"/>
          <p:cNvSpPr>
            <a:spLocks noChangeArrowheads="1"/>
          </p:cNvSpPr>
          <p:nvPr/>
        </p:nvSpPr>
        <p:spPr bwMode="auto">
          <a:xfrm>
            <a:off x="1142976" y="4500571"/>
            <a:ext cx="785813" cy="2062103"/>
          </a:xfrm>
          <a:prstGeom prst="rect">
            <a:avLst/>
          </a:prstGeom>
          <a:noFill/>
          <a:ln w="9525">
            <a:noFill/>
            <a:miter lim="800000"/>
            <a:headEnd/>
            <a:tailEnd/>
          </a:ln>
        </p:spPr>
        <p:txBody>
          <a:bodyPr wrap="square">
            <a:spAutoFit/>
          </a:bodyPr>
          <a:lstStyle/>
          <a:p>
            <a:r>
              <a:rPr lang="en-GB" sz="3200" dirty="0">
                <a:solidFill>
                  <a:srgbClr val="FFFF00"/>
                </a:solidFill>
              </a:rPr>
              <a:t>P</a:t>
            </a:r>
          </a:p>
          <a:p>
            <a:r>
              <a:rPr lang="en-GB" sz="3200" dirty="0">
                <a:solidFill>
                  <a:srgbClr val="FFFF00"/>
                </a:solidFill>
              </a:rPr>
              <a:t>I</a:t>
            </a:r>
          </a:p>
          <a:p>
            <a:r>
              <a:rPr lang="en-GB" sz="3200" dirty="0">
                <a:solidFill>
                  <a:srgbClr val="FFFF00"/>
                </a:solidFill>
              </a:rPr>
              <a:t>C</a:t>
            </a:r>
          </a:p>
          <a:p>
            <a:r>
              <a:rPr lang="en-GB" sz="3200" dirty="0">
                <a:solidFill>
                  <a:srgbClr val="FFFF00"/>
                </a:solidFill>
              </a:rPr>
              <a:t>O</a:t>
            </a:r>
            <a:endParaRPr lang="en-US" sz="3200" dirty="0">
              <a:solidFill>
                <a:srgbClr val="FFFF00"/>
              </a:solidFill>
            </a:endParaRPr>
          </a:p>
        </p:txBody>
      </p:sp>
      <p:pic>
        <p:nvPicPr>
          <p:cNvPr id="51205" name="Picture 2" descr="C:\Documents and Settings\cheneghan\My Documents\My Pictures\images3.jpg"/>
          <p:cNvPicPr>
            <a:picLocks noChangeAspect="1" noChangeArrowheads="1"/>
          </p:cNvPicPr>
          <p:nvPr/>
        </p:nvPicPr>
        <p:blipFill>
          <a:blip r:embed="rId3" cstate="print"/>
          <a:srcRect/>
          <a:stretch>
            <a:fillRect/>
          </a:stretch>
        </p:blipFill>
        <p:spPr bwMode="auto">
          <a:xfrm>
            <a:off x="7643813" y="5000625"/>
            <a:ext cx="1019175" cy="1238250"/>
          </a:xfrm>
          <a:prstGeom prst="rect">
            <a:avLst/>
          </a:prstGeom>
          <a:noFill/>
          <a:ln w="9525">
            <a:noFill/>
            <a:miter lim="800000"/>
            <a:headEnd/>
            <a:tailEnd/>
          </a:ln>
        </p:spPr>
      </p:pic>
      <p:pic>
        <p:nvPicPr>
          <p:cNvPr id="51206" name="Picture 2" descr="http://tbn0.google.com/images?q=tbn:z5nVq25fiS_8QM:http://www.hoots-driving.co.uk/noentry.gif">
            <a:hlinkClick r:id="rId4"/>
          </p:cNvPr>
          <p:cNvPicPr>
            <a:picLocks noChangeAspect="1" noChangeArrowheads="1"/>
          </p:cNvPicPr>
          <p:nvPr/>
        </p:nvPicPr>
        <p:blipFill>
          <a:blip r:embed="rId5" cstate="print"/>
          <a:srcRect/>
          <a:stretch>
            <a:fillRect/>
          </a:stretch>
        </p:blipFill>
        <p:spPr bwMode="auto">
          <a:xfrm>
            <a:off x="7896225" y="214313"/>
            <a:ext cx="928688"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1130300" y="404813"/>
            <a:ext cx="7340600" cy="952500"/>
          </a:xfrm>
        </p:spPr>
        <p:txBody>
          <a:bodyPr/>
          <a:lstStyle/>
          <a:p>
            <a:r>
              <a:rPr lang="en-GB" sz="3400" dirty="0">
                <a:solidFill>
                  <a:srgbClr val="FFFF00"/>
                </a:solidFill>
              </a:rPr>
              <a:t>Example 3 page 27 </a:t>
            </a:r>
            <a:endParaRPr lang="en-US" sz="3400" dirty="0">
              <a:solidFill>
                <a:srgbClr val="FFFF00"/>
              </a:solidFill>
            </a:endParaRPr>
          </a:p>
        </p:txBody>
      </p:sp>
      <p:sp>
        <p:nvSpPr>
          <p:cNvPr id="52227" name="TextBox 3"/>
          <p:cNvSpPr txBox="1">
            <a:spLocks noChangeArrowheads="1"/>
          </p:cNvSpPr>
          <p:nvPr/>
        </p:nvSpPr>
        <p:spPr bwMode="auto">
          <a:xfrm>
            <a:off x="1000100" y="1285860"/>
            <a:ext cx="7358062" cy="3046988"/>
          </a:xfrm>
          <a:prstGeom prst="rect">
            <a:avLst/>
          </a:prstGeom>
          <a:noFill/>
          <a:ln w="25400">
            <a:solidFill>
              <a:srgbClr val="FFFF00"/>
            </a:solidFill>
            <a:miter lim="800000"/>
            <a:headEnd/>
            <a:tailEnd/>
          </a:ln>
        </p:spPr>
        <p:txBody>
          <a:bodyPr>
            <a:spAutoFit/>
          </a:bodyPr>
          <a:lstStyle/>
          <a:p>
            <a:r>
              <a:rPr lang="en-GB" dirty="0">
                <a:solidFill>
                  <a:schemeClr val="bg1"/>
                </a:solidFill>
              </a:rPr>
              <a:t>At a routine immunisation visit, Lisa, the mother of a six-month-old tells you that her baby suffered a nasty local reaction after her previous immunisation. Lisa is very concerned that the same thing may happen again this time. Recently, a colleague told you that needle length can affect local reactions to immunisation in young children but you can’t remember the precise details </a:t>
            </a:r>
            <a:endParaRPr lang="en-US" dirty="0">
              <a:solidFill>
                <a:schemeClr val="bg1"/>
              </a:solidFill>
            </a:endParaRPr>
          </a:p>
        </p:txBody>
      </p:sp>
      <p:sp>
        <p:nvSpPr>
          <p:cNvPr id="52228" name="Rectangle 4"/>
          <p:cNvSpPr>
            <a:spLocks noChangeArrowheads="1"/>
          </p:cNvSpPr>
          <p:nvPr/>
        </p:nvSpPr>
        <p:spPr bwMode="auto">
          <a:xfrm>
            <a:off x="1000100" y="4429132"/>
            <a:ext cx="785813" cy="2062103"/>
          </a:xfrm>
          <a:prstGeom prst="rect">
            <a:avLst/>
          </a:prstGeom>
          <a:noFill/>
          <a:ln w="9525">
            <a:noFill/>
            <a:miter lim="800000"/>
            <a:headEnd/>
            <a:tailEnd/>
          </a:ln>
        </p:spPr>
        <p:txBody>
          <a:bodyPr wrap="square">
            <a:spAutoFit/>
          </a:bodyPr>
          <a:lstStyle/>
          <a:p>
            <a:r>
              <a:rPr lang="en-GB" sz="3200" dirty="0">
                <a:solidFill>
                  <a:srgbClr val="FFFF00"/>
                </a:solidFill>
              </a:rPr>
              <a:t>P</a:t>
            </a:r>
          </a:p>
          <a:p>
            <a:r>
              <a:rPr lang="en-GB" sz="3200" dirty="0">
                <a:solidFill>
                  <a:srgbClr val="FFFF00"/>
                </a:solidFill>
              </a:rPr>
              <a:t>I</a:t>
            </a:r>
          </a:p>
          <a:p>
            <a:r>
              <a:rPr lang="en-GB" sz="3200" dirty="0">
                <a:solidFill>
                  <a:srgbClr val="FFFF00"/>
                </a:solidFill>
              </a:rPr>
              <a:t>C</a:t>
            </a:r>
          </a:p>
          <a:p>
            <a:r>
              <a:rPr lang="en-GB" sz="3200" dirty="0">
                <a:solidFill>
                  <a:srgbClr val="FFFF00"/>
                </a:solidFill>
              </a:rPr>
              <a:t>O</a:t>
            </a:r>
            <a:endParaRPr lang="en-US" sz="3200" dirty="0">
              <a:solidFill>
                <a:srgbClr val="FFFF00"/>
              </a:solidFill>
            </a:endParaRPr>
          </a:p>
        </p:txBody>
      </p:sp>
      <p:pic>
        <p:nvPicPr>
          <p:cNvPr id="52229" name="Picture 3" descr="C:\Documents and Settings\cheneghan\My Documents\My Pictures\images4.jpg"/>
          <p:cNvPicPr>
            <a:picLocks noChangeAspect="1" noChangeArrowheads="1"/>
          </p:cNvPicPr>
          <p:nvPr/>
        </p:nvPicPr>
        <p:blipFill>
          <a:blip r:embed="rId3" cstate="print"/>
          <a:srcRect/>
          <a:stretch>
            <a:fillRect/>
          </a:stretch>
        </p:blipFill>
        <p:spPr bwMode="auto">
          <a:xfrm>
            <a:off x="7572375" y="4633913"/>
            <a:ext cx="938213" cy="1604962"/>
          </a:xfrm>
          <a:prstGeom prst="rect">
            <a:avLst/>
          </a:prstGeom>
          <a:noFill/>
          <a:ln w="9525">
            <a:noFill/>
            <a:miter lim="800000"/>
            <a:headEnd/>
            <a:tailEnd/>
          </a:ln>
        </p:spPr>
      </p:pic>
      <p:pic>
        <p:nvPicPr>
          <p:cNvPr id="52230" name="Picture 2" descr="http://tbn0.google.com/images?q=tbn:z5nVq25fiS_8QM:http://www.hoots-driving.co.uk/noentry.gif">
            <a:hlinkClick r:id="rId4"/>
          </p:cNvPr>
          <p:cNvPicPr>
            <a:picLocks noChangeAspect="1" noChangeArrowheads="1"/>
          </p:cNvPicPr>
          <p:nvPr/>
        </p:nvPicPr>
        <p:blipFill>
          <a:blip r:embed="rId5" cstate="print"/>
          <a:srcRect/>
          <a:stretch>
            <a:fillRect/>
          </a:stretch>
        </p:blipFill>
        <p:spPr bwMode="auto">
          <a:xfrm>
            <a:off x="7896225" y="214313"/>
            <a:ext cx="928688"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1130300" y="404813"/>
            <a:ext cx="7340600" cy="952500"/>
          </a:xfrm>
        </p:spPr>
        <p:txBody>
          <a:bodyPr/>
          <a:lstStyle/>
          <a:p>
            <a:r>
              <a:rPr lang="en-GB" sz="3400" dirty="0">
                <a:solidFill>
                  <a:srgbClr val="FFFF00"/>
                </a:solidFill>
              </a:rPr>
              <a:t>Example 2, page 28 </a:t>
            </a:r>
            <a:endParaRPr lang="en-US" sz="3400" dirty="0">
              <a:solidFill>
                <a:srgbClr val="FFFF00"/>
              </a:solidFill>
            </a:endParaRPr>
          </a:p>
        </p:txBody>
      </p:sp>
      <p:sp>
        <p:nvSpPr>
          <p:cNvPr id="53251" name="TextBox 3"/>
          <p:cNvSpPr txBox="1">
            <a:spLocks noChangeArrowheads="1"/>
          </p:cNvSpPr>
          <p:nvPr/>
        </p:nvSpPr>
        <p:spPr bwMode="auto">
          <a:xfrm>
            <a:off x="1071538" y="1285860"/>
            <a:ext cx="7358062" cy="2677656"/>
          </a:xfrm>
          <a:prstGeom prst="rect">
            <a:avLst/>
          </a:prstGeom>
          <a:noFill/>
          <a:ln w="25400">
            <a:solidFill>
              <a:srgbClr val="FFFF00"/>
            </a:solidFill>
            <a:miter lim="800000"/>
            <a:headEnd/>
            <a:tailEnd/>
          </a:ln>
        </p:spPr>
        <p:txBody>
          <a:bodyPr>
            <a:spAutoFit/>
          </a:bodyPr>
          <a:lstStyle/>
          <a:p>
            <a:r>
              <a:rPr lang="en-GB" dirty="0">
                <a:solidFill>
                  <a:schemeClr val="bg1"/>
                </a:solidFill>
              </a:rPr>
              <a:t>Susan is expecting her first baby in two months. She has been reading about the potential benefits and harms of giving newborn babies vitamin K injections. She is alarmed by reports that vitamin K injections in newborn babies may cause childhood leukaemia. She asks you if this is true and, if so, what the risk for her baby will be.</a:t>
            </a:r>
            <a:endParaRPr lang="en-US" dirty="0">
              <a:solidFill>
                <a:schemeClr val="bg1"/>
              </a:solidFill>
            </a:endParaRPr>
          </a:p>
        </p:txBody>
      </p:sp>
      <p:sp>
        <p:nvSpPr>
          <p:cNvPr id="53252" name="Rectangle 4"/>
          <p:cNvSpPr>
            <a:spLocks noChangeArrowheads="1"/>
          </p:cNvSpPr>
          <p:nvPr/>
        </p:nvSpPr>
        <p:spPr bwMode="auto">
          <a:xfrm>
            <a:off x="1214414" y="4143380"/>
            <a:ext cx="785813" cy="2062103"/>
          </a:xfrm>
          <a:prstGeom prst="rect">
            <a:avLst/>
          </a:prstGeom>
          <a:noFill/>
          <a:ln w="9525">
            <a:noFill/>
            <a:miter lim="800000"/>
            <a:headEnd/>
            <a:tailEnd/>
          </a:ln>
        </p:spPr>
        <p:txBody>
          <a:bodyPr>
            <a:spAutoFit/>
          </a:bodyPr>
          <a:lstStyle/>
          <a:p>
            <a:r>
              <a:rPr lang="en-GB" sz="3200" dirty="0">
                <a:solidFill>
                  <a:srgbClr val="FFFF00"/>
                </a:solidFill>
              </a:rPr>
              <a:t>P</a:t>
            </a:r>
          </a:p>
          <a:p>
            <a:r>
              <a:rPr lang="en-GB" sz="3200" dirty="0">
                <a:solidFill>
                  <a:srgbClr val="FFFF00"/>
                </a:solidFill>
              </a:rPr>
              <a:t>I</a:t>
            </a:r>
          </a:p>
          <a:p>
            <a:r>
              <a:rPr lang="en-GB" sz="3200" dirty="0">
                <a:solidFill>
                  <a:srgbClr val="FFFF00"/>
                </a:solidFill>
              </a:rPr>
              <a:t>C</a:t>
            </a:r>
          </a:p>
          <a:p>
            <a:r>
              <a:rPr lang="en-GB" sz="3200" dirty="0">
                <a:solidFill>
                  <a:srgbClr val="FFFF00"/>
                </a:solidFill>
              </a:rPr>
              <a:t>O</a:t>
            </a:r>
            <a:endParaRPr lang="en-US" sz="3200" dirty="0">
              <a:solidFill>
                <a:srgbClr val="FFFF00"/>
              </a:solidFill>
            </a:endParaRPr>
          </a:p>
        </p:txBody>
      </p:sp>
      <p:pic>
        <p:nvPicPr>
          <p:cNvPr id="53253" name="Picture 2" descr="C:\Documents and Settings\cheneghan\My Documents\My Pictures\images.jpg"/>
          <p:cNvPicPr>
            <a:picLocks noChangeAspect="1" noChangeArrowheads="1"/>
          </p:cNvPicPr>
          <p:nvPr/>
        </p:nvPicPr>
        <p:blipFill>
          <a:blip r:embed="rId3" cstate="print"/>
          <a:srcRect/>
          <a:stretch>
            <a:fillRect/>
          </a:stretch>
        </p:blipFill>
        <p:spPr bwMode="auto">
          <a:xfrm>
            <a:off x="6265863" y="4357688"/>
            <a:ext cx="2235200" cy="2303462"/>
          </a:xfrm>
          <a:prstGeom prst="rect">
            <a:avLst/>
          </a:prstGeom>
          <a:noFill/>
          <a:ln w="9525">
            <a:noFill/>
            <a:miter lim="800000"/>
            <a:headEnd/>
            <a:tailEnd/>
          </a:ln>
        </p:spPr>
      </p:pic>
      <p:sp>
        <p:nvSpPr>
          <p:cNvPr id="53254" name="TextBox 5"/>
          <p:cNvSpPr txBox="1">
            <a:spLocks noChangeArrowheads="1"/>
          </p:cNvSpPr>
          <p:nvPr/>
        </p:nvSpPr>
        <p:spPr bwMode="auto">
          <a:xfrm>
            <a:off x="2714612" y="5572140"/>
            <a:ext cx="3571900" cy="830997"/>
          </a:xfrm>
          <a:prstGeom prst="rect">
            <a:avLst/>
          </a:prstGeom>
          <a:noFill/>
          <a:ln w="9525">
            <a:noFill/>
            <a:miter lim="800000"/>
            <a:headEnd/>
            <a:tailEnd/>
          </a:ln>
        </p:spPr>
        <p:txBody>
          <a:bodyPr wrap="square">
            <a:spAutoFit/>
          </a:bodyPr>
          <a:lstStyle/>
          <a:p>
            <a:r>
              <a:rPr lang="en-GB" dirty="0"/>
              <a:t>Aetiology and risk factors</a:t>
            </a:r>
            <a:endParaRPr lang="en-US" dirty="0"/>
          </a:p>
        </p:txBody>
      </p:sp>
      <p:pic>
        <p:nvPicPr>
          <p:cNvPr id="53255" name="Picture 2" descr="http://tbn0.google.com/images?q=tbn:z5nVq25fiS_8QM:http://www.hoots-driving.co.uk/noentry.gif">
            <a:hlinkClick r:id="rId4"/>
          </p:cNvPr>
          <p:cNvPicPr>
            <a:picLocks noChangeAspect="1" noChangeArrowheads="1"/>
          </p:cNvPicPr>
          <p:nvPr/>
        </p:nvPicPr>
        <p:blipFill>
          <a:blip r:embed="rId5" cstate="print"/>
          <a:srcRect/>
          <a:stretch>
            <a:fillRect/>
          </a:stretch>
        </p:blipFill>
        <p:spPr bwMode="auto">
          <a:xfrm>
            <a:off x="7896225" y="214313"/>
            <a:ext cx="928688"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pPr>
              <a:defRPr/>
            </a:pPr>
            <a:endParaRPr lang="en-US"/>
          </a:p>
        </p:txBody>
      </p:sp>
      <p:grpSp>
        <p:nvGrpSpPr>
          <p:cNvPr id="2" name="Group 3"/>
          <p:cNvGrpSpPr>
            <a:grpSpLocks/>
          </p:cNvGrpSpPr>
          <p:nvPr/>
        </p:nvGrpSpPr>
        <p:grpSpPr bwMode="auto">
          <a:xfrm>
            <a:off x="0" y="0"/>
            <a:ext cx="9221788" cy="6937375"/>
            <a:chOff x="0" y="0"/>
            <a:chExt cx="5809" cy="4370"/>
          </a:xfrm>
        </p:grpSpPr>
        <p:sp>
          <p:nvSpPr>
            <p:cNvPr id="24585" name="Rectangle 4"/>
            <p:cNvSpPr>
              <a:spLocks noChangeArrowheads="1"/>
            </p:cNvSpPr>
            <p:nvPr/>
          </p:nvSpPr>
          <p:spPr bwMode="auto">
            <a:xfrm>
              <a:off x="49" y="49"/>
              <a:ext cx="5760" cy="4321"/>
            </a:xfrm>
            <a:prstGeom prst="rect">
              <a:avLst/>
            </a:prstGeom>
            <a:solidFill>
              <a:srgbClr val="000000"/>
            </a:solidFill>
            <a:ln w="9525">
              <a:noFill/>
              <a:miter lim="800000"/>
              <a:headEnd/>
              <a:tailEnd/>
            </a:ln>
          </p:spPr>
          <p:txBody>
            <a:bodyPr/>
            <a:lstStyle/>
            <a:p>
              <a:pPr eaLnBrk="0" hangingPunct="0"/>
              <a:endParaRPr lang="en-US"/>
            </a:p>
          </p:txBody>
        </p:sp>
        <p:grpSp>
          <p:nvGrpSpPr>
            <p:cNvPr id="3" name="Group 5"/>
            <p:cNvGrpSpPr>
              <a:grpSpLocks/>
            </p:cNvGrpSpPr>
            <p:nvPr/>
          </p:nvGrpSpPr>
          <p:grpSpPr bwMode="auto">
            <a:xfrm>
              <a:off x="0" y="0"/>
              <a:ext cx="5760" cy="4321"/>
              <a:chOff x="0" y="0"/>
              <a:chExt cx="5760" cy="4321"/>
            </a:xfrm>
          </p:grpSpPr>
          <p:sp>
            <p:nvSpPr>
              <p:cNvPr id="24587" name="Rectangle 6"/>
              <p:cNvSpPr>
                <a:spLocks noChangeArrowheads="1"/>
              </p:cNvSpPr>
              <p:nvPr/>
            </p:nvSpPr>
            <p:spPr bwMode="auto">
              <a:xfrm>
                <a:off x="0" y="0"/>
                <a:ext cx="5760" cy="53"/>
              </a:xfrm>
              <a:prstGeom prst="rect">
                <a:avLst/>
              </a:prstGeom>
              <a:solidFill>
                <a:srgbClr val="000047"/>
              </a:solidFill>
              <a:ln w="9525">
                <a:noFill/>
                <a:miter lim="800000"/>
                <a:headEnd/>
                <a:tailEnd/>
              </a:ln>
            </p:spPr>
            <p:txBody>
              <a:bodyPr/>
              <a:lstStyle/>
              <a:p>
                <a:pPr eaLnBrk="0" hangingPunct="0"/>
                <a:endParaRPr lang="en-US"/>
              </a:p>
            </p:txBody>
          </p:sp>
          <p:sp>
            <p:nvSpPr>
              <p:cNvPr id="24588" name="Rectangle 7"/>
              <p:cNvSpPr>
                <a:spLocks noChangeArrowheads="1"/>
              </p:cNvSpPr>
              <p:nvPr/>
            </p:nvSpPr>
            <p:spPr bwMode="auto">
              <a:xfrm>
                <a:off x="0" y="53"/>
                <a:ext cx="5760" cy="50"/>
              </a:xfrm>
              <a:prstGeom prst="rect">
                <a:avLst/>
              </a:prstGeom>
              <a:solidFill>
                <a:srgbClr val="000047"/>
              </a:solidFill>
              <a:ln w="9525">
                <a:noFill/>
                <a:miter lim="800000"/>
                <a:headEnd/>
                <a:tailEnd/>
              </a:ln>
            </p:spPr>
            <p:txBody>
              <a:bodyPr/>
              <a:lstStyle/>
              <a:p>
                <a:pPr eaLnBrk="0" hangingPunct="0"/>
                <a:endParaRPr lang="en-US"/>
              </a:p>
            </p:txBody>
          </p:sp>
          <p:sp>
            <p:nvSpPr>
              <p:cNvPr id="24589" name="Rectangle 8"/>
              <p:cNvSpPr>
                <a:spLocks noChangeArrowheads="1"/>
              </p:cNvSpPr>
              <p:nvPr/>
            </p:nvSpPr>
            <p:spPr bwMode="auto">
              <a:xfrm>
                <a:off x="0" y="103"/>
                <a:ext cx="5760" cy="53"/>
              </a:xfrm>
              <a:prstGeom prst="rect">
                <a:avLst/>
              </a:prstGeom>
              <a:solidFill>
                <a:srgbClr val="000047"/>
              </a:solidFill>
              <a:ln w="9525">
                <a:noFill/>
                <a:miter lim="800000"/>
                <a:headEnd/>
                <a:tailEnd/>
              </a:ln>
            </p:spPr>
            <p:txBody>
              <a:bodyPr/>
              <a:lstStyle/>
              <a:p>
                <a:pPr eaLnBrk="0" hangingPunct="0"/>
                <a:endParaRPr lang="en-US"/>
              </a:p>
            </p:txBody>
          </p:sp>
          <p:sp>
            <p:nvSpPr>
              <p:cNvPr id="24590" name="Rectangle 9"/>
              <p:cNvSpPr>
                <a:spLocks noChangeArrowheads="1"/>
              </p:cNvSpPr>
              <p:nvPr/>
            </p:nvSpPr>
            <p:spPr bwMode="auto">
              <a:xfrm>
                <a:off x="0" y="156"/>
                <a:ext cx="5760" cy="53"/>
              </a:xfrm>
              <a:prstGeom prst="rect">
                <a:avLst/>
              </a:prstGeom>
              <a:solidFill>
                <a:srgbClr val="000048"/>
              </a:solidFill>
              <a:ln w="9525">
                <a:noFill/>
                <a:miter lim="800000"/>
                <a:headEnd/>
                <a:tailEnd/>
              </a:ln>
            </p:spPr>
            <p:txBody>
              <a:bodyPr/>
              <a:lstStyle/>
              <a:p>
                <a:pPr eaLnBrk="0" hangingPunct="0"/>
                <a:endParaRPr lang="en-US"/>
              </a:p>
            </p:txBody>
          </p:sp>
          <p:sp>
            <p:nvSpPr>
              <p:cNvPr id="24591" name="Rectangle 10"/>
              <p:cNvSpPr>
                <a:spLocks noChangeArrowheads="1"/>
              </p:cNvSpPr>
              <p:nvPr/>
            </p:nvSpPr>
            <p:spPr bwMode="auto">
              <a:xfrm>
                <a:off x="0" y="209"/>
                <a:ext cx="5760" cy="52"/>
              </a:xfrm>
              <a:prstGeom prst="rect">
                <a:avLst/>
              </a:prstGeom>
              <a:solidFill>
                <a:srgbClr val="000048"/>
              </a:solidFill>
              <a:ln w="9525">
                <a:noFill/>
                <a:miter lim="800000"/>
                <a:headEnd/>
                <a:tailEnd/>
              </a:ln>
            </p:spPr>
            <p:txBody>
              <a:bodyPr/>
              <a:lstStyle/>
              <a:p>
                <a:pPr eaLnBrk="0" hangingPunct="0"/>
                <a:endParaRPr lang="en-US"/>
              </a:p>
            </p:txBody>
          </p:sp>
          <p:sp>
            <p:nvSpPr>
              <p:cNvPr id="24592" name="Rectangle 11"/>
              <p:cNvSpPr>
                <a:spLocks noChangeArrowheads="1"/>
              </p:cNvSpPr>
              <p:nvPr/>
            </p:nvSpPr>
            <p:spPr bwMode="auto">
              <a:xfrm>
                <a:off x="0" y="261"/>
                <a:ext cx="5760" cy="51"/>
              </a:xfrm>
              <a:prstGeom prst="rect">
                <a:avLst/>
              </a:prstGeom>
              <a:solidFill>
                <a:srgbClr val="000049"/>
              </a:solidFill>
              <a:ln w="9525">
                <a:noFill/>
                <a:miter lim="800000"/>
                <a:headEnd/>
                <a:tailEnd/>
              </a:ln>
            </p:spPr>
            <p:txBody>
              <a:bodyPr/>
              <a:lstStyle/>
              <a:p>
                <a:pPr eaLnBrk="0" hangingPunct="0"/>
                <a:endParaRPr lang="en-US"/>
              </a:p>
            </p:txBody>
          </p:sp>
          <p:sp>
            <p:nvSpPr>
              <p:cNvPr id="24593" name="Rectangle 12"/>
              <p:cNvSpPr>
                <a:spLocks noChangeArrowheads="1"/>
              </p:cNvSpPr>
              <p:nvPr/>
            </p:nvSpPr>
            <p:spPr bwMode="auto">
              <a:xfrm>
                <a:off x="0" y="312"/>
                <a:ext cx="5760" cy="52"/>
              </a:xfrm>
              <a:prstGeom prst="rect">
                <a:avLst/>
              </a:prstGeom>
              <a:solidFill>
                <a:srgbClr val="00004A"/>
              </a:solidFill>
              <a:ln w="9525">
                <a:noFill/>
                <a:miter lim="800000"/>
                <a:headEnd/>
                <a:tailEnd/>
              </a:ln>
            </p:spPr>
            <p:txBody>
              <a:bodyPr/>
              <a:lstStyle/>
              <a:p>
                <a:pPr eaLnBrk="0" hangingPunct="0"/>
                <a:endParaRPr lang="en-US"/>
              </a:p>
            </p:txBody>
          </p:sp>
          <p:sp>
            <p:nvSpPr>
              <p:cNvPr id="24594" name="Rectangle 13"/>
              <p:cNvSpPr>
                <a:spLocks noChangeArrowheads="1"/>
              </p:cNvSpPr>
              <p:nvPr/>
            </p:nvSpPr>
            <p:spPr bwMode="auto">
              <a:xfrm>
                <a:off x="0" y="364"/>
                <a:ext cx="5760" cy="53"/>
              </a:xfrm>
              <a:prstGeom prst="rect">
                <a:avLst/>
              </a:prstGeom>
              <a:solidFill>
                <a:srgbClr val="00004A"/>
              </a:solidFill>
              <a:ln w="9525">
                <a:noFill/>
                <a:miter lim="800000"/>
                <a:headEnd/>
                <a:tailEnd/>
              </a:ln>
            </p:spPr>
            <p:txBody>
              <a:bodyPr/>
              <a:lstStyle/>
              <a:p>
                <a:pPr eaLnBrk="0" hangingPunct="0"/>
                <a:endParaRPr lang="en-US"/>
              </a:p>
            </p:txBody>
          </p:sp>
          <p:sp>
            <p:nvSpPr>
              <p:cNvPr id="24595" name="Rectangle 14"/>
              <p:cNvSpPr>
                <a:spLocks noChangeArrowheads="1"/>
              </p:cNvSpPr>
              <p:nvPr/>
            </p:nvSpPr>
            <p:spPr bwMode="auto">
              <a:xfrm>
                <a:off x="0" y="417"/>
                <a:ext cx="5760" cy="51"/>
              </a:xfrm>
              <a:prstGeom prst="rect">
                <a:avLst/>
              </a:prstGeom>
              <a:solidFill>
                <a:srgbClr val="00004B"/>
              </a:solidFill>
              <a:ln w="9525">
                <a:noFill/>
                <a:miter lim="800000"/>
                <a:headEnd/>
                <a:tailEnd/>
              </a:ln>
            </p:spPr>
            <p:txBody>
              <a:bodyPr/>
              <a:lstStyle/>
              <a:p>
                <a:pPr eaLnBrk="0" hangingPunct="0"/>
                <a:endParaRPr lang="en-US"/>
              </a:p>
            </p:txBody>
          </p:sp>
          <p:sp>
            <p:nvSpPr>
              <p:cNvPr id="24596" name="Rectangle 15"/>
              <p:cNvSpPr>
                <a:spLocks noChangeArrowheads="1"/>
              </p:cNvSpPr>
              <p:nvPr/>
            </p:nvSpPr>
            <p:spPr bwMode="auto">
              <a:xfrm>
                <a:off x="0" y="468"/>
                <a:ext cx="5760" cy="52"/>
              </a:xfrm>
              <a:prstGeom prst="rect">
                <a:avLst/>
              </a:prstGeom>
              <a:solidFill>
                <a:srgbClr val="00004C"/>
              </a:solidFill>
              <a:ln w="9525">
                <a:noFill/>
                <a:miter lim="800000"/>
                <a:headEnd/>
                <a:tailEnd/>
              </a:ln>
            </p:spPr>
            <p:txBody>
              <a:bodyPr/>
              <a:lstStyle/>
              <a:p>
                <a:pPr eaLnBrk="0" hangingPunct="0"/>
                <a:endParaRPr lang="en-US"/>
              </a:p>
            </p:txBody>
          </p:sp>
          <p:sp>
            <p:nvSpPr>
              <p:cNvPr id="24597" name="Rectangle 16"/>
              <p:cNvSpPr>
                <a:spLocks noChangeArrowheads="1"/>
              </p:cNvSpPr>
              <p:nvPr/>
            </p:nvSpPr>
            <p:spPr bwMode="auto">
              <a:xfrm>
                <a:off x="0" y="520"/>
                <a:ext cx="5760" cy="53"/>
              </a:xfrm>
              <a:prstGeom prst="rect">
                <a:avLst/>
              </a:prstGeom>
              <a:solidFill>
                <a:srgbClr val="00004C"/>
              </a:solidFill>
              <a:ln w="9525">
                <a:noFill/>
                <a:miter lim="800000"/>
                <a:headEnd/>
                <a:tailEnd/>
              </a:ln>
            </p:spPr>
            <p:txBody>
              <a:bodyPr/>
              <a:lstStyle/>
              <a:p>
                <a:pPr eaLnBrk="0" hangingPunct="0"/>
                <a:endParaRPr lang="en-US"/>
              </a:p>
            </p:txBody>
          </p:sp>
          <p:sp>
            <p:nvSpPr>
              <p:cNvPr id="24598" name="Rectangle 17"/>
              <p:cNvSpPr>
                <a:spLocks noChangeArrowheads="1"/>
              </p:cNvSpPr>
              <p:nvPr/>
            </p:nvSpPr>
            <p:spPr bwMode="auto">
              <a:xfrm>
                <a:off x="0" y="573"/>
                <a:ext cx="5760" cy="53"/>
              </a:xfrm>
              <a:prstGeom prst="rect">
                <a:avLst/>
              </a:prstGeom>
              <a:solidFill>
                <a:srgbClr val="00004D"/>
              </a:solidFill>
              <a:ln w="9525">
                <a:noFill/>
                <a:miter lim="800000"/>
                <a:headEnd/>
                <a:tailEnd/>
              </a:ln>
            </p:spPr>
            <p:txBody>
              <a:bodyPr/>
              <a:lstStyle/>
              <a:p>
                <a:pPr eaLnBrk="0" hangingPunct="0"/>
                <a:endParaRPr lang="en-US"/>
              </a:p>
            </p:txBody>
          </p:sp>
          <p:sp>
            <p:nvSpPr>
              <p:cNvPr id="24599" name="Rectangle 18"/>
              <p:cNvSpPr>
                <a:spLocks noChangeArrowheads="1"/>
              </p:cNvSpPr>
              <p:nvPr/>
            </p:nvSpPr>
            <p:spPr bwMode="auto">
              <a:xfrm>
                <a:off x="0" y="626"/>
                <a:ext cx="5760" cy="50"/>
              </a:xfrm>
              <a:prstGeom prst="rect">
                <a:avLst/>
              </a:prstGeom>
              <a:solidFill>
                <a:srgbClr val="00004E"/>
              </a:solidFill>
              <a:ln w="9525">
                <a:noFill/>
                <a:miter lim="800000"/>
                <a:headEnd/>
                <a:tailEnd/>
              </a:ln>
            </p:spPr>
            <p:txBody>
              <a:bodyPr/>
              <a:lstStyle/>
              <a:p>
                <a:pPr eaLnBrk="0" hangingPunct="0"/>
                <a:endParaRPr lang="en-US"/>
              </a:p>
            </p:txBody>
          </p:sp>
          <p:sp>
            <p:nvSpPr>
              <p:cNvPr id="24600" name="Rectangle 19"/>
              <p:cNvSpPr>
                <a:spLocks noChangeArrowheads="1"/>
              </p:cNvSpPr>
              <p:nvPr/>
            </p:nvSpPr>
            <p:spPr bwMode="auto">
              <a:xfrm>
                <a:off x="0" y="676"/>
                <a:ext cx="5760" cy="53"/>
              </a:xfrm>
              <a:prstGeom prst="rect">
                <a:avLst/>
              </a:prstGeom>
              <a:solidFill>
                <a:srgbClr val="00004F"/>
              </a:solidFill>
              <a:ln w="9525">
                <a:noFill/>
                <a:miter lim="800000"/>
                <a:headEnd/>
                <a:tailEnd/>
              </a:ln>
            </p:spPr>
            <p:txBody>
              <a:bodyPr/>
              <a:lstStyle/>
              <a:p>
                <a:pPr eaLnBrk="0" hangingPunct="0"/>
                <a:endParaRPr lang="en-US"/>
              </a:p>
            </p:txBody>
          </p:sp>
          <p:sp>
            <p:nvSpPr>
              <p:cNvPr id="24601" name="Rectangle 20"/>
              <p:cNvSpPr>
                <a:spLocks noChangeArrowheads="1"/>
              </p:cNvSpPr>
              <p:nvPr/>
            </p:nvSpPr>
            <p:spPr bwMode="auto">
              <a:xfrm>
                <a:off x="0" y="729"/>
                <a:ext cx="5760" cy="53"/>
              </a:xfrm>
              <a:prstGeom prst="rect">
                <a:avLst/>
              </a:prstGeom>
              <a:solidFill>
                <a:srgbClr val="000050"/>
              </a:solidFill>
              <a:ln w="9525">
                <a:noFill/>
                <a:miter lim="800000"/>
                <a:headEnd/>
                <a:tailEnd/>
              </a:ln>
            </p:spPr>
            <p:txBody>
              <a:bodyPr/>
              <a:lstStyle/>
              <a:p>
                <a:pPr eaLnBrk="0" hangingPunct="0"/>
                <a:endParaRPr lang="en-US"/>
              </a:p>
            </p:txBody>
          </p:sp>
          <p:sp>
            <p:nvSpPr>
              <p:cNvPr id="24602" name="Rectangle 21"/>
              <p:cNvSpPr>
                <a:spLocks noChangeArrowheads="1"/>
              </p:cNvSpPr>
              <p:nvPr/>
            </p:nvSpPr>
            <p:spPr bwMode="auto">
              <a:xfrm>
                <a:off x="0" y="782"/>
                <a:ext cx="5760" cy="50"/>
              </a:xfrm>
              <a:prstGeom prst="rect">
                <a:avLst/>
              </a:prstGeom>
              <a:solidFill>
                <a:srgbClr val="000051"/>
              </a:solidFill>
              <a:ln w="9525">
                <a:noFill/>
                <a:miter lim="800000"/>
                <a:headEnd/>
                <a:tailEnd/>
              </a:ln>
            </p:spPr>
            <p:txBody>
              <a:bodyPr/>
              <a:lstStyle/>
              <a:p>
                <a:pPr eaLnBrk="0" hangingPunct="0"/>
                <a:endParaRPr lang="en-US"/>
              </a:p>
            </p:txBody>
          </p:sp>
          <p:sp>
            <p:nvSpPr>
              <p:cNvPr id="24603" name="Rectangle 22"/>
              <p:cNvSpPr>
                <a:spLocks noChangeArrowheads="1"/>
              </p:cNvSpPr>
              <p:nvPr/>
            </p:nvSpPr>
            <p:spPr bwMode="auto">
              <a:xfrm>
                <a:off x="0" y="832"/>
                <a:ext cx="5760" cy="53"/>
              </a:xfrm>
              <a:prstGeom prst="rect">
                <a:avLst/>
              </a:prstGeom>
              <a:solidFill>
                <a:srgbClr val="000052"/>
              </a:solidFill>
              <a:ln w="9525">
                <a:noFill/>
                <a:miter lim="800000"/>
                <a:headEnd/>
                <a:tailEnd/>
              </a:ln>
            </p:spPr>
            <p:txBody>
              <a:bodyPr/>
              <a:lstStyle/>
              <a:p>
                <a:pPr eaLnBrk="0" hangingPunct="0"/>
                <a:endParaRPr lang="en-US"/>
              </a:p>
            </p:txBody>
          </p:sp>
          <p:sp>
            <p:nvSpPr>
              <p:cNvPr id="24604" name="Rectangle 23"/>
              <p:cNvSpPr>
                <a:spLocks noChangeArrowheads="1"/>
              </p:cNvSpPr>
              <p:nvPr/>
            </p:nvSpPr>
            <p:spPr bwMode="auto">
              <a:xfrm>
                <a:off x="0" y="885"/>
                <a:ext cx="5760" cy="52"/>
              </a:xfrm>
              <a:prstGeom prst="rect">
                <a:avLst/>
              </a:prstGeom>
              <a:solidFill>
                <a:srgbClr val="000053"/>
              </a:solidFill>
              <a:ln w="9525">
                <a:noFill/>
                <a:miter lim="800000"/>
                <a:headEnd/>
                <a:tailEnd/>
              </a:ln>
            </p:spPr>
            <p:txBody>
              <a:bodyPr/>
              <a:lstStyle/>
              <a:p>
                <a:pPr eaLnBrk="0" hangingPunct="0"/>
                <a:endParaRPr lang="en-US"/>
              </a:p>
            </p:txBody>
          </p:sp>
          <p:sp>
            <p:nvSpPr>
              <p:cNvPr id="24605" name="Rectangle 24"/>
              <p:cNvSpPr>
                <a:spLocks noChangeArrowheads="1"/>
              </p:cNvSpPr>
              <p:nvPr/>
            </p:nvSpPr>
            <p:spPr bwMode="auto">
              <a:xfrm>
                <a:off x="0" y="937"/>
                <a:ext cx="5760" cy="53"/>
              </a:xfrm>
              <a:prstGeom prst="rect">
                <a:avLst/>
              </a:prstGeom>
              <a:solidFill>
                <a:srgbClr val="000054"/>
              </a:solidFill>
              <a:ln w="9525">
                <a:noFill/>
                <a:miter lim="800000"/>
                <a:headEnd/>
                <a:tailEnd/>
              </a:ln>
            </p:spPr>
            <p:txBody>
              <a:bodyPr/>
              <a:lstStyle/>
              <a:p>
                <a:pPr eaLnBrk="0" hangingPunct="0"/>
                <a:endParaRPr lang="en-US"/>
              </a:p>
            </p:txBody>
          </p:sp>
          <p:sp>
            <p:nvSpPr>
              <p:cNvPr id="24606" name="Rectangle 25"/>
              <p:cNvSpPr>
                <a:spLocks noChangeArrowheads="1"/>
              </p:cNvSpPr>
              <p:nvPr/>
            </p:nvSpPr>
            <p:spPr bwMode="auto">
              <a:xfrm>
                <a:off x="0" y="990"/>
                <a:ext cx="5760" cy="51"/>
              </a:xfrm>
              <a:prstGeom prst="rect">
                <a:avLst/>
              </a:prstGeom>
              <a:solidFill>
                <a:srgbClr val="000055"/>
              </a:solidFill>
              <a:ln w="9525">
                <a:noFill/>
                <a:miter lim="800000"/>
                <a:headEnd/>
                <a:tailEnd/>
              </a:ln>
            </p:spPr>
            <p:txBody>
              <a:bodyPr/>
              <a:lstStyle/>
              <a:p>
                <a:pPr eaLnBrk="0" hangingPunct="0"/>
                <a:endParaRPr lang="en-US"/>
              </a:p>
            </p:txBody>
          </p:sp>
          <p:sp>
            <p:nvSpPr>
              <p:cNvPr id="24607" name="Rectangle 26"/>
              <p:cNvSpPr>
                <a:spLocks noChangeArrowheads="1"/>
              </p:cNvSpPr>
              <p:nvPr/>
            </p:nvSpPr>
            <p:spPr bwMode="auto">
              <a:xfrm>
                <a:off x="0" y="1041"/>
                <a:ext cx="5760" cy="52"/>
              </a:xfrm>
              <a:prstGeom prst="rect">
                <a:avLst/>
              </a:prstGeom>
              <a:solidFill>
                <a:srgbClr val="000057"/>
              </a:solidFill>
              <a:ln w="9525">
                <a:noFill/>
                <a:miter lim="800000"/>
                <a:headEnd/>
                <a:tailEnd/>
              </a:ln>
            </p:spPr>
            <p:txBody>
              <a:bodyPr/>
              <a:lstStyle/>
              <a:p>
                <a:pPr eaLnBrk="0" hangingPunct="0"/>
                <a:endParaRPr lang="en-US"/>
              </a:p>
            </p:txBody>
          </p:sp>
          <p:sp>
            <p:nvSpPr>
              <p:cNvPr id="24608" name="Rectangle 27"/>
              <p:cNvSpPr>
                <a:spLocks noChangeArrowheads="1"/>
              </p:cNvSpPr>
              <p:nvPr/>
            </p:nvSpPr>
            <p:spPr bwMode="auto">
              <a:xfrm>
                <a:off x="0" y="1093"/>
                <a:ext cx="5760" cy="53"/>
              </a:xfrm>
              <a:prstGeom prst="rect">
                <a:avLst/>
              </a:prstGeom>
              <a:solidFill>
                <a:srgbClr val="000058"/>
              </a:solidFill>
              <a:ln w="9525">
                <a:noFill/>
                <a:miter lim="800000"/>
                <a:headEnd/>
                <a:tailEnd/>
              </a:ln>
            </p:spPr>
            <p:txBody>
              <a:bodyPr/>
              <a:lstStyle/>
              <a:p>
                <a:pPr eaLnBrk="0" hangingPunct="0"/>
                <a:endParaRPr lang="en-US"/>
              </a:p>
            </p:txBody>
          </p:sp>
          <p:sp>
            <p:nvSpPr>
              <p:cNvPr id="24609" name="Rectangle 28"/>
              <p:cNvSpPr>
                <a:spLocks noChangeArrowheads="1"/>
              </p:cNvSpPr>
              <p:nvPr/>
            </p:nvSpPr>
            <p:spPr bwMode="auto">
              <a:xfrm>
                <a:off x="0" y="1146"/>
                <a:ext cx="5760" cy="51"/>
              </a:xfrm>
              <a:prstGeom prst="rect">
                <a:avLst/>
              </a:prstGeom>
              <a:solidFill>
                <a:srgbClr val="000059"/>
              </a:solidFill>
              <a:ln w="9525">
                <a:noFill/>
                <a:miter lim="800000"/>
                <a:headEnd/>
                <a:tailEnd/>
              </a:ln>
            </p:spPr>
            <p:txBody>
              <a:bodyPr/>
              <a:lstStyle/>
              <a:p>
                <a:pPr eaLnBrk="0" hangingPunct="0"/>
                <a:endParaRPr lang="en-US"/>
              </a:p>
            </p:txBody>
          </p:sp>
          <p:sp>
            <p:nvSpPr>
              <p:cNvPr id="24610" name="Rectangle 29"/>
              <p:cNvSpPr>
                <a:spLocks noChangeArrowheads="1"/>
              </p:cNvSpPr>
              <p:nvPr/>
            </p:nvSpPr>
            <p:spPr bwMode="auto">
              <a:xfrm>
                <a:off x="0" y="1197"/>
                <a:ext cx="5760" cy="52"/>
              </a:xfrm>
              <a:prstGeom prst="rect">
                <a:avLst/>
              </a:prstGeom>
              <a:solidFill>
                <a:srgbClr val="00005B"/>
              </a:solidFill>
              <a:ln w="9525">
                <a:noFill/>
                <a:miter lim="800000"/>
                <a:headEnd/>
                <a:tailEnd/>
              </a:ln>
            </p:spPr>
            <p:txBody>
              <a:bodyPr/>
              <a:lstStyle/>
              <a:p>
                <a:pPr eaLnBrk="0" hangingPunct="0"/>
                <a:endParaRPr lang="en-US"/>
              </a:p>
            </p:txBody>
          </p:sp>
          <p:sp>
            <p:nvSpPr>
              <p:cNvPr id="24611" name="Rectangle 30"/>
              <p:cNvSpPr>
                <a:spLocks noChangeArrowheads="1"/>
              </p:cNvSpPr>
              <p:nvPr/>
            </p:nvSpPr>
            <p:spPr bwMode="auto">
              <a:xfrm>
                <a:off x="0" y="1249"/>
                <a:ext cx="5760" cy="53"/>
              </a:xfrm>
              <a:prstGeom prst="rect">
                <a:avLst/>
              </a:prstGeom>
              <a:solidFill>
                <a:srgbClr val="00005C"/>
              </a:solidFill>
              <a:ln w="9525">
                <a:noFill/>
                <a:miter lim="800000"/>
                <a:headEnd/>
                <a:tailEnd/>
              </a:ln>
            </p:spPr>
            <p:txBody>
              <a:bodyPr/>
              <a:lstStyle/>
              <a:p>
                <a:pPr eaLnBrk="0" hangingPunct="0"/>
                <a:endParaRPr lang="en-US"/>
              </a:p>
            </p:txBody>
          </p:sp>
          <p:sp>
            <p:nvSpPr>
              <p:cNvPr id="24612" name="Rectangle 31"/>
              <p:cNvSpPr>
                <a:spLocks noChangeArrowheads="1"/>
              </p:cNvSpPr>
              <p:nvPr/>
            </p:nvSpPr>
            <p:spPr bwMode="auto">
              <a:xfrm>
                <a:off x="0" y="1302"/>
                <a:ext cx="5760" cy="51"/>
              </a:xfrm>
              <a:prstGeom prst="rect">
                <a:avLst/>
              </a:prstGeom>
              <a:solidFill>
                <a:srgbClr val="00005D"/>
              </a:solidFill>
              <a:ln w="9525">
                <a:noFill/>
                <a:miter lim="800000"/>
                <a:headEnd/>
                <a:tailEnd/>
              </a:ln>
            </p:spPr>
            <p:txBody>
              <a:bodyPr/>
              <a:lstStyle/>
              <a:p>
                <a:pPr eaLnBrk="0" hangingPunct="0"/>
                <a:endParaRPr lang="en-US"/>
              </a:p>
            </p:txBody>
          </p:sp>
          <p:sp>
            <p:nvSpPr>
              <p:cNvPr id="24613" name="Rectangle 32"/>
              <p:cNvSpPr>
                <a:spLocks noChangeArrowheads="1"/>
              </p:cNvSpPr>
              <p:nvPr/>
            </p:nvSpPr>
            <p:spPr bwMode="auto">
              <a:xfrm>
                <a:off x="0" y="1353"/>
                <a:ext cx="5760" cy="52"/>
              </a:xfrm>
              <a:prstGeom prst="rect">
                <a:avLst/>
              </a:prstGeom>
              <a:solidFill>
                <a:srgbClr val="00005F"/>
              </a:solidFill>
              <a:ln w="9525">
                <a:noFill/>
                <a:miter lim="800000"/>
                <a:headEnd/>
                <a:tailEnd/>
              </a:ln>
            </p:spPr>
            <p:txBody>
              <a:bodyPr/>
              <a:lstStyle/>
              <a:p>
                <a:pPr eaLnBrk="0" hangingPunct="0"/>
                <a:endParaRPr lang="en-US"/>
              </a:p>
            </p:txBody>
          </p:sp>
          <p:sp>
            <p:nvSpPr>
              <p:cNvPr id="24614" name="Rectangle 33"/>
              <p:cNvSpPr>
                <a:spLocks noChangeArrowheads="1"/>
              </p:cNvSpPr>
              <p:nvPr/>
            </p:nvSpPr>
            <p:spPr bwMode="auto">
              <a:xfrm>
                <a:off x="0" y="1405"/>
                <a:ext cx="5760" cy="53"/>
              </a:xfrm>
              <a:prstGeom prst="rect">
                <a:avLst/>
              </a:prstGeom>
              <a:solidFill>
                <a:srgbClr val="000060"/>
              </a:solidFill>
              <a:ln w="9525">
                <a:noFill/>
                <a:miter lim="800000"/>
                <a:headEnd/>
                <a:tailEnd/>
              </a:ln>
            </p:spPr>
            <p:txBody>
              <a:bodyPr/>
              <a:lstStyle/>
              <a:p>
                <a:pPr eaLnBrk="0" hangingPunct="0"/>
                <a:endParaRPr lang="en-US"/>
              </a:p>
            </p:txBody>
          </p:sp>
          <p:sp>
            <p:nvSpPr>
              <p:cNvPr id="24615" name="Rectangle 34"/>
              <p:cNvSpPr>
                <a:spLocks noChangeArrowheads="1"/>
              </p:cNvSpPr>
              <p:nvPr/>
            </p:nvSpPr>
            <p:spPr bwMode="auto">
              <a:xfrm>
                <a:off x="0" y="1458"/>
                <a:ext cx="5760" cy="53"/>
              </a:xfrm>
              <a:prstGeom prst="rect">
                <a:avLst/>
              </a:prstGeom>
              <a:solidFill>
                <a:srgbClr val="000062"/>
              </a:solidFill>
              <a:ln w="9525">
                <a:noFill/>
                <a:miter lim="800000"/>
                <a:headEnd/>
                <a:tailEnd/>
              </a:ln>
            </p:spPr>
            <p:txBody>
              <a:bodyPr/>
              <a:lstStyle/>
              <a:p>
                <a:pPr eaLnBrk="0" hangingPunct="0"/>
                <a:endParaRPr lang="en-US"/>
              </a:p>
            </p:txBody>
          </p:sp>
          <p:sp>
            <p:nvSpPr>
              <p:cNvPr id="24616" name="Rectangle 35"/>
              <p:cNvSpPr>
                <a:spLocks noChangeArrowheads="1"/>
              </p:cNvSpPr>
              <p:nvPr/>
            </p:nvSpPr>
            <p:spPr bwMode="auto">
              <a:xfrm>
                <a:off x="0" y="1511"/>
                <a:ext cx="5760" cy="50"/>
              </a:xfrm>
              <a:prstGeom prst="rect">
                <a:avLst/>
              </a:prstGeom>
              <a:solidFill>
                <a:srgbClr val="000063"/>
              </a:solidFill>
              <a:ln w="9525">
                <a:noFill/>
                <a:miter lim="800000"/>
                <a:headEnd/>
                <a:tailEnd/>
              </a:ln>
            </p:spPr>
            <p:txBody>
              <a:bodyPr/>
              <a:lstStyle/>
              <a:p>
                <a:pPr eaLnBrk="0" hangingPunct="0"/>
                <a:endParaRPr lang="en-US"/>
              </a:p>
            </p:txBody>
          </p:sp>
          <p:sp>
            <p:nvSpPr>
              <p:cNvPr id="24617" name="Rectangle 36"/>
              <p:cNvSpPr>
                <a:spLocks noChangeArrowheads="1"/>
              </p:cNvSpPr>
              <p:nvPr/>
            </p:nvSpPr>
            <p:spPr bwMode="auto">
              <a:xfrm>
                <a:off x="0" y="1561"/>
                <a:ext cx="5760" cy="53"/>
              </a:xfrm>
              <a:prstGeom prst="rect">
                <a:avLst/>
              </a:prstGeom>
              <a:solidFill>
                <a:srgbClr val="000065"/>
              </a:solidFill>
              <a:ln w="9525">
                <a:noFill/>
                <a:miter lim="800000"/>
                <a:headEnd/>
                <a:tailEnd/>
              </a:ln>
            </p:spPr>
            <p:txBody>
              <a:bodyPr/>
              <a:lstStyle/>
              <a:p>
                <a:pPr eaLnBrk="0" hangingPunct="0"/>
                <a:endParaRPr lang="en-US"/>
              </a:p>
            </p:txBody>
          </p:sp>
          <p:sp>
            <p:nvSpPr>
              <p:cNvPr id="24618" name="Rectangle 37"/>
              <p:cNvSpPr>
                <a:spLocks noChangeArrowheads="1"/>
              </p:cNvSpPr>
              <p:nvPr/>
            </p:nvSpPr>
            <p:spPr bwMode="auto">
              <a:xfrm>
                <a:off x="0" y="1614"/>
                <a:ext cx="5760" cy="52"/>
              </a:xfrm>
              <a:prstGeom prst="rect">
                <a:avLst/>
              </a:prstGeom>
              <a:solidFill>
                <a:srgbClr val="000067"/>
              </a:solidFill>
              <a:ln w="9525">
                <a:noFill/>
                <a:miter lim="800000"/>
                <a:headEnd/>
                <a:tailEnd/>
              </a:ln>
            </p:spPr>
            <p:txBody>
              <a:bodyPr/>
              <a:lstStyle/>
              <a:p>
                <a:pPr eaLnBrk="0" hangingPunct="0"/>
                <a:endParaRPr lang="en-US"/>
              </a:p>
            </p:txBody>
          </p:sp>
          <p:sp>
            <p:nvSpPr>
              <p:cNvPr id="24619" name="Rectangle 38"/>
              <p:cNvSpPr>
                <a:spLocks noChangeArrowheads="1"/>
              </p:cNvSpPr>
              <p:nvPr/>
            </p:nvSpPr>
            <p:spPr bwMode="auto">
              <a:xfrm>
                <a:off x="0" y="1666"/>
                <a:ext cx="5760" cy="51"/>
              </a:xfrm>
              <a:prstGeom prst="rect">
                <a:avLst/>
              </a:prstGeom>
              <a:solidFill>
                <a:srgbClr val="000068"/>
              </a:solidFill>
              <a:ln w="9525">
                <a:noFill/>
                <a:miter lim="800000"/>
                <a:headEnd/>
                <a:tailEnd/>
              </a:ln>
            </p:spPr>
            <p:txBody>
              <a:bodyPr/>
              <a:lstStyle/>
              <a:p>
                <a:pPr eaLnBrk="0" hangingPunct="0"/>
                <a:endParaRPr lang="en-US"/>
              </a:p>
            </p:txBody>
          </p:sp>
          <p:sp>
            <p:nvSpPr>
              <p:cNvPr id="24620" name="Rectangle 39"/>
              <p:cNvSpPr>
                <a:spLocks noChangeArrowheads="1"/>
              </p:cNvSpPr>
              <p:nvPr/>
            </p:nvSpPr>
            <p:spPr bwMode="auto">
              <a:xfrm>
                <a:off x="0" y="1717"/>
                <a:ext cx="5760" cy="53"/>
              </a:xfrm>
              <a:prstGeom prst="rect">
                <a:avLst/>
              </a:prstGeom>
              <a:solidFill>
                <a:srgbClr val="00006A"/>
              </a:solidFill>
              <a:ln w="9525">
                <a:noFill/>
                <a:miter lim="800000"/>
                <a:headEnd/>
                <a:tailEnd/>
              </a:ln>
            </p:spPr>
            <p:txBody>
              <a:bodyPr/>
              <a:lstStyle/>
              <a:p>
                <a:pPr eaLnBrk="0" hangingPunct="0"/>
                <a:endParaRPr lang="en-US"/>
              </a:p>
            </p:txBody>
          </p:sp>
          <p:sp>
            <p:nvSpPr>
              <p:cNvPr id="24621" name="Rectangle 40"/>
              <p:cNvSpPr>
                <a:spLocks noChangeArrowheads="1"/>
              </p:cNvSpPr>
              <p:nvPr/>
            </p:nvSpPr>
            <p:spPr bwMode="auto">
              <a:xfrm>
                <a:off x="0" y="1770"/>
                <a:ext cx="5760" cy="52"/>
              </a:xfrm>
              <a:prstGeom prst="rect">
                <a:avLst/>
              </a:prstGeom>
              <a:solidFill>
                <a:srgbClr val="00006C"/>
              </a:solidFill>
              <a:ln w="9525">
                <a:noFill/>
                <a:miter lim="800000"/>
                <a:headEnd/>
                <a:tailEnd/>
              </a:ln>
            </p:spPr>
            <p:txBody>
              <a:bodyPr/>
              <a:lstStyle/>
              <a:p>
                <a:pPr eaLnBrk="0" hangingPunct="0"/>
                <a:endParaRPr lang="en-US"/>
              </a:p>
            </p:txBody>
          </p:sp>
          <p:sp>
            <p:nvSpPr>
              <p:cNvPr id="24622" name="Rectangle 41"/>
              <p:cNvSpPr>
                <a:spLocks noChangeArrowheads="1"/>
              </p:cNvSpPr>
              <p:nvPr/>
            </p:nvSpPr>
            <p:spPr bwMode="auto">
              <a:xfrm>
                <a:off x="0" y="1822"/>
                <a:ext cx="5760" cy="53"/>
              </a:xfrm>
              <a:prstGeom prst="rect">
                <a:avLst/>
              </a:prstGeom>
              <a:solidFill>
                <a:srgbClr val="00006D"/>
              </a:solidFill>
              <a:ln w="9525">
                <a:noFill/>
                <a:miter lim="800000"/>
                <a:headEnd/>
                <a:tailEnd/>
              </a:ln>
            </p:spPr>
            <p:txBody>
              <a:bodyPr/>
              <a:lstStyle/>
              <a:p>
                <a:pPr eaLnBrk="0" hangingPunct="0"/>
                <a:endParaRPr lang="en-US"/>
              </a:p>
            </p:txBody>
          </p:sp>
          <p:sp>
            <p:nvSpPr>
              <p:cNvPr id="24623" name="Rectangle 42"/>
              <p:cNvSpPr>
                <a:spLocks noChangeArrowheads="1"/>
              </p:cNvSpPr>
              <p:nvPr/>
            </p:nvSpPr>
            <p:spPr bwMode="auto">
              <a:xfrm>
                <a:off x="0" y="1875"/>
                <a:ext cx="5760" cy="51"/>
              </a:xfrm>
              <a:prstGeom prst="rect">
                <a:avLst/>
              </a:prstGeom>
              <a:solidFill>
                <a:srgbClr val="00006F"/>
              </a:solidFill>
              <a:ln w="9525">
                <a:noFill/>
                <a:miter lim="800000"/>
                <a:headEnd/>
                <a:tailEnd/>
              </a:ln>
            </p:spPr>
            <p:txBody>
              <a:bodyPr/>
              <a:lstStyle/>
              <a:p>
                <a:pPr eaLnBrk="0" hangingPunct="0"/>
                <a:endParaRPr lang="en-US"/>
              </a:p>
            </p:txBody>
          </p:sp>
          <p:sp>
            <p:nvSpPr>
              <p:cNvPr id="24624" name="Rectangle 43"/>
              <p:cNvSpPr>
                <a:spLocks noChangeArrowheads="1"/>
              </p:cNvSpPr>
              <p:nvPr/>
            </p:nvSpPr>
            <p:spPr bwMode="auto">
              <a:xfrm>
                <a:off x="0" y="1926"/>
                <a:ext cx="5760" cy="52"/>
              </a:xfrm>
              <a:prstGeom prst="rect">
                <a:avLst/>
              </a:prstGeom>
              <a:solidFill>
                <a:srgbClr val="000070"/>
              </a:solidFill>
              <a:ln w="9525">
                <a:noFill/>
                <a:miter lim="800000"/>
                <a:headEnd/>
                <a:tailEnd/>
              </a:ln>
            </p:spPr>
            <p:txBody>
              <a:bodyPr/>
              <a:lstStyle/>
              <a:p>
                <a:pPr eaLnBrk="0" hangingPunct="0"/>
                <a:endParaRPr lang="en-US"/>
              </a:p>
            </p:txBody>
          </p:sp>
          <p:sp>
            <p:nvSpPr>
              <p:cNvPr id="24625" name="Rectangle 44"/>
              <p:cNvSpPr>
                <a:spLocks noChangeArrowheads="1"/>
              </p:cNvSpPr>
              <p:nvPr/>
            </p:nvSpPr>
            <p:spPr bwMode="auto">
              <a:xfrm>
                <a:off x="0" y="1978"/>
                <a:ext cx="5760" cy="53"/>
              </a:xfrm>
              <a:prstGeom prst="rect">
                <a:avLst/>
              </a:prstGeom>
              <a:solidFill>
                <a:srgbClr val="000072"/>
              </a:solidFill>
              <a:ln w="9525">
                <a:noFill/>
                <a:miter lim="800000"/>
                <a:headEnd/>
                <a:tailEnd/>
              </a:ln>
            </p:spPr>
            <p:txBody>
              <a:bodyPr/>
              <a:lstStyle/>
              <a:p>
                <a:pPr eaLnBrk="0" hangingPunct="0"/>
                <a:endParaRPr lang="en-US"/>
              </a:p>
            </p:txBody>
          </p:sp>
          <p:sp>
            <p:nvSpPr>
              <p:cNvPr id="24626" name="Rectangle 45"/>
              <p:cNvSpPr>
                <a:spLocks noChangeArrowheads="1"/>
              </p:cNvSpPr>
              <p:nvPr/>
            </p:nvSpPr>
            <p:spPr bwMode="auto">
              <a:xfrm>
                <a:off x="0" y="2031"/>
                <a:ext cx="5760" cy="51"/>
              </a:xfrm>
              <a:prstGeom prst="rect">
                <a:avLst/>
              </a:prstGeom>
              <a:solidFill>
                <a:srgbClr val="000073"/>
              </a:solidFill>
              <a:ln w="9525">
                <a:noFill/>
                <a:miter lim="800000"/>
                <a:headEnd/>
                <a:tailEnd/>
              </a:ln>
            </p:spPr>
            <p:txBody>
              <a:bodyPr/>
              <a:lstStyle/>
              <a:p>
                <a:pPr eaLnBrk="0" hangingPunct="0"/>
                <a:endParaRPr lang="en-US"/>
              </a:p>
            </p:txBody>
          </p:sp>
          <p:sp>
            <p:nvSpPr>
              <p:cNvPr id="24627" name="Rectangle 46"/>
              <p:cNvSpPr>
                <a:spLocks noChangeArrowheads="1"/>
              </p:cNvSpPr>
              <p:nvPr/>
            </p:nvSpPr>
            <p:spPr bwMode="auto">
              <a:xfrm>
                <a:off x="0" y="2082"/>
                <a:ext cx="5760" cy="52"/>
              </a:xfrm>
              <a:prstGeom prst="rect">
                <a:avLst/>
              </a:prstGeom>
              <a:solidFill>
                <a:srgbClr val="000075"/>
              </a:solidFill>
              <a:ln w="9525">
                <a:noFill/>
                <a:miter lim="800000"/>
                <a:headEnd/>
                <a:tailEnd/>
              </a:ln>
            </p:spPr>
            <p:txBody>
              <a:bodyPr/>
              <a:lstStyle/>
              <a:p>
                <a:pPr eaLnBrk="0" hangingPunct="0"/>
                <a:endParaRPr lang="en-US"/>
              </a:p>
            </p:txBody>
          </p:sp>
          <p:sp>
            <p:nvSpPr>
              <p:cNvPr id="24628" name="Rectangle 47"/>
              <p:cNvSpPr>
                <a:spLocks noChangeArrowheads="1"/>
              </p:cNvSpPr>
              <p:nvPr/>
            </p:nvSpPr>
            <p:spPr bwMode="auto">
              <a:xfrm>
                <a:off x="0" y="2134"/>
                <a:ext cx="5760" cy="53"/>
              </a:xfrm>
              <a:prstGeom prst="rect">
                <a:avLst/>
              </a:prstGeom>
              <a:solidFill>
                <a:srgbClr val="000077"/>
              </a:solidFill>
              <a:ln w="9525">
                <a:noFill/>
                <a:miter lim="800000"/>
                <a:headEnd/>
                <a:tailEnd/>
              </a:ln>
            </p:spPr>
            <p:txBody>
              <a:bodyPr/>
              <a:lstStyle/>
              <a:p>
                <a:pPr eaLnBrk="0" hangingPunct="0"/>
                <a:endParaRPr lang="en-US"/>
              </a:p>
            </p:txBody>
          </p:sp>
          <p:sp>
            <p:nvSpPr>
              <p:cNvPr id="24629" name="Rectangle 48"/>
              <p:cNvSpPr>
                <a:spLocks noChangeArrowheads="1"/>
              </p:cNvSpPr>
              <p:nvPr/>
            </p:nvSpPr>
            <p:spPr bwMode="auto">
              <a:xfrm>
                <a:off x="0" y="2187"/>
                <a:ext cx="5760" cy="52"/>
              </a:xfrm>
              <a:prstGeom prst="rect">
                <a:avLst/>
              </a:prstGeom>
              <a:solidFill>
                <a:srgbClr val="000079"/>
              </a:solidFill>
              <a:ln w="9525">
                <a:noFill/>
                <a:miter lim="800000"/>
                <a:headEnd/>
                <a:tailEnd/>
              </a:ln>
            </p:spPr>
            <p:txBody>
              <a:bodyPr/>
              <a:lstStyle/>
              <a:p>
                <a:pPr eaLnBrk="0" hangingPunct="0"/>
                <a:endParaRPr lang="en-US"/>
              </a:p>
            </p:txBody>
          </p:sp>
          <p:sp>
            <p:nvSpPr>
              <p:cNvPr id="24630" name="Rectangle 49"/>
              <p:cNvSpPr>
                <a:spLocks noChangeArrowheads="1"/>
              </p:cNvSpPr>
              <p:nvPr/>
            </p:nvSpPr>
            <p:spPr bwMode="auto">
              <a:xfrm>
                <a:off x="0" y="2239"/>
                <a:ext cx="5760" cy="51"/>
              </a:xfrm>
              <a:prstGeom prst="rect">
                <a:avLst/>
              </a:prstGeom>
              <a:solidFill>
                <a:srgbClr val="00007A"/>
              </a:solidFill>
              <a:ln w="9525">
                <a:noFill/>
                <a:miter lim="800000"/>
                <a:headEnd/>
                <a:tailEnd/>
              </a:ln>
            </p:spPr>
            <p:txBody>
              <a:bodyPr/>
              <a:lstStyle/>
              <a:p>
                <a:pPr eaLnBrk="0" hangingPunct="0"/>
                <a:endParaRPr lang="en-US"/>
              </a:p>
            </p:txBody>
          </p:sp>
          <p:sp>
            <p:nvSpPr>
              <p:cNvPr id="24631" name="Rectangle 50"/>
              <p:cNvSpPr>
                <a:spLocks noChangeArrowheads="1"/>
              </p:cNvSpPr>
              <p:nvPr/>
            </p:nvSpPr>
            <p:spPr bwMode="auto">
              <a:xfrm>
                <a:off x="0" y="2290"/>
                <a:ext cx="5760" cy="53"/>
              </a:xfrm>
              <a:prstGeom prst="rect">
                <a:avLst/>
              </a:prstGeom>
              <a:solidFill>
                <a:srgbClr val="00007B"/>
              </a:solidFill>
              <a:ln w="9525">
                <a:noFill/>
                <a:miter lim="800000"/>
                <a:headEnd/>
                <a:tailEnd/>
              </a:ln>
            </p:spPr>
            <p:txBody>
              <a:bodyPr/>
              <a:lstStyle/>
              <a:p>
                <a:pPr eaLnBrk="0" hangingPunct="0"/>
                <a:endParaRPr lang="en-US"/>
              </a:p>
            </p:txBody>
          </p:sp>
          <p:sp>
            <p:nvSpPr>
              <p:cNvPr id="24632" name="Rectangle 51"/>
              <p:cNvSpPr>
                <a:spLocks noChangeArrowheads="1"/>
              </p:cNvSpPr>
              <p:nvPr/>
            </p:nvSpPr>
            <p:spPr bwMode="auto">
              <a:xfrm>
                <a:off x="0" y="2343"/>
                <a:ext cx="5760" cy="52"/>
              </a:xfrm>
              <a:prstGeom prst="rect">
                <a:avLst/>
              </a:prstGeom>
              <a:solidFill>
                <a:srgbClr val="00007D"/>
              </a:solidFill>
              <a:ln w="9525">
                <a:noFill/>
                <a:miter lim="800000"/>
                <a:headEnd/>
                <a:tailEnd/>
              </a:ln>
            </p:spPr>
            <p:txBody>
              <a:bodyPr/>
              <a:lstStyle/>
              <a:p>
                <a:pPr eaLnBrk="0" hangingPunct="0"/>
                <a:endParaRPr lang="en-US"/>
              </a:p>
            </p:txBody>
          </p:sp>
          <p:sp>
            <p:nvSpPr>
              <p:cNvPr id="24633" name="Rectangle 52"/>
              <p:cNvSpPr>
                <a:spLocks noChangeArrowheads="1"/>
              </p:cNvSpPr>
              <p:nvPr/>
            </p:nvSpPr>
            <p:spPr bwMode="auto">
              <a:xfrm>
                <a:off x="0" y="2395"/>
                <a:ext cx="5760" cy="51"/>
              </a:xfrm>
              <a:prstGeom prst="rect">
                <a:avLst/>
              </a:prstGeom>
              <a:solidFill>
                <a:srgbClr val="00007E"/>
              </a:solidFill>
              <a:ln w="9525">
                <a:noFill/>
                <a:miter lim="800000"/>
                <a:headEnd/>
                <a:tailEnd/>
              </a:ln>
            </p:spPr>
            <p:txBody>
              <a:bodyPr/>
              <a:lstStyle/>
              <a:p>
                <a:pPr eaLnBrk="0" hangingPunct="0"/>
                <a:endParaRPr lang="en-US"/>
              </a:p>
            </p:txBody>
          </p:sp>
          <p:sp>
            <p:nvSpPr>
              <p:cNvPr id="24634" name="Rectangle 53"/>
              <p:cNvSpPr>
                <a:spLocks noChangeArrowheads="1"/>
              </p:cNvSpPr>
              <p:nvPr/>
            </p:nvSpPr>
            <p:spPr bwMode="auto">
              <a:xfrm>
                <a:off x="0" y="2446"/>
                <a:ext cx="5760" cy="53"/>
              </a:xfrm>
              <a:prstGeom prst="rect">
                <a:avLst/>
              </a:prstGeom>
              <a:solidFill>
                <a:srgbClr val="000080"/>
              </a:solidFill>
              <a:ln w="9525">
                <a:noFill/>
                <a:miter lim="800000"/>
                <a:headEnd/>
                <a:tailEnd/>
              </a:ln>
            </p:spPr>
            <p:txBody>
              <a:bodyPr/>
              <a:lstStyle/>
              <a:p>
                <a:pPr eaLnBrk="0" hangingPunct="0"/>
                <a:endParaRPr lang="en-US"/>
              </a:p>
            </p:txBody>
          </p:sp>
          <p:sp>
            <p:nvSpPr>
              <p:cNvPr id="24635" name="Rectangle 54"/>
              <p:cNvSpPr>
                <a:spLocks noChangeArrowheads="1"/>
              </p:cNvSpPr>
              <p:nvPr/>
            </p:nvSpPr>
            <p:spPr bwMode="auto">
              <a:xfrm>
                <a:off x="0" y="2499"/>
                <a:ext cx="5760" cy="52"/>
              </a:xfrm>
              <a:prstGeom prst="rect">
                <a:avLst/>
              </a:prstGeom>
              <a:solidFill>
                <a:srgbClr val="000081"/>
              </a:solidFill>
              <a:ln w="9525">
                <a:noFill/>
                <a:miter lim="800000"/>
                <a:headEnd/>
                <a:tailEnd/>
              </a:ln>
            </p:spPr>
            <p:txBody>
              <a:bodyPr/>
              <a:lstStyle/>
              <a:p>
                <a:pPr eaLnBrk="0" hangingPunct="0"/>
                <a:endParaRPr lang="en-US"/>
              </a:p>
            </p:txBody>
          </p:sp>
          <p:sp>
            <p:nvSpPr>
              <p:cNvPr id="24636" name="Rectangle 55"/>
              <p:cNvSpPr>
                <a:spLocks noChangeArrowheads="1"/>
              </p:cNvSpPr>
              <p:nvPr/>
            </p:nvSpPr>
            <p:spPr bwMode="auto">
              <a:xfrm>
                <a:off x="0" y="2551"/>
                <a:ext cx="5760" cy="53"/>
              </a:xfrm>
              <a:prstGeom prst="rect">
                <a:avLst/>
              </a:prstGeom>
              <a:solidFill>
                <a:srgbClr val="000082"/>
              </a:solidFill>
              <a:ln w="9525">
                <a:noFill/>
                <a:miter lim="800000"/>
                <a:headEnd/>
                <a:tailEnd/>
              </a:ln>
            </p:spPr>
            <p:txBody>
              <a:bodyPr/>
              <a:lstStyle/>
              <a:p>
                <a:pPr eaLnBrk="0" hangingPunct="0"/>
                <a:endParaRPr lang="en-US"/>
              </a:p>
            </p:txBody>
          </p:sp>
          <p:sp>
            <p:nvSpPr>
              <p:cNvPr id="24637" name="Rectangle 56"/>
              <p:cNvSpPr>
                <a:spLocks noChangeArrowheads="1"/>
              </p:cNvSpPr>
              <p:nvPr/>
            </p:nvSpPr>
            <p:spPr bwMode="auto">
              <a:xfrm>
                <a:off x="0" y="2604"/>
                <a:ext cx="5760" cy="51"/>
              </a:xfrm>
              <a:prstGeom prst="rect">
                <a:avLst/>
              </a:prstGeom>
              <a:solidFill>
                <a:srgbClr val="000084"/>
              </a:solidFill>
              <a:ln w="9525">
                <a:noFill/>
                <a:miter lim="800000"/>
                <a:headEnd/>
                <a:tailEnd/>
              </a:ln>
            </p:spPr>
            <p:txBody>
              <a:bodyPr/>
              <a:lstStyle/>
              <a:p>
                <a:pPr eaLnBrk="0" hangingPunct="0"/>
                <a:endParaRPr lang="en-US"/>
              </a:p>
            </p:txBody>
          </p:sp>
          <p:sp>
            <p:nvSpPr>
              <p:cNvPr id="24638" name="Rectangle 57"/>
              <p:cNvSpPr>
                <a:spLocks noChangeArrowheads="1"/>
              </p:cNvSpPr>
              <p:nvPr/>
            </p:nvSpPr>
            <p:spPr bwMode="auto">
              <a:xfrm>
                <a:off x="0" y="2655"/>
                <a:ext cx="5760" cy="52"/>
              </a:xfrm>
              <a:prstGeom prst="rect">
                <a:avLst/>
              </a:prstGeom>
              <a:solidFill>
                <a:srgbClr val="000085"/>
              </a:solidFill>
              <a:ln w="9525">
                <a:noFill/>
                <a:miter lim="800000"/>
                <a:headEnd/>
                <a:tailEnd/>
              </a:ln>
            </p:spPr>
            <p:txBody>
              <a:bodyPr/>
              <a:lstStyle/>
              <a:p>
                <a:pPr eaLnBrk="0" hangingPunct="0"/>
                <a:endParaRPr lang="en-US"/>
              </a:p>
            </p:txBody>
          </p:sp>
          <p:sp>
            <p:nvSpPr>
              <p:cNvPr id="24639" name="Rectangle 58"/>
              <p:cNvSpPr>
                <a:spLocks noChangeArrowheads="1"/>
              </p:cNvSpPr>
              <p:nvPr/>
            </p:nvSpPr>
            <p:spPr bwMode="auto">
              <a:xfrm>
                <a:off x="0" y="2707"/>
                <a:ext cx="5760" cy="53"/>
              </a:xfrm>
              <a:prstGeom prst="rect">
                <a:avLst/>
              </a:prstGeom>
              <a:solidFill>
                <a:srgbClr val="000086"/>
              </a:solidFill>
              <a:ln w="9525">
                <a:noFill/>
                <a:miter lim="800000"/>
                <a:headEnd/>
                <a:tailEnd/>
              </a:ln>
            </p:spPr>
            <p:txBody>
              <a:bodyPr/>
              <a:lstStyle/>
              <a:p>
                <a:pPr eaLnBrk="0" hangingPunct="0"/>
                <a:endParaRPr lang="en-US"/>
              </a:p>
            </p:txBody>
          </p:sp>
          <p:sp>
            <p:nvSpPr>
              <p:cNvPr id="24640" name="Rectangle 59"/>
              <p:cNvSpPr>
                <a:spLocks noChangeArrowheads="1"/>
              </p:cNvSpPr>
              <p:nvPr/>
            </p:nvSpPr>
            <p:spPr bwMode="auto">
              <a:xfrm>
                <a:off x="0" y="2760"/>
                <a:ext cx="5760" cy="50"/>
              </a:xfrm>
              <a:prstGeom prst="rect">
                <a:avLst/>
              </a:prstGeom>
              <a:solidFill>
                <a:srgbClr val="000087"/>
              </a:solidFill>
              <a:ln w="9525">
                <a:noFill/>
                <a:miter lim="800000"/>
                <a:headEnd/>
                <a:tailEnd/>
              </a:ln>
            </p:spPr>
            <p:txBody>
              <a:bodyPr/>
              <a:lstStyle/>
              <a:p>
                <a:pPr eaLnBrk="0" hangingPunct="0"/>
                <a:endParaRPr lang="en-US"/>
              </a:p>
            </p:txBody>
          </p:sp>
          <p:sp>
            <p:nvSpPr>
              <p:cNvPr id="24641" name="Rectangle 60"/>
              <p:cNvSpPr>
                <a:spLocks noChangeArrowheads="1"/>
              </p:cNvSpPr>
              <p:nvPr/>
            </p:nvSpPr>
            <p:spPr bwMode="auto">
              <a:xfrm>
                <a:off x="0" y="2810"/>
                <a:ext cx="5760" cy="53"/>
              </a:xfrm>
              <a:prstGeom prst="rect">
                <a:avLst/>
              </a:prstGeom>
              <a:solidFill>
                <a:srgbClr val="000089"/>
              </a:solidFill>
              <a:ln w="9525">
                <a:noFill/>
                <a:miter lim="800000"/>
                <a:headEnd/>
                <a:tailEnd/>
              </a:ln>
            </p:spPr>
            <p:txBody>
              <a:bodyPr/>
              <a:lstStyle/>
              <a:p>
                <a:pPr eaLnBrk="0" hangingPunct="0"/>
                <a:endParaRPr lang="en-US"/>
              </a:p>
            </p:txBody>
          </p:sp>
          <p:sp>
            <p:nvSpPr>
              <p:cNvPr id="24642" name="Rectangle 61"/>
              <p:cNvSpPr>
                <a:spLocks noChangeArrowheads="1"/>
              </p:cNvSpPr>
              <p:nvPr/>
            </p:nvSpPr>
            <p:spPr bwMode="auto">
              <a:xfrm>
                <a:off x="0" y="2863"/>
                <a:ext cx="5760" cy="53"/>
              </a:xfrm>
              <a:prstGeom prst="rect">
                <a:avLst/>
              </a:prstGeom>
              <a:solidFill>
                <a:srgbClr val="00008A"/>
              </a:solidFill>
              <a:ln w="9525">
                <a:noFill/>
                <a:miter lim="800000"/>
                <a:headEnd/>
                <a:tailEnd/>
              </a:ln>
            </p:spPr>
            <p:txBody>
              <a:bodyPr/>
              <a:lstStyle/>
              <a:p>
                <a:pPr eaLnBrk="0" hangingPunct="0"/>
                <a:endParaRPr lang="en-US"/>
              </a:p>
            </p:txBody>
          </p:sp>
          <p:sp>
            <p:nvSpPr>
              <p:cNvPr id="24643" name="Rectangle 62"/>
              <p:cNvSpPr>
                <a:spLocks noChangeArrowheads="1"/>
              </p:cNvSpPr>
              <p:nvPr/>
            </p:nvSpPr>
            <p:spPr bwMode="auto">
              <a:xfrm>
                <a:off x="0" y="2916"/>
                <a:ext cx="5760" cy="52"/>
              </a:xfrm>
              <a:prstGeom prst="rect">
                <a:avLst/>
              </a:prstGeom>
              <a:solidFill>
                <a:srgbClr val="00008B"/>
              </a:solidFill>
              <a:ln w="9525">
                <a:noFill/>
                <a:miter lim="800000"/>
                <a:headEnd/>
                <a:tailEnd/>
              </a:ln>
            </p:spPr>
            <p:txBody>
              <a:bodyPr/>
              <a:lstStyle/>
              <a:p>
                <a:pPr eaLnBrk="0" hangingPunct="0"/>
                <a:endParaRPr lang="en-US"/>
              </a:p>
            </p:txBody>
          </p:sp>
          <p:sp>
            <p:nvSpPr>
              <p:cNvPr id="24644" name="Rectangle 63"/>
              <p:cNvSpPr>
                <a:spLocks noChangeArrowheads="1"/>
              </p:cNvSpPr>
              <p:nvPr/>
            </p:nvSpPr>
            <p:spPr bwMode="auto">
              <a:xfrm>
                <a:off x="0" y="2968"/>
                <a:ext cx="5760" cy="51"/>
              </a:xfrm>
              <a:prstGeom prst="rect">
                <a:avLst/>
              </a:prstGeom>
              <a:solidFill>
                <a:srgbClr val="00008C"/>
              </a:solidFill>
              <a:ln w="9525">
                <a:noFill/>
                <a:miter lim="800000"/>
                <a:headEnd/>
                <a:tailEnd/>
              </a:ln>
            </p:spPr>
            <p:txBody>
              <a:bodyPr/>
              <a:lstStyle/>
              <a:p>
                <a:pPr eaLnBrk="0" hangingPunct="0"/>
                <a:endParaRPr lang="en-US"/>
              </a:p>
            </p:txBody>
          </p:sp>
          <p:sp>
            <p:nvSpPr>
              <p:cNvPr id="24645" name="Rectangle 64"/>
              <p:cNvSpPr>
                <a:spLocks noChangeArrowheads="1"/>
              </p:cNvSpPr>
              <p:nvPr/>
            </p:nvSpPr>
            <p:spPr bwMode="auto">
              <a:xfrm>
                <a:off x="0" y="3019"/>
                <a:ext cx="5760" cy="53"/>
              </a:xfrm>
              <a:prstGeom prst="rect">
                <a:avLst/>
              </a:prstGeom>
              <a:solidFill>
                <a:srgbClr val="00008D"/>
              </a:solidFill>
              <a:ln w="9525">
                <a:noFill/>
                <a:miter lim="800000"/>
                <a:headEnd/>
                <a:tailEnd/>
              </a:ln>
            </p:spPr>
            <p:txBody>
              <a:bodyPr/>
              <a:lstStyle/>
              <a:p>
                <a:pPr eaLnBrk="0" hangingPunct="0"/>
                <a:endParaRPr lang="en-US"/>
              </a:p>
            </p:txBody>
          </p:sp>
          <p:sp>
            <p:nvSpPr>
              <p:cNvPr id="24646" name="Rectangle 65"/>
              <p:cNvSpPr>
                <a:spLocks noChangeArrowheads="1"/>
              </p:cNvSpPr>
              <p:nvPr/>
            </p:nvSpPr>
            <p:spPr bwMode="auto">
              <a:xfrm>
                <a:off x="0" y="3072"/>
                <a:ext cx="5760" cy="52"/>
              </a:xfrm>
              <a:prstGeom prst="rect">
                <a:avLst/>
              </a:prstGeom>
              <a:solidFill>
                <a:srgbClr val="00008D"/>
              </a:solidFill>
              <a:ln w="9525">
                <a:noFill/>
                <a:miter lim="800000"/>
                <a:headEnd/>
                <a:tailEnd/>
              </a:ln>
            </p:spPr>
            <p:txBody>
              <a:bodyPr/>
              <a:lstStyle/>
              <a:p>
                <a:pPr eaLnBrk="0" hangingPunct="0"/>
                <a:endParaRPr lang="en-US"/>
              </a:p>
            </p:txBody>
          </p:sp>
          <p:sp>
            <p:nvSpPr>
              <p:cNvPr id="24647" name="Rectangle 66"/>
              <p:cNvSpPr>
                <a:spLocks noChangeArrowheads="1"/>
              </p:cNvSpPr>
              <p:nvPr/>
            </p:nvSpPr>
            <p:spPr bwMode="auto">
              <a:xfrm>
                <a:off x="0" y="3124"/>
                <a:ext cx="5760" cy="51"/>
              </a:xfrm>
              <a:prstGeom prst="rect">
                <a:avLst/>
              </a:prstGeom>
              <a:solidFill>
                <a:srgbClr val="00008E"/>
              </a:solidFill>
              <a:ln w="9525">
                <a:noFill/>
                <a:miter lim="800000"/>
                <a:headEnd/>
                <a:tailEnd/>
              </a:ln>
            </p:spPr>
            <p:txBody>
              <a:bodyPr/>
              <a:lstStyle/>
              <a:p>
                <a:pPr eaLnBrk="0" hangingPunct="0"/>
                <a:endParaRPr lang="en-US"/>
              </a:p>
            </p:txBody>
          </p:sp>
          <p:sp>
            <p:nvSpPr>
              <p:cNvPr id="24648" name="Rectangle 67"/>
              <p:cNvSpPr>
                <a:spLocks noChangeArrowheads="1"/>
              </p:cNvSpPr>
              <p:nvPr/>
            </p:nvSpPr>
            <p:spPr bwMode="auto">
              <a:xfrm>
                <a:off x="0" y="3175"/>
                <a:ext cx="5760" cy="53"/>
              </a:xfrm>
              <a:prstGeom prst="rect">
                <a:avLst/>
              </a:prstGeom>
              <a:solidFill>
                <a:srgbClr val="00008F"/>
              </a:solidFill>
              <a:ln w="9525">
                <a:noFill/>
                <a:miter lim="800000"/>
                <a:headEnd/>
                <a:tailEnd/>
              </a:ln>
            </p:spPr>
            <p:txBody>
              <a:bodyPr/>
              <a:lstStyle/>
              <a:p>
                <a:pPr eaLnBrk="0" hangingPunct="0"/>
                <a:endParaRPr lang="en-US"/>
              </a:p>
            </p:txBody>
          </p:sp>
          <p:sp>
            <p:nvSpPr>
              <p:cNvPr id="24649" name="Rectangle 68"/>
              <p:cNvSpPr>
                <a:spLocks noChangeArrowheads="1"/>
              </p:cNvSpPr>
              <p:nvPr/>
            </p:nvSpPr>
            <p:spPr bwMode="auto">
              <a:xfrm>
                <a:off x="0" y="3228"/>
                <a:ext cx="5760" cy="52"/>
              </a:xfrm>
              <a:prstGeom prst="rect">
                <a:avLst/>
              </a:prstGeom>
              <a:solidFill>
                <a:srgbClr val="000090"/>
              </a:solidFill>
              <a:ln w="9525">
                <a:noFill/>
                <a:miter lim="800000"/>
                <a:headEnd/>
                <a:tailEnd/>
              </a:ln>
            </p:spPr>
            <p:txBody>
              <a:bodyPr/>
              <a:lstStyle/>
              <a:p>
                <a:pPr eaLnBrk="0" hangingPunct="0"/>
                <a:endParaRPr lang="en-US"/>
              </a:p>
            </p:txBody>
          </p:sp>
          <p:sp>
            <p:nvSpPr>
              <p:cNvPr id="24650" name="Rectangle 69"/>
              <p:cNvSpPr>
                <a:spLocks noChangeArrowheads="1"/>
              </p:cNvSpPr>
              <p:nvPr/>
            </p:nvSpPr>
            <p:spPr bwMode="auto">
              <a:xfrm>
                <a:off x="0" y="3280"/>
                <a:ext cx="5760" cy="51"/>
              </a:xfrm>
              <a:prstGeom prst="rect">
                <a:avLst/>
              </a:prstGeom>
              <a:solidFill>
                <a:srgbClr val="000091"/>
              </a:solidFill>
              <a:ln w="9525">
                <a:noFill/>
                <a:miter lim="800000"/>
                <a:headEnd/>
                <a:tailEnd/>
              </a:ln>
            </p:spPr>
            <p:txBody>
              <a:bodyPr/>
              <a:lstStyle/>
              <a:p>
                <a:pPr eaLnBrk="0" hangingPunct="0"/>
                <a:endParaRPr lang="en-US"/>
              </a:p>
            </p:txBody>
          </p:sp>
          <p:sp>
            <p:nvSpPr>
              <p:cNvPr id="24651" name="Rectangle 70"/>
              <p:cNvSpPr>
                <a:spLocks noChangeArrowheads="1"/>
              </p:cNvSpPr>
              <p:nvPr/>
            </p:nvSpPr>
            <p:spPr bwMode="auto">
              <a:xfrm>
                <a:off x="0" y="3331"/>
                <a:ext cx="5760" cy="53"/>
              </a:xfrm>
              <a:prstGeom prst="rect">
                <a:avLst/>
              </a:prstGeom>
              <a:solidFill>
                <a:srgbClr val="000091"/>
              </a:solidFill>
              <a:ln w="9525">
                <a:noFill/>
                <a:miter lim="800000"/>
                <a:headEnd/>
                <a:tailEnd/>
              </a:ln>
            </p:spPr>
            <p:txBody>
              <a:bodyPr/>
              <a:lstStyle/>
              <a:p>
                <a:pPr eaLnBrk="0" hangingPunct="0"/>
                <a:endParaRPr lang="en-US"/>
              </a:p>
            </p:txBody>
          </p:sp>
          <p:sp>
            <p:nvSpPr>
              <p:cNvPr id="24652" name="Rectangle 71"/>
              <p:cNvSpPr>
                <a:spLocks noChangeArrowheads="1"/>
              </p:cNvSpPr>
              <p:nvPr/>
            </p:nvSpPr>
            <p:spPr bwMode="auto">
              <a:xfrm>
                <a:off x="0" y="3384"/>
                <a:ext cx="5760" cy="52"/>
              </a:xfrm>
              <a:prstGeom prst="rect">
                <a:avLst/>
              </a:prstGeom>
              <a:solidFill>
                <a:srgbClr val="000092"/>
              </a:solidFill>
              <a:ln w="9525">
                <a:noFill/>
                <a:miter lim="800000"/>
                <a:headEnd/>
                <a:tailEnd/>
              </a:ln>
            </p:spPr>
            <p:txBody>
              <a:bodyPr/>
              <a:lstStyle/>
              <a:p>
                <a:pPr eaLnBrk="0" hangingPunct="0"/>
                <a:endParaRPr lang="en-US"/>
              </a:p>
            </p:txBody>
          </p:sp>
          <p:sp>
            <p:nvSpPr>
              <p:cNvPr id="24653" name="Rectangle 72"/>
              <p:cNvSpPr>
                <a:spLocks noChangeArrowheads="1"/>
              </p:cNvSpPr>
              <p:nvPr/>
            </p:nvSpPr>
            <p:spPr bwMode="auto">
              <a:xfrm>
                <a:off x="0" y="3436"/>
                <a:ext cx="5760" cy="53"/>
              </a:xfrm>
              <a:prstGeom prst="rect">
                <a:avLst/>
              </a:prstGeom>
              <a:solidFill>
                <a:srgbClr val="000093"/>
              </a:solidFill>
              <a:ln w="9525">
                <a:noFill/>
                <a:miter lim="800000"/>
                <a:headEnd/>
                <a:tailEnd/>
              </a:ln>
            </p:spPr>
            <p:txBody>
              <a:bodyPr/>
              <a:lstStyle/>
              <a:p>
                <a:pPr eaLnBrk="0" hangingPunct="0"/>
                <a:endParaRPr lang="en-US"/>
              </a:p>
            </p:txBody>
          </p:sp>
          <p:sp>
            <p:nvSpPr>
              <p:cNvPr id="24654" name="Rectangle 73"/>
              <p:cNvSpPr>
                <a:spLocks noChangeArrowheads="1"/>
              </p:cNvSpPr>
              <p:nvPr/>
            </p:nvSpPr>
            <p:spPr bwMode="auto">
              <a:xfrm>
                <a:off x="0" y="3489"/>
                <a:ext cx="5760" cy="50"/>
              </a:xfrm>
              <a:prstGeom prst="rect">
                <a:avLst/>
              </a:prstGeom>
              <a:solidFill>
                <a:srgbClr val="000093"/>
              </a:solidFill>
              <a:ln w="9525">
                <a:noFill/>
                <a:miter lim="800000"/>
                <a:headEnd/>
                <a:tailEnd/>
              </a:ln>
            </p:spPr>
            <p:txBody>
              <a:bodyPr/>
              <a:lstStyle/>
              <a:p>
                <a:pPr eaLnBrk="0" hangingPunct="0"/>
                <a:endParaRPr lang="en-US"/>
              </a:p>
            </p:txBody>
          </p:sp>
          <p:sp>
            <p:nvSpPr>
              <p:cNvPr id="24655" name="Rectangle 74"/>
              <p:cNvSpPr>
                <a:spLocks noChangeArrowheads="1"/>
              </p:cNvSpPr>
              <p:nvPr/>
            </p:nvSpPr>
            <p:spPr bwMode="auto">
              <a:xfrm>
                <a:off x="0" y="3539"/>
                <a:ext cx="5760" cy="53"/>
              </a:xfrm>
              <a:prstGeom prst="rect">
                <a:avLst/>
              </a:prstGeom>
              <a:solidFill>
                <a:srgbClr val="000094"/>
              </a:solidFill>
              <a:ln w="9525">
                <a:noFill/>
                <a:miter lim="800000"/>
                <a:headEnd/>
                <a:tailEnd/>
              </a:ln>
            </p:spPr>
            <p:txBody>
              <a:bodyPr/>
              <a:lstStyle/>
              <a:p>
                <a:pPr eaLnBrk="0" hangingPunct="0"/>
                <a:endParaRPr lang="en-US"/>
              </a:p>
            </p:txBody>
          </p:sp>
          <p:sp>
            <p:nvSpPr>
              <p:cNvPr id="24656" name="Rectangle 75"/>
              <p:cNvSpPr>
                <a:spLocks noChangeArrowheads="1"/>
              </p:cNvSpPr>
              <p:nvPr/>
            </p:nvSpPr>
            <p:spPr bwMode="auto">
              <a:xfrm>
                <a:off x="0" y="3592"/>
                <a:ext cx="5760" cy="53"/>
              </a:xfrm>
              <a:prstGeom prst="rect">
                <a:avLst/>
              </a:prstGeom>
              <a:solidFill>
                <a:srgbClr val="000094"/>
              </a:solidFill>
              <a:ln w="9525">
                <a:noFill/>
                <a:miter lim="800000"/>
                <a:headEnd/>
                <a:tailEnd/>
              </a:ln>
            </p:spPr>
            <p:txBody>
              <a:bodyPr/>
              <a:lstStyle/>
              <a:p>
                <a:pPr eaLnBrk="0" hangingPunct="0"/>
                <a:endParaRPr lang="en-US"/>
              </a:p>
            </p:txBody>
          </p:sp>
          <p:sp>
            <p:nvSpPr>
              <p:cNvPr id="24657" name="Rectangle 76"/>
              <p:cNvSpPr>
                <a:spLocks noChangeArrowheads="1"/>
              </p:cNvSpPr>
              <p:nvPr/>
            </p:nvSpPr>
            <p:spPr bwMode="auto">
              <a:xfrm>
                <a:off x="0" y="3645"/>
                <a:ext cx="5760" cy="50"/>
              </a:xfrm>
              <a:prstGeom prst="rect">
                <a:avLst/>
              </a:prstGeom>
              <a:solidFill>
                <a:srgbClr val="000095"/>
              </a:solidFill>
              <a:ln w="9525">
                <a:noFill/>
                <a:miter lim="800000"/>
                <a:headEnd/>
                <a:tailEnd/>
              </a:ln>
            </p:spPr>
            <p:txBody>
              <a:bodyPr/>
              <a:lstStyle/>
              <a:p>
                <a:pPr eaLnBrk="0" hangingPunct="0"/>
                <a:endParaRPr lang="en-US"/>
              </a:p>
            </p:txBody>
          </p:sp>
          <p:sp>
            <p:nvSpPr>
              <p:cNvPr id="24658" name="Rectangle 77"/>
              <p:cNvSpPr>
                <a:spLocks noChangeArrowheads="1"/>
              </p:cNvSpPr>
              <p:nvPr/>
            </p:nvSpPr>
            <p:spPr bwMode="auto">
              <a:xfrm>
                <a:off x="0" y="3695"/>
                <a:ext cx="5760" cy="53"/>
              </a:xfrm>
              <a:prstGeom prst="rect">
                <a:avLst/>
              </a:prstGeom>
              <a:solidFill>
                <a:srgbClr val="000095"/>
              </a:solidFill>
              <a:ln w="9525">
                <a:noFill/>
                <a:miter lim="800000"/>
                <a:headEnd/>
                <a:tailEnd/>
              </a:ln>
            </p:spPr>
            <p:txBody>
              <a:bodyPr/>
              <a:lstStyle/>
              <a:p>
                <a:pPr eaLnBrk="0" hangingPunct="0"/>
                <a:endParaRPr lang="en-US"/>
              </a:p>
            </p:txBody>
          </p:sp>
          <p:sp>
            <p:nvSpPr>
              <p:cNvPr id="24659" name="Rectangle 78"/>
              <p:cNvSpPr>
                <a:spLocks noChangeArrowheads="1"/>
              </p:cNvSpPr>
              <p:nvPr/>
            </p:nvSpPr>
            <p:spPr bwMode="auto">
              <a:xfrm>
                <a:off x="0" y="3748"/>
                <a:ext cx="5760" cy="53"/>
              </a:xfrm>
              <a:prstGeom prst="rect">
                <a:avLst/>
              </a:prstGeom>
              <a:solidFill>
                <a:srgbClr val="000096"/>
              </a:solidFill>
              <a:ln w="9525">
                <a:noFill/>
                <a:miter lim="800000"/>
                <a:headEnd/>
                <a:tailEnd/>
              </a:ln>
            </p:spPr>
            <p:txBody>
              <a:bodyPr/>
              <a:lstStyle/>
              <a:p>
                <a:pPr eaLnBrk="0" hangingPunct="0"/>
                <a:endParaRPr lang="en-US"/>
              </a:p>
            </p:txBody>
          </p:sp>
          <p:sp>
            <p:nvSpPr>
              <p:cNvPr id="24660" name="Rectangle 79"/>
              <p:cNvSpPr>
                <a:spLocks noChangeArrowheads="1"/>
              </p:cNvSpPr>
              <p:nvPr/>
            </p:nvSpPr>
            <p:spPr bwMode="auto">
              <a:xfrm>
                <a:off x="0" y="3801"/>
                <a:ext cx="5760" cy="52"/>
              </a:xfrm>
              <a:prstGeom prst="rect">
                <a:avLst/>
              </a:prstGeom>
              <a:solidFill>
                <a:srgbClr val="000096"/>
              </a:solidFill>
              <a:ln w="9525">
                <a:noFill/>
                <a:miter lim="800000"/>
                <a:headEnd/>
                <a:tailEnd/>
              </a:ln>
            </p:spPr>
            <p:txBody>
              <a:bodyPr/>
              <a:lstStyle/>
              <a:p>
                <a:pPr eaLnBrk="0" hangingPunct="0"/>
                <a:endParaRPr lang="en-US"/>
              </a:p>
            </p:txBody>
          </p:sp>
          <p:sp>
            <p:nvSpPr>
              <p:cNvPr id="24661" name="Rectangle 80"/>
              <p:cNvSpPr>
                <a:spLocks noChangeArrowheads="1"/>
              </p:cNvSpPr>
              <p:nvPr/>
            </p:nvSpPr>
            <p:spPr bwMode="auto">
              <a:xfrm>
                <a:off x="0" y="3853"/>
                <a:ext cx="5760" cy="51"/>
              </a:xfrm>
              <a:prstGeom prst="rect">
                <a:avLst/>
              </a:prstGeom>
              <a:solidFill>
                <a:srgbClr val="000096"/>
              </a:solidFill>
              <a:ln w="9525">
                <a:noFill/>
                <a:miter lim="800000"/>
                <a:headEnd/>
                <a:tailEnd/>
              </a:ln>
            </p:spPr>
            <p:txBody>
              <a:bodyPr/>
              <a:lstStyle/>
              <a:p>
                <a:pPr eaLnBrk="0" hangingPunct="0"/>
                <a:endParaRPr lang="en-US"/>
              </a:p>
            </p:txBody>
          </p:sp>
          <p:sp>
            <p:nvSpPr>
              <p:cNvPr id="24662" name="Rectangle 81"/>
              <p:cNvSpPr>
                <a:spLocks noChangeArrowheads="1"/>
              </p:cNvSpPr>
              <p:nvPr/>
            </p:nvSpPr>
            <p:spPr bwMode="auto">
              <a:xfrm>
                <a:off x="0" y="3904"/>
                <a:ext cx="5760" cy="53"/>
              </a:xfrm>
              <a:prstGeom prst="rect">
                <a:avLst/>
              </a:prstGeom>
              <a:solidFill>
                <a:srgbClr val="000097"/>
              </a:solidFill>
              <a:ln w="9525">
                <a:noFill/>
                <a:miter lim="800000"/>
                <a:headEnd/>
                <a:tailEnd/>
              </a:ln>
            </p:spPr>
            <p:txBody>
              <a:bodyPr/>
              <a:lstStyle/>
              <a:p>
                <a:pPr eaLnBrk="0" hangingPunct="0"/>
                <a:endParaRPr lang="en-US"/>
              </a:p>
            </p:txBody>
          </p:sp>
          <p:sp>
            <p:nvSpPr>
              <p:cNvPr id="24663" name="Rectangle 82"/>
              <p:cNvSpPr>
                <a:spLocks noChangeArrowheads="1"/>
              </p:cNvSpPr>
              <p:nvPr/>
            </p:nvSpPr>
            <p:spPr bwMode="auto">
              <a:xfrm>
                <a:off x="0" y="3957"/>
                <a:ext cx="5760" cy="52"/>
              </a:xfrm>
              <a:prstGeom prst="rect">
                <a:avLst/>
              </a:prstGeom>
              <a:solidFill>
                <a:srgbClr val="000097"/>
              </a:solidFill>
              <a:ln w="9525">
                <a:noFill/>
                <a:miter lim="800000"/>
                <a:headEnd/>
                <a:tailEnd/>
              </a:ln>
            </p:spPr>
            <p:txBody>
              <a:bodyPr/>
              <a:lstStyle/>
              <a:p>
                <a:pPr eaLnBrk="0" hangingPunct="0"/>
                <a:endParaRPr lang="en-US"/>
              </a:p>
            </p:txBody>
          </p:sp>
          <p:sp>
            <p:nvSpPr>
              <p:cNvPr id="24664" name="Rectangle 83"/>
              <p:cNvSpPr>
                <a:spLocks noChangeArrowheads="1"/>
              </p:cNvSpPr>
              <p:nvPr/>
            </p:nvSpPr>
            <p:spPr bwMode="auto">
              <a:xfrm>
                <a:off x="0" y="4009"/>
                <a:ext cx="5760" cy="51"/>
              </a:xfrm>
              <a:prstGeom prst="rect">
                <a:avLst/>
              </a:prstGeom>
              <a:solidFill>
                <a:srgbClr val="000097"/>
              </a:solidFill>
              <a:ln w="9525">
                <a:noFill/>
                <a:miter lim="800000"/>
                <a:headEnd/>
                <a:tailEnd/>
              </a:ln>
            </p:spPr>
            <p:txBody>
              <a:bodyPr/>
              <a:lstStyle/>
              <a:p>
                <a:pPr eaLnBrk="0" hangingPunct="0"/>
                <a:endParaRPr lang="en-US"/>
              </a:p>
            </p:txBody>
          </p:sp>
          <p:sp>
            <p:nvSpPr>
              <p:cNvPr id="24665" name="Rectangle 84"/>
              <p:cNvSpPr>
                <a:spLocks noChangeArrowheads="1"/>
              </p:cNvSpPr>
              <p:nvPr/>
            </p:nvSpPr>
            <p:spPr bwMode="auto">
              <a:xfrm>
                <a:off x="0" y="4060"/>
                <a:ext cx="5760" cy="52"/>
              </a:xfrm>
              <a:prstGeom prst="rect">
                <a:avLst/>
              </a:prstGeom>
              <a:solidFill>
                <a:srgbClr val="000098"/>
              </a:solidFill>
              <a:ln w="9525">
                <a:noFill/>
                <a:miter lim="800000"/>
                <a:headEnd/>
                <a:tailEnd/>
              </a:ln>
            </p:spPr>
            <p:txBody>
              <a:bodyPr/>
              <a:lstStyle/>
              <a:p>
                <a:pPr eaLnBrk="0" hangingPunct="0"/>
                <a:endParaRPr lang="en-US"/>
              </a:p>
            </p:txBody>
          </p:sp>
          <p:sp>
            <p:nvSpPr>
              <p:cNvPr id="24666" name="Rectangle 85"/>
              <p:cNvSpPr>
                <a:spLocks noChangeArrowheads="1"/>
              </p:cNvSpPr>
              <p:nvPr/>
            </p:nvSpPr>
            <p:spPr bwMode="auto">
              <a:xfrm>
                <a:off x="0" y="4112"/>
                <a:ext cx="5760" cy="53"/>
              </a:xfrm>
              <a:prstGeom prst="rect">
                <a:avLst/>
              </a:prstGeom>
              <a:solidFill>
                <a:srgbClr val="000098"/>
              </a:solidFill>
              <a:ln w="9525">
                <a:noFill/>
                <a:miter lim="800000"/>
                <a:headEnd/>
                <a:tailEnd/>
              </a:ln>
            </p:spPr>
            <p:txBody>
              <a:bodyPr/>
              <a:lstStyle/>
              <a:p>
                <a:pPr eaLnBrk="0" hangingPunct="0"/>
                <a:endParaRPr lang="en-US"/>
              </a:p>
            </p:txBody>
          </p:sp>
          <p:sp>
            <p:nvSpPr>
              <p:cNvPr id="24667" name="Rectangle 86"/>
              <p:cNvSpPr>
                <a:spLocks noChangeArrowheads="1"/>
              </p:cNvSpPr>
              <p:nvPr/>
            </p:nvSpPr>
            <p:spPr bwMode="auto">
              <a:xfrm>
                <a:off x="0" y="4165"/>
                <a:ext cx="5760" cy="53"/>
              </a:xfrm>
              <a:prstGeom prst="rect">
                <a:avLst/>
              </a:prstGeom>
              <a:solidFill>
                <a:srgbClr val="000098"/>
              </a:solidFill>
              <a:ln w="9525">
                <a:noFill/>
                <a:miter lim="800000"/>
                <a:headEnd/>
                <a:tailEnd/>
              </a:ln>
            </p:spPr>
            <p:txBody>
              <a:bodyPr/>
              <a:lstStyle/>
              <a:p>
                <a:pPr eaLnBrk="0" hangingPunct="0"/>
                <a:endParaRPr lang="en-US"/>
              </a:p>
            </p:txBody>
          </p:sp>
          <p:sp>
            <p:nvSpPr>
              <p:cNvPr id="24668" name="Rectangle 87"/>
              <p:cNvSpPr>
                <a:spLocks noChangeArrowheads="1"/>
              </p:cNvSpPr>
              <p:nvPr/>
            </p:nvSpPr>
            <p:spPr bwMode="auto">
              <a:xfrm>
                <a:off x="0" y="4218"/>
                <a:ext cx="5760" cy="50"/>
              </a:xfrm>
              <a:prstGeom prst="rect">
                <a:avLst/>
              </a:prstGeom>
              <a:solidFill>
                <a:srgbClr val="000098"/>
              </a:solidFill>
              <a:ln w="9525">
                <a:noFill/>
                <a:miter lim="800000"/>
                <a:headEnd/>
                <a:tailEnd/>
              </a:ln>
            </p:spPr>
            <p:txBody>
              <a:bodyPr/>
              <a:lstStyle/>
              <a:p>
                <a:pPr eaLnBrk="0" hangingPunct="0"/>
                <a:endParaRPr lang="en-US"/>
              </a:p>
            </p:txBody>
          </p:sp>
          <p:sp>
            <p:nvSpPr>
              <p:cNvPr id="24669" name="Rectangle 88"/>
              <p:cNvSpPr>
                <a:spLocks noChangeArrowheads="1"/>
              </p:cNvSpPr>
              <p:nvPr/>
            </p:nvSpPr>
            <p:spPr bwMode="auto">
              <a:xfrm>
                <a:off x="0" y="4268"/>
                <a:ext cx="5760" cy="53"/>
              </a:xfrm>
              <a:prstGeom prst="rect">
                <a:avLst/>
              </a:prstGeom>
              <a:solidFill>
                <a:srgbClr val="000099"/>
              </a:solidFill>
              <a:ln w="9525">
                <a:noFill/>
                <a:miter lim="800000"/>
                <a:headEnd/>
                <a:tailEnd/>
              </a:ln>
            </p:spPr>
            <p:txBody>
              <a:bodyPr/>
              <a:lstStyle/>
              <a:p>
                <a:pPr eaLnBrk="0" hangingPunct="0"/>
                <a:endParaRPr lang="en-US"/>
              </a:p>
            </p:txBody>
          </p:sp>
        </p:grpSp>
      </p:grpSp>
      <p:sp>
        <p:nvSpPr>
          <p:cNvPr id="24580" name="Rectangle 89"/>
          <p:cNvSpPr>
            <a:spLocks noChangeArrowheads="1"/>
          </p:cNvSpPr>
          <p:nvPr/>
        </p:nvSpPr>
        <p:spPr bwMode="auto">
          <a:xfrm>
            <a:off x="0" y="1501775"/>
            <a:ext cx="9144000" cy="47625"/>
          </a:xfrm>
          <a:prstGeom prst="rect">
            <a:avLst/>
          </a:prstGeom>
          <a:solidFill>
            <a:srgbClr val="FFFF00"/>
          </a:solidFill>
          <a:ln w="9525">
            <a:noFill/>
            <a:miter lim="800000"/>
            <a:headEnd/>
            <a:tailEnd/>
          </a:ln>
        </p:spPr>
        <p:txBody>
          <a:bodyPr/>
          <a:lstStyle/>
          <a:p>
            <a:pPr eaLnBrk="0" hangingPunct="0"/>
            <a:endParaRPr lang="en-US"/>
          </a:p>
        </p:txBody>
      </p:sp>
      <p:sp>
        <p:nvSpPr>
          <p:cNvPr id="24581" name="Line 90"/>
          <p:cNvSpPr>
            <a:spLocks noChangeShapeType="1"/>
          </p:cNvSpPr>
          <p:nvPr/>
        </p:nvSpPr>
        <p:spPr bwMode="auto">
          <a:xfrm>
            <a:off x="0" y="1600200"/>
            <a:ext cx="9144000" cy="1588"/>
          </a:xfrm>
          <a:prstGeom prst="line">
            <a:avLst/>
          </a:prstGeom>
          <a:noFill/>
          <a:ln w="9525">
            <a:solidFill>
              <a:srgbClr val="00CCFF"/>
            </a:solidFill>
            <a:round/>
            <a:headEnd/>
            <a:tailEnd/>
          </a:ln>
        </p:spPr>
        <p:txBody>
          <a:bodyPr/>
          <a:lstStyle/>
          <a:p>
            <a:endParaRPr lang="en-GB"/>
          </a:p>
        </p:txBody>
      </p:sp>
      <p:pic>
        <p:nvPicPr>
          <p:cNvPr id="24582" name="Picture 91"/>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24583" name="Rectangle 92"/>
          <p:cNvSpPr>
            <a:spLocks noChangeArrowheads="1"/>
          </p:cNvSpPr>
          <p:nvPr/>
        </p:nvSpPr>
        <p:spPr bwMode="auto">
          <a:xfrm>
            <a:off x="611188" y="150813"/>
            <a:ext cx="8231187" cy="1379537"/>
          </a:xfrm>
          <a:prstGeom prst="rect">
            <a:avLst/>
          </a:prstGeom>
          <a:noFill/>
          <a:ln w="9525">
            <a:noFill/>
            <a:miter lim="800000"/>
            <a:headEnd/>
            <a:tailEnd/>
          </a:ln>
        </p:spPr>
        <p:txBody>
          <a:bodyPr/>
          <a:lstStyle/>
          <a:p>
            <a:pPr eaLnBrk="0" hangingPunct="0"/>
            <a:endParaRPr lang="en-US"/>
          </a:p>
        </p:txBody>
      </p:sp>
      <p:sp>
        <p:nvSpPr>
          <p:cNvPr id="94" name="Rectangle 93"/>
          <p:cNvSpPr/>
          <p:nvPr/>
        </p:nvSpPr>
        <p:spPr>
          <a:xfrm>
            <a:off x="357158" y="428604"/>
            <a:ext cx="8001056" cy="2677656"/>
          </a:xfrm>
          <a:prstGeom prst="rect">
            <a:avLst/>
          </a:prstGeom>
        </p:spPr>
        <p:txBody>
          <a:bodyPr wrap="square">
            <a:spAutoFit/>
          </a:bodyPr>
          <a:lstStyle/>
          <a:p>
            <a:pPr>
              <a:defRPr/>
            </a:pPr>
            <a:r>
              <a:rPr lang="en-GB" sz="2800" b="1" dirty="0" smtClean="0">
                <a:solidFill>
                  <a:srgbClr val="FFFF00"/>
                </a:solidFill>
                <a:effectLst>
                  <a:outerShdw blurRad="38100" dist="38100" dir="2700000" algn="tl">
                    <a:srgbClr val="000000"/>
                  </a:outerShdw>
                </a:effectLst>
                <a:latin typeface="+mj-lt"/>
                <a:ea typeface="+mj-ea"/>
                <a:cs typeface="+mj-cs"/>
              </a:rPr>
              <a:t>I am here because?</a:t>
            </a:r>
          </a:p>
          <a:p>
            <a:pPr>
              <a:buFont typeface="Arial" pitchFamily="34" charset="0"/>
              <a:buChar char="•"/>
              <a:defRPr/>
            </a:pPr>
            <a:r>
              <a:rPr lang="en-GB" sz="2800" b="1" dirty="0" smtClean="0">
                <a:solidFill>
                  <a:schemeClr val="tx2"/>
                </a:solidFill>
                <a:effectLst>
                  <a:outerShdw blurRad="38100" dist="38100" dir="2700000" algn="tl">
                    <a:srgbClr val="000000"/>
                  </a:outerShdw>
                </a:effectLst>
                <a:latin typeface="+mj-lt"/>
                <a:ea typeface="+mj-ea"/>
                <a:cs typeface="+mj-cs"/>
              </a:rPr>
              <a:t>I </a:t>
            </a:r>
            <a:r>
              <a:rPr lang="en-GB" sz="2800" b="1" dirty="0">
                <a:solidFill>
                  <a:schemeClr val="tx2"/>
                </a:solidFill>
                <a:effectLst>
                  <a:outerShdw blurRad="38100" dist="38100" dir="2700000" algn="tl">
                    <a:srgbClr val="000000"/>
                  </a:outerShdw>
                </a:effectLst>
                <a:latin typeface="+mj-lt"/>
                <a:ea typeface="+mj-ea"/>
                <a:cs typeface="+mj-cs"/>
              </a:rPr>
              <a:t>wanted </a:t>
            </a:r>
            <a:r>
              <a:rPr lang="en-GB" sz="2800" b="1" dirty="0" smtClean="0">
                <a:solidFill>
                  <a:schemeClr val="tx2"/>
                </a:solidFill>
                <a:effectLst>
                  <a:outerShdw blurRad="38100" dist="38100" dir="2700000" algn="tl">
                    <a:srgbClr val="000000"/>
                  </a:outerShdw>
                </a:effectLst>
                <a:latin typeface="+mj-lt"/>
                <a:ea typeface="+mj-ea"/>
                <a:cs typeface="+mj-cs"/>
              </a:rPr>
              <a:t>3 days </a:t>
            </a:r>
            <a:r>
              <a:rPr lang="en-GB" sz="2800" b="1" dirty="0">
                <a:solidFill>
                  <a:schemeClr val="tx2"/>
                </a:solidFill>
                <a:effectLst>
                  <a:outerShdw blurRad="38100" dist="38100" dir="2700000" algn="tl">
                    <a:srgbClr val="000000"/>
                  </a:outerShdw>
                </a:effectLst>
                <a:latin typeface="+mj-lt"/>
                <a:ea typeface="+mj-ea"/>
                <a:cs typeface="+mj-cs"/>
              </a:rPr>
              <a:t>of work </a:t>
            </a:r>
          </a:p>
          <a:p>
            <a:pPr>
              <a:buFont typeface="Arial" pitchFamily="34" charset="0"/>
              <a:buChar char="•"/>
              <a:defRPr/>
            </a:pPr>
            <a:r>
              <a:rPr lang="en-GB" sz="2800" b="1" dirty="0">
                <a:solidFill>
                  <a:schemeClr val="tx2"/>
                </a:solidFill>
                <a:effectLst>
                  <a:outerShdw blurRad="38100" dist="38100" dir="2700000" algn="tl">
                    <a:srgbClr val="000000"/>
                  </a:outerShdw>
                </a:effectLst>
                <a:latin typeface="+mj-lt"/>
                <a:ea typeface="+mj-ea"/>
                <a:cs typeface="+mj-cs"/>
              </a:rPr>
              <a:t>Formulate an answerable questions</a:t>
            </a:r>
          </a:p>
          <a:p>
            <a:pPr>
              <a:buFont typeface="Arial" pitchFamily="34" charset="0"/>
              <a:buChar char="•"/>
              <a:defRPr/>
            </a:pPr>
            <a:endParaRPr lang="en-GB" sz="2800" b="1" dirty="0">
              <a:solidFill>
                <a:schemeClr val="tx2"/>
              </a:solidFill>
              <a:effectLst>
                <a:outerShdw blurRad="38100" dist="38100" dir="2700000" algn="tl">
                  <a:srgbClr val="000000"/>
                </a:outerShdw>
              </a:effectLst>
              <a:latin typeface="+mj-lt"/>
              <a:ea typeface="+mj-ea"/>
              <a:cs typeface="+mj-cs"/>
            </a:endParaRPr>
          </a:p>
          <a:p>
            <a:pPr>
              <a:defRPr/>
            </a:pPr>
            <a:endParaRPr lang="en-GB" sz="2800" b="1" dirty="0">
              <a:solidFill>
                <a:srgbClr val="FFFF00"/>
              </a:solidFill>
              <a:effectLst>
                <a:outerShdw blurRad="38100" dist="38100" dir="2700000" algn="tl">
                  <a:srgbClr val="000000"/>
                </a:outerShdw>
              </a:effectLst>
              <a:latin typeface="+mj-lt"/>
              <a:ea typeface="+mj-ea"/>
              <a:cs typeface="+mj-cs"/>
            </a:endParaRPr>
          </a:p>
          <a:p>
            <a:pPr>
              <a:buFont typeface="Arial" pitchFamily="34" charset="0"/>
              <a:buChar char="•"/>
              <a:defRPr/>
            </a:pPr>
            <a:endParaRPr lang="en-GB" sz="2800" b="1"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642938" y="0"/>
            <a:ext cx="7772400" cy="1143000"/>
          </a:xfrm>
        </p:spPr>
        <p:txBody>
          <a:bodyPr/>
          <a:lstStyle/>
          <a:p>
            <a:r>
              <a:rPr lang="en-GB" sz="3400" dirty="0">
                <a:solidFill>
                  <a:srgbClr val="FFFF00"/>
                </a:solidFill>
              </a:rPr>
              <a:t>Example 1, page 29 </a:t>
            </a:r>
            <a:endParaRPr lang="en-US" sz="3400" dirty="0">
              <a:solidFill>
                <a:srgbClr val="FFFF00"/>
              </a:solidFill>
            </a:endParaRPr>
          </a:p>
        </p:txBody>
      </p:sp>
      <p:sp>
        <p:nvSpPr>
          <p:cNvPr id="54275" name="TextBox 3"/>
          <p:cNvSpPr txBox="1">
            <a:spLocks noChangeArrowheads="1"/>
          </p:cNvSpPr>
          <p:nvPr/>
        </p:nvSpPr>
        <p:spPr bwMode="auto">
          <a:xfrm>
            <a:off x="1071563" y="1143000"/>
            <a:ext cx="7358062" cy="4524315"/>
          </a:xfrm>
          <a:prstGeom prst="rect">
            <a:avLst/>
          </a:prstGeom>
          <a:noFill/>
          <a:ln w="25400">
            <a:solidFill>
              <a:srgbClr val="FFFF00"/>
            </a:solidFill>
            <a:miter lim="800000"/>
            <a:headEnd/>
            <a:tailEnd/>
          </a:ln>
        </p:spPr>
        <p:txBody>
          <a:bodyPr>
            <a:spAutoFit/>
          </a:bodyPr>
          <a:lstStyle/>
          <a:p>
            <a:r>
              <a:rPr lang="en-GB" dirty="0">
                <a:solidFill>
                  <a:schemeClr val="bg1"/>
                </a:solidFill>
              </a:rPr>
              <a:t>Julie is pregnant for the second time. She had her first baby when she was 33 and had amniocentesis to find out if the baby had Down Syndrome. The test was negative  but it was not a good experience, because she did not get the result until she was 18 weeks pregnant. She is now 35 and 1 month pregnant, and asks if she can have a test that would give her an earlier result. The local hospital offers serum biochemistry plus </a:t>
            </a:r>
            <a:r>
              <a:rPr lang="en-GB" dirty="0" err="1">
                <a:solidFill>
                  <a:schemeClr val="bg1"/>
                </a:solidFill>
              </a:rPr>
              <a:t>nuchal</a:t>
            </a:r>
            <a:r>
              <a:rPr lang="en-GB" dirty="0">
                <a:solidFill>
                  <a:schemeClr val="bg1"/>
                </a:solidFill>
              </a:rPr>
              <a:t> translucency ultrasound screening as a first trimester test for Down syndrome. You winder if this combination of tests is as reliable as a conventional amniocentesis</a:t>
            </a:r>
            <a:endParaRPr lang="en-US" dirty="0">
              <a:solidFill>
                <a:schemeClr val="bg1"/>
              </a:solidFill>
            </a:endParaRPr>
          </a:p>
        </p:txBody>
      </p:sp>
      <p:sp>
        <p:nvSpPr>
          <p:cNvPr id="54276" name="Rectangle 4"/>
          <p:cNvSpPr>
            <a:spLocks noChangeArrowheads="1"/>
          </p:cNvSpPr>
          <p:nvPr/>
        </p:nvSpPr>
        <p:spPr bwMode="auto">
          <a:xfrm>
            <a:off x="214282" y="4303712"/>
            <a:ext cx="785813" cy="2062103"/>
          </a:xfrm>
          <a:prstGeom prst="rect">
            <a:avLst/>
          </a:prstGeom>
          <a:noFill/>
          <a:ln w="9525">
            <a:noFill/>
            <a:miter lim="800000"/>
            <a:headEnd/>
            <a:tailEnd/>
          </a:ln>
        </p:spPr>
        <p:txBody>
          <a:bodyPr>
            <a:spAutoFit/>
          </a:bodyPr>
          <a:lstStyle/>
          <a:p>
            <a:r>
              <a:rPr lang="en-GB" sz="3200" dirty="0">
                <a:solidFill>
                  <a:srgbClr val="FFFF00"/>
                </a:solidFill>
              </a:rPr>
              <a:t>P</a:t>
            </a:r>
          </a:p>
          <a:p>
            <a:r>
              <a:rPr lang="en-GB" sz="3200" dirty="0">
                <a:solidFill>
                  <a:srgbClr val="FFFF00"/>
                </a:solidFill>
              </a:rPr>
              <a:t>I</a:t>
            </a:r>
          </a:p>
          <a:p>
            <a:r>
              <a:rPr lang="en-GB" sz="3200" dirty="0">
                <a:solidFill>
                  <a:srgbClr val="FFFF00"/>
                </a:solidFill>
              </a:rPr>
              <a:t>C</a:t>
            </a:r>
          </a:p>
          <a:p>
            <a:r>
              <a:rPr lang="en-GB" sz="3200" dirty="0">
                <a:solidFill>
                  <a:srgbClr val="FFFF00"/>
                </a:solidFill>
              </a:rPr>
              <a:t>O</a:t>
            </a:r>
            <a:endParaRPr lang="en-US" sz="3200" dirty="0">
              <a:solidFill>
                <a:srgbClr val="FFFF00"/>
              </a:solidFill>
            </a:endParaRPr>
          </a:p>
        </p:txBody>
      </p:sp>
      <p:sp>
        <p:nvSpPr>
          <p:cNvPr id="54277" name="TextBox 5"/>
          <p:cNvSpPr txBox="1">
            <a:spLocks noChangeArrowheads="1"/>
          </p:cNvSpPr>
          <p:nvPr/>
        </p:nvSpPr>
        <p:spPr bwMode="auto">
          <a:xfrm>
            <a:off x="6500813" y="5643563"/>
            <a:ext cx="1285875" cy="369887"/>
          </a:xfrm>
          <a:prstGeom prst="rect">
            <a:avLst/>
          </a:prstGeom>
          <a:noFill/>
          <a:ln w="9525">
            <a:noFill/>
            <a:miter lim="800000"/>
            <a:headEnd/>
            <a:tailEnd/>
          </a:ln>
        </p:spPr>
        <p:txBody>
          <a:bodyPr>
            <a:spAutoFit/>
          </a:bodyPr>
          <a:lstStyle/>
          <a:p>
            <a:endParaRPr lang="en-US"/>
          </a:p>
        </p:txBody>
      </p:sp>
      <p:pic>
        <p:nvPicPr>
          <p:cNvPr id="54278" name="Picture 2"/>
          <p:cNvPicPr>
            <a:picLocks noChangeAspect="1" noChangeArrowheads="1"/>
          </p:cNvPicPr>
          <p:nvPr/>
        </p:nvPicPr>
        <p:blipFill>
          <a:blip r:embed="rId3" cstate="print"/>
          <a:srcRect l="5283" t="10945" r="3522" b="21889"/>
          <a:stretch>
            <a:fillRect/>
          </a:stretch>
        </p:blipFill>
        <p:spPr bwMode="auto">
          <a:xfrm>
            <a:off x="6643688" y="5000625"/>
            <a:ext cx="1985962" cy="1477963"/>
          </a:xfrm>
          <a:prstGeom prst="rect">
            <a:avLst/>
          </a:prstGeom>
          <a:noFill/>
          <a:ln w="9525">
            <a:noFill/>
            <a:miter lim="800000"/>
            <a:headEnd/>
            <a:tailEnd/>
          </a:ln>
        </p:spPr>
      </p:pic>
      <p:sp>
        <p:nvSpPr>
          <p:cNvPr id="54279" name="TextBox 7"/>
          <p:cNvSpPr txBox="1">
            <a:spLocks noChangeArrowheads="1"/>
          </p:cNvSpPr>
          <p:nvPr/>
        </p:nvSpPr>
        <p:spPr bwMode="auto">
          <a:xfrm>
            <a:off x="6786563" y="6488113"/>
            <a:ext cx="1571625" cy="369887"/>
          </a:xfrm>
          <a:prstGeom prst="rect">
            <a:avLst/>
          </a:prstGeom>
          <a:noFill/>
          <a:ln w="9525">
            <a:noFill/>
            <a:miter lim="800000"/>
            <a:headEnd/>
            <a:tailEnd/>
          </a:ln>
        </p:spPr>
        <p:txBody>
          <a:bodyPr>
            <a:spAutoFit/>
          </a:bodyPr>
          <a:lstStyle/>
          <a:p>
            <a:r>
              <a:rPr lang="en-GB"/>
              <a:t>Diagnosis</a:t>
            </a:r>
            <a:endParaRPr lang="en-US"/>
          </a:p>
        </p:txBody>
      </p:sp>
      <p:pic>
        <p:nvPicPr>
          <p:cNvPr id="54280" name="Picture 2" descr="http://tbn0.google.com/images?q=tbn:z5nVq25fiS_8QM:http://www.hoots-driving.co.uk/noentry.gif">
            <a:hlinkClick r:id="rId4"/>
          </p:cNvPr>
          <p:cNvPicPr>
            <a:picLocks noChangeAspect="1" noChangeArrowheads="1"/>
          </p:cNvPicPr>
          <p:nvPr/>
        </p:nvPicPr>
        <p:blipFill>
          <a:blip r:embed="rId5" cstate="print"/>
          <a:srcRect/>
          <a:stretch>
            <a:fillRect/>
          </a:stretch>
        </p:blipFill>
        <p:spPr bwMode="auto">
          <a:xfrm>
            <a:off x="7896225" y="214313"/>
            <a:ext cx="928688"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642938" y="0"/>
            <a:ext cx="7772400" cy="1143000"/>
          </a:xfrm>
        </p:spPr>
        <p:txBody>
          <a:bodyPr/>
          <a:lstStyle/>
          <a:p>
            <a:r>
              <a:rPr lang="en-GB" sz="3400" dirty="0">
                <a:solidFill>
                  <a:srgbClr val="FFFF00"/>
                </a:solidFill>
              </a:rPr>
              <a:t>Example 2, page 32 </a:t>
            </a:r>
            <a:endParaRPr lang="en-US" sz="3400" dirty="0">
              <a:solidFill>
                <a:srgbClr val="FFFF00"/>
              </a:solidFill>
            </a:endParaRPr>
          </a:p>
        </p:txBody>
      </p:sp>
      <p:sp>
        <p:nvSpPr>
          <p:cNvPr id="55299" name="TextBox 3"/>
          <p:cNvSpPr txBox="1">
            <a:spLocks noChangeArrowheads="1"/>
          </p:cNvSpPr>
          <p:nvPr/>
        </p:nvSpPr>
        <p:spPr bwMode="auto">
          <a:xfrm>
            <a:off x="1071563" y="1143000"/>
            <a:ext cx="7358062" cy="3046988"/>
          </a:xfrm>
          <a:prstGeom prst="rect">
            <a:avLst/>
          </a:prstGeom>
          <a:noFill/>
          <a:ln w="25400">
            <a:solidFill>
              <a:srgbClr val="FFFF00"/>
            </a:solidFill>
            <a:miter lim="800000"/>
            <a:headEnd/>
            <a:tailEnd/>
          </a:ln>
        </p:spPr>
        <p:txBody>
          <a:bodyPr>
            <a:spAutoFit/>
          </a:bodyPr>
          <a:lstStyle/>
          <a:p>
            <a:r>
              <a:rPr lang="en-GB" dirty="0">
                <a:solidFill>
                  <a:schemeClr val="bg1"/>
                </a:solidFill>
              </a:rPr>
              <a:t>Mr Thomas, who is 58 years old, has correctly diagnosed his inguinal lump as a hernia. He visits you for confirmation of his diagnosis and information about the consequences. You mention the possibility of strangulation, and the man asks ‘How likely is that?’ You reply ‘pretty unlikely’ (which is as much as you know at the time) but say that you will try to find out more precisely. </a:t>
            </a:r>
            <a:endParaRPr lang="en-US" dirty="0">
              <a:solidFill>
                <a:schemeClr val="bg1"/>
              </a:solidFill>
            </a:endParaRPr>
          </a:p>
        </p:txBody>
      </p:sp>
      <p:sp>
        <p:nvSpPr>
          <p:cNvPr id="55300" name="Rectangle 4"/>
          <p:cNvSpPr>
            <a:spLocks noChangeArrowheads="1"/>
          </p:cNvSpPr>
          <p:nvPr/>
        </p:nvSpPr>
        <p:spPr bwMode="auto">
          <a:xfrm>
            <a:off x="1142976" y="4214818"/>
            <a:ext cx="785813" cy="2154238"/>
          </a:xfrm>
          <a:prstGeom prst="rect">
            <a:avLst/>
          </a:prstGeom>
          <a:noFill/>
          <a:ln w="9525">
            <a:noFill/>
            <a:miter lim="800000"/>
            <a:headEnd/>
            <a:tailEnd/>
          </a:ln>
        </p:spPr>
        <p:txBody>
          <a:bodyPr>
            <a:spAutoFit/>
          </a:bodyPr>
          <a:lstStyle/>
          <a:p>
            <a:r>
              <a:rPr lang="en-GB" sz="4000" dirty="0">
                <a:solidFill>
                  <a:srgbClr val="FFFF00"/>
                </a:solidFill>
              </a:rPr>
              <a:t>P</a:t>
            </a:r>
          </a:p>
          <a:p>
            <a:r>
              <a:rPr lang="en-GB" sz="1400" dirty="0">
                <a:solidFill>
                  <a:srgbClr val="FFFF00"/>
                </a:solidFill>
              </a:rPr>
              <a:t>I</a:t>
            </a:r>
          </a:p>
          <a:p>
            <a:r>
              <a:rPr lang="en-GB" sz="4000" dirty="0">
                <a:solidFill>
                  <a:srgbClr val="FFFF00"/>
                </a:solidFill>
              </a:rPr>
              <a:t>C</a:t>
            </a:r>
          </a:p>
          <a:p>
            <a:r>
              <a:rPr lang="en-GB" sz="4000" dirty="0">
                <a:solidFill>
                  <a:srgbClr val="FFFF00"/>
                </a:solidFill>
              </a:rPr>
              <a:t>O</a:t>
            </a:r>
            <a:endParaRPr lang="en-US" sz="4000" dirty="0">
              <a:solidFill>
                <a:srgbClr val="FFFF00"/>
              </a:solidFill>
            </a:endParaRPr>
          </a:p>
        </p:txBody>
      </p:sp>
      <p:sp>
        <p:nvSpPr>
          <p:cNvPr id="55301" name="TextBox 5"/>
          <p:cNvSpPr txBox="1">
            <a:spLocks noChangeArrowheads="1"/>
          </p:cNvSpPr>
          <p:nvPr/>
        </p:nvSpPr>
        <p:spPr bwMode="auto">
          <a:xfrm>
            <a:off x="6500813" y="5643563"/>
            <a:ext cx="1285875" cy="369887"/>
          </a:xfrm>
          <a:prstGeom prst="rect">
            <a:avLst/>
          </a:prstGeom>
          <a:noFill/>
          <a:ln w="9525">
            <a:noFill/>
            <a:miter lim="800000"/>
            <a:headEnd/>
            <a:tailEnd/>
          </a:ln>
        </p:spPr>
        <p:txBody>
          <a:bodyPr>
            <a:spAutoFit/>
          </a:bodyPr>
          <a:lstStyle/>
          <a:p>
            <a:endParaRPr lang="en-US"/>
          </a:p>
        </p:txBody>
      </p:sp>
      <p:sp>
        <p:nvSpPr>
          <p:cNvPr id="55302" name="TextBox 7"/>
          <p:cNvSpPr txBox="1">
            <a:spLocks noChangeArrowheads="1"/>
          </p:cNvSpPr>
          <p:nvPr/>
        </p:nvSpPr>
        <p:spPr bwMode="auto">
          <a:xfrm>
            <a:off x="7072313" y="6488113"/>
            <a:ext cx="1571625" cy="369887"/>
          </a:xfrm>
          <a:prstGeom prst="rect">
            <a:avLst/>
          </a:prstGeom>
          <a:noFill/>
          <a:ln w="9525">
            <a:noFill/>
            <a:miter lim="800000"/>
            <a:headEnd/>
            <a:tailEnd/>
          </a:ln>
        </p:spPr>
        <p:txBody>
          <a:bodyPr>
            <a:spAutoFit/>
          </a:bodyPr>
          <a:lstStyle/>
          <a:p>
            <a:r>
              <a:rPr lang="en-GB"/>
              <a:t>Prognosis</a:t>
            </a:r>
            <a:endParaRPr lang="en-US"/>
          </a:p>
        </p:txBody>
      </p:sp>
      <p:pic>
        <p:nvPicPr>
          <p:cNvPr id="55303" name="Picture 2" descr="http://tbn0.google.com/images?q=tbn:z5nVq25fiS_8QM:http://www.hoots-driving.co.uk/noentry.gif">
            <a:hlinkClick r:id="rId3"/>
          </p:cNvPr>
          <p:cNvPicPr>
            <a:picLocks noChangeAspect="1" noChangeArrowheads="1"/>
          </p:cNvPicPr>
          <p:nvPr/>
        </p:nvPicPr>
        <p:blipFill>
          <a:blip r:embed="rId4" cstate="print"/>
          <a:srcRect/>
          <a:stretch>
            <a:fillRect/>
          </a:stretch>
        </p:blipFill>
        <p:spPr bwMode="auto">
          <a:xfrm>
            <a:off x="7896225" y="214313"/>
            <a:ext cx="928688" cy="928687"/>
          </a:xfrm>
          <a:prstGeom prst="rect">
            <a:avLst/>
          </a:prstGeom>
          <a:noFill/>
          <a:ln w="9525">
            <a:noFill/>
            <a:miter lim="800000"/>
            <a:headEnd/>
            <a:tailEnd/>
          </a:ln>
        </p:spPr>
      </p:pic>
      <p:pic>
        <p:nvPicPr>
          <p:cNvPr id="55304" name="Picture 2" descr="C:\Documents and Settings\cheneghan\My Documents\My Pictures\images5.jpg"/>
          <p:cNvPicPr>
            <a:picLocks noChangeAspect="1" noChangeArrowheads="1"/>
          </p:cNvPicPr>
          <p:nvPr/>
        </p:nvPicPr>
        <p:blipFill>
          <a:blip r:embed="rId5" cstate="print"/>
          <a:srcRect/>
          <a:stretch>
            <a:fillRect/>
          </a:stretch>
        </p:blipFill>
        <p:spPr bwMode="auto">
          <a:xfrm>
            <a:off x="7072313" y="4435475"/>
            <a:ext cx="1685925" cy="208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p:txBody>
          <a:bodyPr/>
          <a:lstStyle/>
          <a:p>
            <a:r>
              <a:rPr lang="en-US" dirty="0">
                <a:solidFill>
                  <a:srgbClr val="FFFF00"/>
                </a:solidFill>
              </a:rPr>
              <a:t>Your Clinical Questions</a:t>
            </a:r>
            <a:endParaRPr lang="en-AU" dirty="0">
              <a:solidFill>
                <a:srgbClr val="FFFF00"/>
              </a:solidFill>
            </a:endParaRPr>
          </a:p>
        </p:txBody>
      </p:sp>
      <p:sp>
        <p:nvSpPr>
          <p:cNvPr id="257027" name="Rectangle 1027"/>
          <p:cNvSpPr>
            <a:spLocks noGrp="1" noChangeArrowheads="1"/>
          </p:cNvSpPr>
          <p:nvPr>
            <p:ph idx="4294967295"/>
          </p:nvPr>
        </p:nvSpPr>
        <p:spPr/>
        <p:txBody>
          <a:bodyPr/>
          <a:lstStyle/>
          <a:p>
            <a:r>
              <a:rPr lang="en-US" sz="3600"/>
              <a:t>Write down one recent patient problem</a:t>
            </a:r>
            <a:br>
              <a:rPr lang="en-US" sz="3600"/>
            </a:br>
            <a:endParaRPr lang="en-US" sz="3600"/>
          </a:p>
          <a:p>
            <a:r>
              <a:rPr lang="en-US" sz="3600"/>
              <a:t>What is the PICO of the problem?</a:t>
            </a:r>
            <a:br>
              <a:rPr lang="en-US" sz="3600"/>
            </a:br>
            <a:endParaRPr lang="en-US" sz="3600"/>
          </a:p>
          <a:p>
            <a:pPr>
              <a:buFont typeface="Wingdings" pitchFamily="2" charset="2"/>
              <a:buNone/>
            </a:pPr>
            <a:endParaRPr lang="en-US"/>
          </a:p>
        </p:txBody>
      </p:sp>
      <p:pic>
        <p:nvPicPr>
          <p:cNvPr id="56324" name="Picture 2" descr="http://tbn0.google.com/images?q=tbn:z5nVq25fiS_8QM:http://www.hoots-driving.co.uk/noentry.gif">
            <a:hlinkClick r:id="rId3"/>
          </p:cNvPr>
          <p:cNvPicPr>
            <a:picLocks noChangeAspect="1" noChangeArrowheads="1"/>
          </p:cNvPicPr>
          <p:nvPr/>
        </p:nvPicPr>
        <p:blipFill>
          <a:blip r:embed="rId4" cstate="print"/>
          <a:srcRect/>
          <a:stretch>
            <a:fillRect/>
          </a:stretch>
        </p:blipFill>
        <p:spPr bwMode="auto">
          <a:xfrm>
            <a:off x="7572375" y="5214938"/>
            <a:ext cx="1181100" cy="1181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idx="4294967295"/>
          </p:nvPr>
        </p:nvSpPr>
        <p:spPr/>
        <p:txBody>
          <a:bodyPr/>
          <a:lstStyle/>
          <a:p>
            <a:r>
              <a:rPr lang="en-US" sz="4600" dirty="0">
                <a:solidFill>
                  <a:srgbClr val="FFFF00"/>
                </a:solidFill>
              </a:rPr>
              <a:t>Questions</a:t>
            </a:r>
            <a:r>
              <a:rPr lang="en-US" sz="4600" dirty="0">
                <a:solidFill>
                  <a:srgbClr val="0000FF"/>
                </a:solidFill>
              </a:rPr>
              <a:t> </a:t>
            </a:r>
          </a:p>
        </p:txBody>
      </p:sp>
      <p:pic>
        <p:nvPicPr>
          <p:cNvPr id="57347" name="Picture 7" descr="Bengal Eagle owl 1"/>
          <p:cNvPicPr>
            <a:picLocks noGrp="1" noChangeAspect="1" noChangeArrowheads="1"/>
          </p:cNvPicPr>
          <p:nvPr>
            <p:ph sz="half" idx="4294967295"/>
          </p:nvPr>
        </p:nvPicPr>
        <p:blipFill>
          <a:blip r:embed="rId3" cstate="print"/>
          <a:srcRect/>
          <a:stretch>
            <a:fillRect/>
          </a:stretch>
        </p:blipFill>
        <p:spPr>
          <a:xfrm>
            <a:off x="1752600" y="1219200"/>
            <a:ext cx="5486400" cy="2657475"/>
          </a:xfrm>
          <a:noFill/>
        </p:spPr>
      </p:pic>
      <p:sp>
        <p:nvSpPr>
          <p:cNvPr id="57348" name="Rectangle 6"/>
          <p:cNvSpPr>
            <a:spLocks noGrp="1" noChangeArrowheads="1"/>
          </p:cNvSpPr>
          <p:nvPr>
            <p:ph type="body" sz="half" idx="4294967295"/>
          </p:nvPr>
        </p:nvSpPr>
        <p:spPr>
          <a:xfrm>
            <a:off x="914400" y="3941763"/>
            <a:ext cx="7772400" cy="2189162"/>
          </a:xfrm>
        </p:spPr>
        <p:txBody>
          <a:bodyPr/>
          <a:lstStyle/>
          <a:p>
            <a:pPr>
              <a:lnSpc>
                <a:spcPct val="90000"/>
              </a:lnSpc>
            </a:pPr>
            <a:r>
              <a:rPr lang="en-US" b="1" dirty="0"/>
              <a:t>Recognize:</a:t>
            </a:r>
            <a:r>
              <a:rPr lang="en-US" b="1" dirty="0">
                <a:solidFill>
                  <a:schemeClr val="bg1"/>
                </a:solidFill>
              </a:rPr>
              <a:t> </a:t>
            </a:r>
            <a:r>
              <a:rPr lang="en-US" b="1" dirty="0">
                <a:solidFill>
                  <a:srgbClr val="FFFF00"/>
                </a:solidFill>
              </a:rPr>
              <a:t>your  questions </a:t>
            </a:r>
          </a:p>
          <a:p>
            <a:pPr>
              <a:lnSpc>
                <a:spcPct val="90000"/>
              </a:lnSpc>
            </a:pPr>
            <a:r>
              <a:rPr lang="en-US" b="1" dirty="0"/>
              <a:t>Select:</a:t>
            </a:r>
            <a:r>
              <a:rPr lang="en-US" b="1" dirty="0">
                <a:solidFill>
                  <a:schemeClr val="bg1"/>
                </a:solidFill>
              </a:rPr>
              <a:t> </a:t>
            </a:r>
            <a:r>
              <a:rPr lang="en-US" b="1" dirty="0">
                <a:solidFill>
                  <a:srgbClr val="FFFF00"/>
                </a:solidFill>
              </a:rPr>
              <a:t>which questions to pursue</a:t>
            </a:r>
          </a:p>
          <a:p>
            <a:pPr>
              <a:lnSpc>
                <a:spcPct val="90000"/>
              </a:lnSpc>
            </a:pPr>
            <a:r>
              <a:rPr lang="en-US" b="1" dirty="0"/>
              <a:t>Guide:</a:t>
            </a:r>
            <a:r>
              <a:rPr lang="en-US" b="1" dirty="0">
                <a:solidFill>
                  <a:schemeClr val="bg1"/>
                </a:solidFill>
              </a:rPr>
              <a:t> </a:t>
            </a:r>
            <a:r>
              <a:rPr lang="en-US" b="1" dirty="0">
                <a:solidFill>
                  <a:srgbClr val="FFFF00"/>
                </a:solidFill>
              </a:rPr>
              <a:t>how to ask and answer</a:t>
            </a:r>
          </a:p>
          <a:p>
            <a:pPr>
              <a:lnSpc>
                <a:spcPct val="90000"/>
              </a:lnSpc>
            </a:pPr>
            <a:r>
              <a:rPr lang="en-US" b="1" dirty="0"/>
              <a:t>Assess:</a:t>
            </a:r>
            <a:r>
              <a:rPr lang="en-US" b="1" dirty="0">
                <a:solidFill>
                  <a:schemeClr val="bg1"/>
                </a:solidFill>
              </a:rPr>
              <a:t> </a:t>
            </a:r>
            <a:r>
              <a:rPr lang="en-US" b="1" dirty="0">
                <a:solidFill>
                  <a:srgbClr val="FFFF00"/>
                </a:solidFill>
              </a:rPr>
              <a:t>how well &amp; what to improve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sz="5700" dirty="0">
                <a:solidFill>
                  <a:srgbClr val="FFFF00"/>
                </a:solidFill>
              </a:rPr>
              <a:t>What Pushes Us … ?</a:t>
            </a:r>
          </a:p>
        </p:txBody>
      </p:sp>
      <p:sp>
        <p:nvSpPr>
          <p:cNvPr id="58371" name="Rectangle 3"/>
          <p:cNvSpPr>
            <a:spLocks noGrp="1" noChangeArrowheads="1"/>
          </p:cNvSpPr>
          <p:nvPr>
            <p:ph sz="half" idx="4294967295"/>
          </p:nvPr>
        </p:nvSpPr>
        <p:spPr>
          <a:xfrm>
            <a:off x="914400" y="1600200"/>
            <a:ext cx="3814763" cy="4530725"/>
          </a:xfrm>
        </p:spPr>
        <p:txBody>
          <a:bodyPr/>
          <a:lstStyle/>
          <a:p>
            <a:pPr>
              <a:buFontTx/>
              <a:buNone/>
            </a:pPr>
            <a:r>
              <a:rPr lang="en-US" sz="2400" b="1" dirty="0">
                <a:solidFill>
                  <a:srgbClr val="FFFF00"/>
                </a:solidFill>
              </a:rPr>
              <a:t>Toward</a:t>
            </a:r>
          </a:p>
          <a:p>
            <a:r>
              <a:rPr lang="en-US" sz="2000" b="1" dirty="0"/>
              <a:t>curiosity</a:t>
            </a:r>
          </a:p>
          <a:p>
            <a:r>
              <a:rPr lang="en-US" sz="2000" b="1" dirty="0"/>
              <a:t>Prove colleagues wrong</a:t>
            </a:r>
          </a:p>
          <a:p>
            <a:r>
              <a:rPr lang="en-US" sz="2000" b="1" dirty="0"/>
              <a:t>Keeps coming up</a:t>
            </a:r>
          </a:p>
          <a:p>
            <a:r>
              <a:rPr lang="en-US" sz="2000" b="1" dirty="0"/>
              <a:t>Risk of patient harm </a:t>
            </a:r>
          </a:p>
          <a:p>
            <a:r>
              <a:rPr lang="en-US" sz="2000" b="1" dirty="0"/>
              <a:t>Want to do better</a:t>
            </a:r>
          </a:p>
          <a:p>
            <a:r>
              <a:rPr lang="en-US" sz="2000" b="1" dirty="0"/>
              <a:t>Anxiety</a:t>
            </a:r>
          </a:p>
          <a:p>
            <a:r>
              <a:rPr lang="en-US" sz="2000" b="1" dirty="0"/>
              <a:t>Avoid litigation</a:t>
            </a:r>
          </a:p>
          <a:p>
            <a:r>
              <a:rPr lang="en-US" sz="2000" b="1" dirty="0"/>
              <a:t>Internet informed patient</a:t>
            </a:r>
          </a:p>
          <a:p>
            <a:endParaRPr lang="en-US" sz="2000" b="1" dirty="0">
              <a:solidFill>
                <a:schemeClr val="bg1"/>
              </a:solidFill>
            </a:endParaRPr>
          </a:p>
        </p:txBody>
      </p:sp>
      <p:sp>
        <p:nvSpPr>
          <p:cNvPr id="58372" name="Rectangle 4"/>
          <p:cNvSpPr>
            <a:spLocks noGrp="1" noChangeArrowheads="1"/>
          </p:cNvSpPr>
          <p:nvPr>
            <p:ph sz="half" idx="4294967295"/>
          </p:nvPr>
        </p:nvSpPr>
        <p:spPr>
          <a:xfrm>
            <a:off x="4872038" y="1600200"/>
            <a:ext cx="3814762" cy="4530725"/>
          </a:xfrm>
        </p:spPr>
        <p:txBody>
          <a:bodyPr/>
          <a:lstStyle/>
          <a:p>
            <a:pPr>
              <a:lnSpc>
                <a:spcPct val="80000"/>
              </a:lnSpc>
              <a:buFontTx/>
              <a:buNone/>
            </a:pPr>
            <a:r>
              <a:rPr lang="en-US" sz="2000" b="1" dirty="0">
                <a:solidFill>
                  <a:srgbClr val="FFFF00"/>
                </a:solidFill>
              </a:rPr>
              <a:t>Away</a:t>
            </a:r>
          </a:p>
          <a:p>
            <a:pPr>
              <a:lnSpc>
                <a:spcPct val="80000"/>
              </a:lnSpc>
              <a:buFontTx/>
              <a:buNone/>
            </a:pPr>
            <a:r>
              <a:rPr lang="en-US" sz="1800" b="1" dirty="0"/>
              <a:t>Time</a:t>
            </a:r>
          </a:p>
          <a:p>
            <a:pPr>
              <a:lnSpc>
                <a:spcPct val="80000"/>
              </a:lnSpc>
              <a:buFontTx/>
              <a:buNone/>
            </a:pPr>
            <a:r>
              <a:rPr lang="en-US" sz="1800" b="1" dirty="0"/>
              <a:t>We already know the answer</a:t>
            </a:r>
          </a:p>
          <a:p>
            <a:pPr>
              <a:lnSpc>
                <a:spcPct val="80000"/>
              </a:lnSpc>
              <a:buFontTx/>
              <a:buNone/>
            </a:pPr>
            <a:r>
              <a:rPr lang="en-US" sz="1800" b="1" dirty="0"/>
              <a:t>Fatigue</a:t>
            </a:r>
          </a:p>
          <a:p>
            <a:pPr>
              <a:lnSpc>
                <a:spcPct val="80000"/>
              </a:lnSpc>
              <a:buFontTx/>
              <a:buNone/>
            </a:pPr>
            <a:r>
              <a:rPr lang="en-US" sz="1800" b="1" dirty="0"/>
              <a:t>Access</a:t>
            </a:r>
          </a:p>
          <a:p>
            <a:pPr>
              <a:lnSpc>
                <a:spcPct val="80000"/>
              </a:lnSpc>
              <a:buFontTx/>
              <a:buNone/>
            </a:pPr>
            <a:r>
              <a:rPr lang="en-US" sz="1800" b="1" dirty="0"/>
              <a:t>Inferiority complex-anxiety-afraid of admitting knowledge gaps</a:t>
            </a:r>
          </a:p>
          <a:p>
            <a:pPr>
              <a:lnSpc>
                <a:spcPct val="80000"/>
              </a:lnSpc>
              <a:buFontTx/>
              <a:buNone/>
            </a:pPr>
            <a:r>
              <a:rPr lang="en-US" sz="1800" b="1" dirty="0"/>
              <a:t>Cynical</a:t>
            </a:r>
          </a:p>
          <a:p>
            <a:pPr>
              <a:lnSpc>
                <a:spcPct val="80000"/>
              </a:lnSpc>
              <a:buFontTx/>
              <a:buNone/>
            </a:pPr>
            <a:r>
              <a:rPr lang="en-US" sz="1800" b="1" dirty="0"/>
              <a:t>Laziness</a:t>
            </a:r>
          </a:p>
          <a:p>
            <a:pPr>
              <a:lnSpc>
                <a:spcPct val="80000"/>
              </a:lnSpc>
              <a:buFontTx/>
              <a:buNone/>
            </a:pPr>
            <a:r>
              <a:rPr lang="en-US" sz="1800" b="1" dirty="0"/>
              <a:t>Lack of support</a:t>
            </a:r>
          </a:p>
          <a:p>
            <a:pPr>
              <a:lnSpc>
                <a:spcPct val="80000"/>
              </a:lnSpc>
              <a:buFontTx/>
              <a:buNone/>
            </a:pPr>
            <a:r>
              <a:rPr lang="en-US" sz="1800" b="1" dirty="0"/>
              <a:t>Previous failure at searching</a:t>
            </a:r>
          </a:p>
          <a:p>
            <a:pPr>
              <a:lnSpc>
                <a:spcPct val="80000"/>
              </a:lnSpc>
              <a:buFontTx/>
              <a:buNone/>
            </a:pPr>
            <a:r>
              <a:rPr lang="en-US" sz="1800" b="1" dirty="0"/>
              <a:t>Lack of resources</a:t>
            </a:r>
          </a:p>
          <a:p>
            <a:pPr>
              <a:lnSpc>
                <a:spcPct val="80000"/>
              </a:lnSpc>
              <a:buFontTx/>
              <a:buNone/>
            </a:pPr>
            <a:r>
              <a:rPr lang="en-US" sz="1800" b="1" dirty="0" err="1"/>
              <a:t>Noone</a:t>
            </a:r>
            <a:r>
              <a:rPr lang="en-US" sz="1800" b="1" dirty="0"/>
              <a:t> else does it</a:t>
            </a:r>
          </a:p>
          <a:p>
            <a:pPr>
              <a:lnSpc>
                <a:spcPct val="80000"/>
              </a:lnSpc>
              <a:buFontTx/>
              <a:buNone/>
            </a:pPr>
            <a:r>
              <a:rPr lang="en-US" sz="1800" b="1" dirty="0"/>
              <a:t>Fear of change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dirty="0" smtClean="0">
                <a:solidFill>
                  <a:srgbClr val="FFFF00"/>
                </a:solidFill>
                <a:latin typeface="Calibri" pitchFamily="34" charset="0"/>
              </a:rPr>
              <a:t>The </a:t>
            </a:r>
            <a:r>
              <a:rPr lang="en-US" sz="4000" i="1" dirty="0" smtClean="0">
                <a:solidFill>
                  <a:srgbClr val="FFFF00"/>
                </a:solidFill>
                <a:latin typeface="Calibri" pitchFamily="34" charset="0"/>
              </a:rPr>
              <a:t>Real</a:t>
            </a:r>
            <a:r>
              <a:rPr lang="en-US" sz="4000" dirty="0" smtClean="0">
                <a:solidFill>
                  <a:srgbClr val="FFFF00"/>
                </a:solidFill>
                <a:latin typeface="Calibri" pitchFamily="34" charset="0"/>
              </a:rPr>
              <a:t> ‘Three R’s’ of Learning</a:t>
            </a:r>
          </a:p>
        </p:txBody>
      </p:sp>
      <p:pic>
        <p:nvPicPr>
          <p:cNvPr id="59395" name="Picture 4" descr="Hermione 2"/>
          <p:cNvPicPr>
            <a:picLocks noGrp="1" noChangeAspect="1" noChangeArrowheads="1"/>
          </p:cNvPicPr>
          <p:nvPr>
            <p:ph sz="half" idx="1"/>
          </p:nvPr>
        </p:nvPicPr>
        <p:blipFill>
          <a:blip r:embed="rId3" cstate="print"/>
          <a:srcRect/>
          <a:stretch>
            <a:fillRect/>
          </a:stretch>
        </p:blipFill>
        <p:spPr>
          <a:xfrm>
            <a:off x="457200" y="1524000"/>
            <a:ext cx="3657600" cy="4876800"/>
          </a:xfrm>
          <a:noFill/>
        </p:spPr>
      </p:pic>
      <p:sp>
        <p:nvSpPr>
          <p:cNvPr id="59396" name="Rectangle 3"/>
          <p:cNvSpPr>
            <a:spLocks noGrp="1" noChangeArrowheads="1"/>
          </p:cNvSpPr>
          <p:nvPr>
            <p:ph type="body" sz="half" idx="2"/>
          </p:nvPr>
        </p:nvSpPr>
        <p:spPr/>
        <p:txBody>
          <a:bodyPr/>
          <a:lstStyle/>
          <a:p>
            <a:pPr eaLnBrk="1" hangingPunct="1"/>
            <a:r>
              <a:rPr lang="en-US" sz="4400" b="1" dirty="0" smtClean="0">
                <a:solidFill>
                  <a:srgbClr val="FFFF00"/>
                </a:solidFill>
                <a:latin typeface="Calibri" pitchFamily="34" charset="0"/>
              </a:rPr>
              <a:t>R</a:t>
            </a:r>
            <a:r>
              <a:rPr lang="en-US" sz="4400" b="1" dirty="0" smtClean="0">
                <a:latin typeface="Calibri" pitchFamily="34" charset="0"/>
              </a:rPr>
              <a:t>esilient</a:t>
            </a:r>
          </a:p>
          <a:p>
            <a:pPr eaLnBrk="1" hangingPunct="1"/>
            <a:endParaRPr lang="en-US" sz="4400" b="1" dirty="0" smtClean="0">
              <a:solidFill>
                <a:schemeClr val="bg1"/>
              </a:solidFill>
              <a:latin typeface="Calibri" pitchFamily="34" charset="0"/>
            </a:endParaRPr>
          </a:p>
          <a:p>
            <a:pPr eaLnBrk="1" hangingPunct="1"/>
            <a:r>
              <a:rPr lang="en-US" sz="4400" b="1" dirty="0" smtClean="0">
                <a:solidFill>
                  <a:srgbClr val="FFFF00"/>
                </a:solidFill>
                <a:latin typeface="Calibri" pitchFamily="34" charset="0"/>
              </a:rPr>
              <a:t>R</a:t>
            </a:r>
            <a:r>
              <a:rPr lang="en-US" sz="4400" b="1" dirty="0" smtClean="0">
                <a:latin typeface="Calibri" pitchFamily="34" charset="0"/>
              </a:rPr>
              <a:t>eflective</a:t>
            </a:r>
          </a:p>
          <a:p>
            <a:pPr eaLnBrk="1" hangingPunct="1"/>
            <a:endParaRPr lang="en-US" sz="4400" b="1" dirty="0" smtClean="0">
              <a:solidFill>
                <a:schemeClr val="bg1"/>
              </a:solidFill>
              <a:latin typeface="Calibri" pitchFamily="34" charset="0"/>
            </a:endParaRPr>
          </a:p>
          <a:p>
            <a:pPr eaLnBrk="1" hangingPunct="1"/>
            <a:r>
              <a:rPr lang="en-US" sz="4400" b="1" dirty="0" smtClean="0">
                <a:solidFill>
                  <a:srgbClr val="FFFF00"/>
                </a:solidFill>
                <a:latin typeface="Calibri" pitchFamily="34" charset="0"/>
              </a:rPr>
              <a:t>R</a:t>
            </a:r>
            <a:r>
              <a:rPr lang="en-US" sz="4400" b="1" dirty="0" smtClean="0">
                <a:latin typeface="Calibri" pitchFamily="34" charset="0"/>
              </a:rPr>
              <a:t>esourceful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5400" dirty="0" smtClean="0">
                <a:solidFill>
                  <a:srgbClr val="FFFF00"/>
                </a:solidFill>
                <a:latin typeface="Calibri" pitchFamily="34" charset="0"/>
              </a:rPr>
              <a:t>FAQ: How Long … ?</a:t>
            </a:r>
          </a:p>
        </p:txBody>
      </p:sp>
      <p:sp>
        <p:nvSpPr>
          <p:cNvPr id="60419" name="Rectangle 3"/>
          <p:cNvSpPr>
            <a:spLocks noGrp="1" noChangeArrowheads="1"/>
          </p:cNvSpPr>
          <p:nvPr>
            <p:ph type="body" sz="half" idx="1"/>
          </p:nvPr>
        </p:nvSpPr>
        <p:spPr/>
        <p:txBody>
          <a:bodyPr/>
          <a:lstStyle/>
          <a:p>
            <a:pPr eaLnBrk="1" hangingPunct="1"/>
            <a:r>
              <a:rPr lang="en-US" sz="2800" b="1" dirty="0" smtClean="0">
                <a:latin typeface="Calibri" pitchFamily="34" charset="0"/>
              </a:rPr>
              <a:t>Proficient? </a:t>
            </a:r>
            <a:r>
              <a:rPr lang="en-US" sz="2800" b="1" dirty="0" smtClean="0">
                <a:solidFill>
                  <a:srgbClr val="FFFF00"/>
                </a:solidFill>
                <a:latin typeface="Calibri" pitchFamily="34" charset="0"/>
              </a:rPr>
              <a:t>Quickly</a:t>
            </a:r>
          </a:p>
          <a:p>
            <a:pPr eaLnBrk="1" hangingPunct="1"/>
            <a:r>
              <a:rPr lang="en-US" sz="2800" b="1" dirty="0" smtClean="0">
                <a:latin typeface="Calibri" pitchFamily="34" charset="0"/>
              </a:rPr>
              <a:t>Mastery?   </a:t>
            </a:r>
            <a:r>
              <a:rPr lang="en-US" sz="2800" b="1" dirty="0" smtClean="0">
                <a:solidFill>
                  <a:srgbClr val="FFFF00"/>
                </a:solidFill>
                <a:latin typeface="Calibri" pitchFamily="34" charset="0"/>
              </a:rPr>
              <a:t>Lifetime</a:t>
            </a:r>
          </a:p>
          <a:p>
            <a:pPr eaLnBrk="1" hangingPunct="1"/>
            <a:endParaRPr lang="en-US" sz="2800" b="1" dirty="0" smtClean="0">
              <a:solidFill>
                <a:schemeClr val="bg1"/>
              </a:solidFill>
              <a:latin typeface="Calibri" pitchFamily="34" charset="0"/>
            </a:endParaRPr>
          </a:p>
          <a:p>
            <a:pPr eaLnBrk="1" hangingPunct="1"/>
            <a:r>
              <a:rPr lang="en-US" sz="2800" b="1" dirty="0" smtClean="0">
                <a:latin typeface="Calibri" pitchFamily="34" charset="0"/>
              </a:rPr>
              <a:t>Human expertise takes &gt;10,000 hours, &gt;10 years</a:t>
            </a:r>
          </a:p>
          <a:p>
            <a:pPr eaLnBrk="1" hangingPunct="1">
              <a:buFontTx/>
              <a:buNone/>
            </a:pPr>
            <a:r>
              <a:rPr lang="en-US" sz="2800" b="1" dirty="0" smtClean="0">
                <a:solidFill>
                  <a:srgbClr val="FFFF00"/>
                </a:solidFill>
                <a:latin typeface="Calibri" pitchFamily="34" charset="0"/>
                <a:cs typeface="Arial" charset="0"/>
              </a:rPr>
              <a:t>→</a:t>
            </a:r>
            <a:r>
              <a:rPr lang="en-US" sz="2800" b="1" dirty="0" smtClean="0">
                <a:solidFill>
                  <a:srgbClr val="FFFF00"/>
                </a:solidFill>
                <a:latin typeface="Calibri" pitchFamily="34" charset="0"/>
              </a:rPr>
              <a:t>Deliberate practice</a:t>
            </a:r>
          </a:p>
        </p:txBody>
      </p:sp>
      <p:pic>
        <p:nvPicPr>
          <p:cNvPr id="60420" name="Picture 6" descr="Dumbledore 2"/>
          <p:cNvPicPr>
            <a:picLocks noGrp="1" noChangeAspect="1" noChangeArrowheads="1"/>
          </p:cNvPicPr>
          <p:nvPr>
            <p:ph sz="half" idx="2"/>
          </p:nvPr>
        </p:nvPicPr>
        <p:blipFill>
          <a:blip r:embed="rId3" cstate="print"/>
          <a:srcRect/>
          <a:stretch>
            <a:fillRect/>
          </a:stretch>
        </p:blipFill>
        <p:spPr>
          <a:xfrm>
            <a:off x="4495800" y="2057400"/>
            <a:ext cx="4343400" cy="2606675"/>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cheneghan\My Documents\My Pictures\images8.jpg"/>
          <p:cNvPicPr>
            <a:picLocks noChangeAspect="1" noChangeArrowheads="1"/>
          </p:cNvPicPr>
          <p:nvPr/>
        </p:nvPicPr>
        <p:blipFill>
          <a:blip r:embed="rId3" cstate="print"/>
          <a:srcRect/>
          <a:stretch>
            <a:fillRect/>
          </a:stretch>
        </p:blipFill>
        <p:spPr bwMode="auto">
          <a:xfrm>
            <a:off x="3643313" y="2857500"/>
            <a:ext cx="2568575" cy="2857500"/>
          </a:xfrm>
          <a:prstGeom prst="rect">
            <a:avLst/>
          </a:prstGeom>
          <a:noFill/>
          <a:ln w="9525">
            <a:noFill/>
            <a:miter lim="800000"/>
            <a:headEnd/>
            <a:tailEnd/>
          </a:ln>
        </p:spPr>
      </p:pic>
      <p:sp>
        <p:nvSpPr>
          <p:cNvPr id="62467" name="TextBox 5"/>
          <p:cNvSpPr txBox="1">
            <a:spLocks noChangeArrowheads="1"/>
          </p:cNvSpPr>
          <p:nvPr/>
        </p:nvSpPr>
        <p:spPr bwMode="auto">
          <a:xfrm>
            <a:off x="4071938" y="2286000"/>
            <a:ext cx="2003425" cy="461963"/>
          </a:xfrm>
          <a:prstGeom prst="rect">
            <a:avLst/>
          </a:prstGeom>
          <a:noFill/>
          <a:ln w="9525">
            <a:noFill/>
            <a:miter lim="800000"/>
            <a:headEnd/>
            <a:tailEnd/>
          </a:ln>
        </p:spPr>
        <p:txBody>
          <a:bodyPr wrap="none">
            <a:spAutoFit/>
          </a:bodyPr>
          <a:lstStyle/>
          <a:p>
            <a:r>
              <a:rPr lang="en-GB" sz="2400"/>
              <a:t>Any questions</a:t>
            </a:r>
            <a:r>
              <a:rPr lang="en-GB"/>
              <a:t>?</a:t>
            </a:r>
            <a:endParaRPr lang="en-US"/>
          </a:p>
        </p:txBody>
      </p:sp>
      <p:pic>
        <p:nvPicPr>
          <p:cNvPr id="62468" name="Picture 2" descr="http://www.online-taxes.com/graphics/taxproblems.gif"/>
          <p:cNvPicPr>
            <a:picLocks noChangeAspect="1" noChangeArrowheads="1"/>
          </p:cNvPicPr>
          <p:nvPr/>
        </p:nvPicPr>
        <p:blipFill>
          <a:blip r:embed="rId4" cstate="print"/>
          <a:srcRect/>
          <a:stretch>
            <a:fillRect/>
          </a:stretch>
        </p:blipFill>
        <p:spPr bwMode="auto">
          <a:xfrm>
            <a:off x="4286250" y="357188"/>
            <a:ext cx="1443038" cy="183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r>
              <a:rPr lang="en-GB"/>
              <a:t>The aim of today </a:t>
            </a:r>
            <a:endParaRPr lang="en-US"/>
          </a:p>
        </p:txBody>
      </p:sp>
      <p:sp>
        <p:nvSpPr>
          <p:cNvPr id="13315" name="Content Placeholder 2"/>
          <p:cNvSpPr>
            <a:spLocks noGrp="1"/>
          </p:cNvSpPr>
          <p:nvPr>
            <p:ph idx="4294967295"/>
          </p:nvPr>
        </p:nvSpPr>
        <p:spPr>
          <a:xfrm>
            <a:off x="914400" y="2276475"/>
            <a:ext cx="7772400" cy="3854450"/>
          </a:xfrm>
        </p:spPr>
        <p:txBody>
          <a:bodyPr/>
          <a:lstStyle/>
          <a:p>
            <a:pPr marL="514350" indent="-514350">
              <a:buFont typeface="Calibri" pitchFamily="34" charset="0"/>
              <a:buAutoNum type="arabicPeriod"/>
            </a:pPr>
            <a:r>
              <a:rPr lang="en-GB"/>
              <a:t>To understand what is EBP </a:t>
            </a:r>
          </a:p>
          <a:p>
            <a:pPr marL="514350" indent="-514350">
              <a:buFont typeface="Calibri" pitchFamily="34" charset="0"/>
              <a:buAutoNum type="arabicPeriod"/>
            </a:pPr>
            <a:r>
              <a:rPr lang="en-GB"/>
              <a:t>To recognize questions</a:t>
            </a:r>
          </a:p>
          <a:p>
            <a:pPr marL="514350" indent="-514350">
              <a:buFont typeface="Calibri" pitchFamily="34" charset="0"/>
              <a:buAutoNum type="arabicPeriod"/>
            </a:pPr>
            <a:r>
              <a:rPr lang="en-GB"/>
              <a:t>To develop focussed clinical questions</a:t>
            </a:r>
          </a:p>
          <a:p>
            <a:pPr marL="514350" indent="-514350">
              <a:buFont typeface="Calibri" pitchFamily="34" charset="0"/>
              <a:buAutoNum type="arabicPeriod"/>
            </a:pPr>
            <a:r>
              <a:rPr lang="en-GB"/>
              <a:t>To find answers to your clinical questions</a:t>
            </a:r>
          </a:p>
          <a:p>
            <a:pPr marL="514350" indent="-514350">
              <a:buFont typeface="Calibri" pitchFamily="34" charset="0"/>
              <a:buAutoNum type="arabicPeriod"/>
            </a:pPr>
            <a:r>
              <a:rPr lang="en-GB"/>
              <a:t>To assess the validity of an RCT  </a:t>
            </a:r>
          </a:p>
          <a:p>
            <a:pPr marL="514350" indent="-514350">
              <a:buFont typeface="Calibri" pitchFamily="34" charset="0"/>
              <a:buAutoNum type="arabicPeriod"/>
            </a:pPr>
            <a:r>
              <a:rPr lang="en-GB"/>
              <a:t>To assess the benefits and harms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idx="4294967295"/>
          </p:nvPr>
        </p:nvSpPr>
        <p:spPr>
          <a:xfrm>
            <a:off x="642910" y="285728"/>
            <a:ext cx="7315200" cy="762000"/>
          </a:xfrm>
        </p:spPr>
        <p:txBody>
          <a:bodyPr lIns="90488" tIns="44450" rIns="90488" bIns="44450" anchor="b"/>
          <a:lstStyle/>
          <a:p>
            <a:r>
              <a:rPr lang="en-AU" dirty="0"/>
              <a:t>What is </a:t>
            </a:r>
            <a:r>
              <a:rPr lang="en-AU" dirty="0" smtClean="0"/>
              <a:t>Evidence-Based </a:t>
            </a:r>
            <a:r>
              <a:rPr lang="en-AU" dirty="0"/>
              <a:t>Medicine?</a:t>
            </a:r>
          </a:p>
        </p:txBody>
      </p:sp>
      <p:sp>
        <p:nvSpPr>
          <p:cNvPr id="17411" name="Rectangle 3"/>
          <p:cNvSpPr>
            <a:spLocks noGrp="1" noChangeArrowheads="1"/>
          </p:cNvSpPr>
          <p:nvPr>
            <p:ph idx="4294967295"/>
          </p:nvPr>
        </p:nvSpPr>
        <p:spPr>
          <a:xfrm>
            <a:off x="468313" y="1412875"/>
            <a:ext cx="4960943" cy="4525963"/>
          </a:xfrm>
        </p:spPr>
        <p:txBody>
          <a:bodyPr lIns="90488" tIns="44450" rIns="90488" bIns="44450"/>
          <a:lstStyle/>
          <a:p>
            <a:pPr>
              <a:buFont typeface="Wingdings" pitchFamily="2" charset="2"/>
              <a:buNone/>
            </a:pPr>
            <a:r>
              <a:rPr lang="en-AU" sz="2400" dirty="0"/>
              <a:t>“</a:t>
            </a:r>
            <a:r>
              <a:rPr lang="en-AU" sz="3200" dirty="0"/>
              <a:t>Evidence-based medicine is the </a:t>
            </a:r>
            <a:r>
              <a:rPr lang="en-US" sz="3200" dirty="0"/>
              <a:t>integration </a:t>
            </a:r>
            <a:r>
              <a:rPr lang="en-US" sz="3200" dirty="0">
                <a:solidFill>
                  <a:schemeClr val="bg1"/>
                </a:solidFill>
              </a:rPr>
              <a:t>of </a:t>
            </a:r>
            <a:r>
              <a:rPr lang="en-US" sz="3200" dirty="0" smtClean="0">
                <a:solidFill>
                  <a:schemeClr val="bg1"/>
                </a:solidFill>
              </a:rPr>
              <a:t>best research evidence with </a:t>
            </a:r>
            <a:r>
              <a:rPr lang="en-US" sz="3200" dirty="0">
                <a:solidFill>
                  <a:schemeClr val="bg1"/>
                </a:solidFill>
              </a:rPr>
              <a:t>clinical expertise</a:t>
            </a:r>
            <a:r>
              <a:rPr lang="en-US" sz="3200" dirty="0"/>
              <a:t> </a:t>
            </a:r>
            <a:r>
              <a:rPr lang="en-US" sz="3200" dirty="0">
                <a:solidFill>
                  <a:schemeClr val="bg1"/>
                </a:solidFill>
              </a:rPr>
              <a:t>and patient values” </a:t>
            </a:r>
            <a:endParaRPr lang="en-AU" sz="3200" i="1" dirty="0">
              <a:solidFill>
                <a:schemeClr val="bg1"/>
              </a:solidFill>
            </a:endParaRPr>
          </a:p>
          <a:p>
            <a:pPr>
              <a:buFont typeface="Wingdings" pitchFamily="2" charset="2"/>
              <a:buNone/>
            </a:pPr>
            <a:endParaRPr lang="en-AU" sz="2400" i="1" dirty="0"/>
          </a:p>
        </p:txBody>
      </p:sp>
      <p:pic>
        <p:nvPicPr>
          <p:cNvPr id="17412" name="Picture 3" descr="dave.JPG"/>
          <p:cNvPicPr>
            <a:picLocks noChangeAspect="1"/>
          </p:cNvPicPr>
          <p:nvPr/>
        </p:nvPicPr>
        <p:blipFill>
          <a:blip r:embed="rId3" cstate="print"/>
          <a:srcRect/>
          <a:stretch>
            <a:fillRect/>
          </a:stretch>
        </p:blipFill>
        <p:spPr bwMode="auto">
          <a:xfrm>
            <a:off x="6000750" y="3286125"/>
            <a:ext cx="2403475" cy="3173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1071563" y="228600"/>
            <a:ext cx="6853237" cy="1143000"/>
          </a:xfrm>
        </p:spPr>
        <p:txBody>
          <a:bodyPr>
            <a:normAutofit fontScale="90000"/>
          </a:bodyPr>
          <a:lstStyle/>
          <a:p>
            <a:r>
              <a:rPr lang="en-AU">
                <a:effectLst>
                  <a:outerShdw blurRad="38100" dist="38100" dir="2700000" algn="tl">
                    <a:srgbClr val="000000"/>
                  </a:outerShdw>
                </a:effectLst>
              </a:rPr>
              <a:t>“Just in Time” learning</a:t>
            </a:r>
            <a:br>
              <a:rPr lang="en-AU">
                <a:effectLst>
                  <a:outerShdw blurRad="38100" dist="38100" dir="2700000" algn="tl">
                    <a:srgbClr val="000000"/>
                  </a:outerShdw>
                </a:effectLst>
              </a:rPr>
            </a:br>
            <a:r>
              <a:rPr lang="en-US" sz="3900">
                <a:effectLst>
                  <a:outerShdw blurRad="38100" dist="38100" dir="2700000" algn="tl">
                    <a:srgbClr val="000000"/>
                  </a:outerShdw>
                </a:effectLst>
              </a:rPr>
              <a:t>The EBM </a:t>
            </a:r>
            <a:r>
              <a:rPr lang="en-AU" sz="3900">
                <a:effectLst>
                  <a:outerShdw blurRad="38100" dist="38100" dir="2700000" algn="tl">
                    <a:srgbClr val="000000"/>
                  </a:outerShdw>
                </a:effectLst>
              </a:rPr>
              <a:t>Alternative </a:t>
            </a:r>
            <a:r>
              <a:rPr lang="en-US" sz="3900">
                <a:effectLst>
                  <a:outerShdw blurRad="38100" dist="38100" dir="2700000" algn="tl">
                    <a:srgbClr val="000000"/>
                  </a:outerShdw>
                </a:effectLst>
              </a:rPr>
              <a:t>Approach</a:t>
            </a:r>
            <a:endParaRPr lang="en-AU">
              <a:effectLst>
                <a:outerShdw blurRad="38100" dist="38100" dir="2700000" algn="tl">
                  <a:srgbClr val="000000"/>
                </a:outerShdw>
              </a:effectLst>
            </a:endParaRPr>
          </a:p>
        </p:txBody>
      </p:sp>
      <p:sp>
        <p:nvSpPr>
          <p:cNvPr id="72707" name="Rectangle 3"/>
          <p:cNvSpPr>
            <a:spLocks noGrp="1" noChangeArrowheads="1"/>
          </p:cNvSpPr>
          <p:nvPr>
            <p:ph idx="4294967295"/>
          </p:nvPr>
        </p:nvSpPr>
        <p:spPr>
          <a:xfrm>
            <a:off x="1071563" y="1428750"/>
            <a:ext cx="7391400" cy="4114800"/>
          </a:xfrm>
        </p:spPr>
        <p:txBody>
          <a:bodyPr/>
          <a:lstStyle/>
          <a:p>
            <a:pPr marL="365125" indent="-282575"/>
            <a:r>
              <a:rPr lang="en-AU" sz="2000"/>
              <a:t>Shift focus to current patient problems</a:t>
            </a:r>
            <a:r>
              <a:rPr lang="en-US" sz="2000"/>
              <a:t/>
            </a:r>
            <a:br>
              <a:rPr lang="en-US" sz="2000"/>
            </a:br>
            <a:r>
              <a:rPr lang="en-US" sz="2000"/>
              <a:t>(“just in time” education)</a:t>
            </a:r>
            <a:endParaRPr lang="en-AU" sz="2000"/>
          </a:p>
          <a:p>
            <a:pPr marL="639763" lvl="1" indent="-236538"/>
            <a:r>
              <a:rPr lang="en-AU" sz="2000"/>
              <a:t>Relevant</a:t>
            </a:r>
            <a:r>
              <a:rPr lang="en-US" sz="2000"/>
              <a:t> to YOUR practice</a:t>
            </a:r>
            <a:endParaRPr lang="en-AU" sz="2000"/>
          </a:p>
          <a:p>
            <a:pPr marL="639763" lvl="1" indent="-236538"/>
            <a:r>
              <a:rPr lang="en-AU" sz="2000"/>
              <a:t>Memorable</a:t>
            </a:r>
          </a:p>
          <a:p>
            <a:pPr marL="639763" lvl="1" indent="-236538"/>
            <a:r>
              <a:rPr lang="en-AU" sz="2000"/>
              <a:t>Up to date</a:t>
            </a:r>
            <a:endParaRPr lang="en-US" sz="2000"/>
          </a:p>
          <a:p>
            <a:pPr marL="365125" indent="-282575"/>
            <a:r>
              <a:rPr lang="en-US" sz="2000"/>
              <a:t>Learn to obtain best current answers</a:t>
            </a:r>
            <a:endParaRPr lang="en-AU" sz="2000"/>
          </a:p>
        </p:txBody>
      </p:sp>
      <p:grpSp>
        <p:nvGrpSpPr>
          <p:cNvPr id="2" name="Group 7"/>
          <p:cNvGrpSpPr>
            <a:grpSpLocks/>
          </p:cNvGrpSpPr>
          <p:nvPr/>
        </p:nvGrpSpPr>
        <p:grpSpPr bwMode="auto">
          <a:xfrm>
            <a:off x="1428750" y="3786188"/>
            <a:ext cx="6019800" cy="2865437"/>
            <a:chOff x="1152" y="2496"/>
            <a:chExt cx="3792" cy="1805"/>
          </a:xfrm>
        </p:grpSpPr>
        <p:pic>
          <p:nvPicPr>
            <p:cNvPr id="152581" name="Picture 4" descr="C:\My Documents\Lectures\scanned images\sackett.jpg"/>
            <p:cNvPicPr>
              <a:picLocks noChangeAspect="1" noChangeArrowheads="1"/>
            </p:cNvPicPr>
            <p:nvPr/>
          </p:nvPicPr>
          <p:blipFill>
            <a:blip r:embed="rId4" cstate="print"/>
            <a:srcRect/>
            <a:stretch>
              <a:fillRect/>
            </a:stretch>
          </p:blipFill>
          <p:spPr bwMode="auto">
            <a:xfrm>
              <a:off x="1211" y="2496"/>
              <a:ext cx="1064" cy="1392"/>
            </a:xfrm>
            <a:prstGeom prst="rect">
              <a:avLst/>
            </a:prstGeom>
            <a:noFill/>
            <a:ln w="9525">
              <a:noFill/>
              <a:miter lim="800000"/>
              <a:headEnd/>
              <a:tailEnd/>
            </a:ln>
          </p:spPr>
        </p:pic>
        <p:graphicFrame>
          <p:nvGraphicFramePr>
            <p:cNvPr id="152582" name="Object 0"/>
            <p:cNvGraphicFramePr>
              <a:graphicFrameLocks noChangeAspect="1"/>
            </p:cNvGraphicFramePr>
            <p:nvPr/>
          </p:nvGraphicFramePr>
          <p:xfrm>
            <a:off x="3024" y="2496"/>
            <a:ext cx="1920" cy="1805"/>
          </p:xfrm>
          <a:graphic>
            <a:graphicData uri="http://schemas.openxmlformats.org/presentationml/2006/ole">
              <p:oleObj spid="_x0000_s153602" name="Slide" r:id="rId5" imgW="5143680" imgH="3429000" progId="PowerPoint.Slide.8">
                <p:embed/>
              </p:oleObj>
            </a:graphicData>
          </a:graphic>
        </p:graphicFrame>
        <p:sp>
          <p:nvSpPr>
            <p:cNvPr id="152583" name="Text Box 6"/>
            <p:cNvSpPr txBox="1">
              <a:spLocks noChangeArrowheads="1"/>
            </p:cNvSpPr>
            <p:nvPr/>
          </p:nvSpPr>
          <p:spPr bwMode="auto">
            <a:xfrm>
              <a:off x="1152" y="3984"/>
              <a:ext cx="1680" cy="288"/>
            </a:xfrm>
            <a:prstGeom prst="rect">
              <a:avLst/>
            </a:prstGeom>
            <a:noFill/>
            <a:ln w="9525">
              <a:noFill/>
              <a:miter lim="800000"/>
              <a:headEnd/>
              <a:tailEnd/>
            </a:ln>
          </p:spPr>
          <p:txBody>
            <a:bodyPr>
              <a:spAutoFit/>
            </a:bodyPr>
            <a:lstStyle/>
            <a:p>
              <a:pPr>
                <a:spcBef>
                  <a:spcPct val="50000"/>
                </a:spcBef>
              </a:pPr>
              <a:r>
                <a:rPr lang="en-AU"/>
                <a:t>Dave Sackett</a:t>
              </a:r>
            </a:p>
          </p:txBody>
        </p:sp>
      </p:grpSp>
      <p:pic>
        <p:nvPicPr>
          <p:cNvPr id="72712" name="Picture 8" descr="G:\mydocu~1\Lectures\scanned images\evidence cart.gif"/>
          <p:cNvPicPr>
            <a:picLocks noChangeAspect="1" noChangeArrowheads="1"/>
          </p:cNvPicPr>
          <p:nvPr/>
        </p:nvPicPr>
        <p:blipFill>
          <a:blip r:embed="rId6" cstate="print"/>
          <a:srcRect/>
          <a:stretch>
            <a:fillRect/>
          </a:stretch>
        </p:blipFill>
        <p:spPr bwMode="auto">
          <a:xfrm>
            <a:off x="3886200" y="3768725"/>
            <a:ext cx="3276600" cy="2936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rrowheads="1"/>
          </p:cNvPicPr>
          <p:nvPr/>
        </p:nvPicPr>
        <p:blipFill>
          <a:blip r:embed="rId3" cstate="print"/>
          <a:srcRect/>
          <a:stretch>
            <a:fillRect/>
          </a:stretch>
        </p:blipFill>
        <p:spPr bwMode="auto">
          <a:xfrm>
            <a:off x="1677988" y="609600"/>
            <a:ext cx="5786437"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stPresentation">
  <a:themeElements>
    <a:clrScheme name="CEBM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BM - dark">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EBM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BM - d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BM - d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BM - d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BM - d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BM - d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BM - dar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BM - d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BM - d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BM - d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BM - d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BM - d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TestPresentation</Template>
  <TotalTime>80</TotalTime>
  <Words>1939</Words>
  <Application>Microsoft Office PowerPoint</Application>
  <PresentationFormat>On-screen Show (4:3)</PresentationFormat>
  <Paragraphs>380</Paragraphs>
  <Slides>57</Slides>
  <Notes>57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TestPresentation</vt:lpstr>
      <vt:lpstr>Slide</vt:lpstr>
      <vt:lpstr>Photo Editor Photo</vt:lpstr>
      <vt:lpstr>1-day workshop on Evidence-Based Practice  November 26th 2010</vt:lpstr>
      <vt:lpstr> Developing Evidence-Based Practice?</vt:lpstr>
      <vt:lpstr>Slide 3</vt:lpstr>
      <vt:lpstr>Slide 4</vt:lpstr>
      <vt:lpstr>Slide 5</vt:lpstr>
      <vt:lpstr>The aim of today </vt:lpstr>
      <vt:lpstr>What is Evidence-Based Medicine?</vt:lpstr>
      <vt:lpstr>“Just in Time” learning The EBM Alternative Approach</vt:lpstr>
      <vt:lpstr>Slide 9</vt:lpstr>
      <vt:lpstr>Slide 10</vt:lpstr>
      <vt:lpstr>    Would any of you have agreed to participate in a placebo controlled trial of prophylactic antibiotics for colorectal surgery after 1975?     </vt:lpstr>
      <vt:lpstr>Slide 12</vt:lpstr>
      <vt:lpstr>Would you ever have put babies to sleep on their tummies? </vt:lpstr>
      <vt:lpstr>Slide 14</vt:lpstr>
      <vt:lpstr>Slide 15</vt:lpstr>
      <vt:lpstr>Slide 16</vt:lpstr>
      <vt:lpstr>Slide 17</vt:lpstr>
      <vt:lpstr>The 5 steps of EBM</vt:lpstr>
      <vt:lpstr>Getting Evidence in to Practice How do you “do” EBP?</vt:lpstr>
      <vt:lpstr>JASPA* (Journal associated score of personal angst)</vt:lpstr>
      <vt:lpstr>Median minutes/week spent reading about my patients:</vt:lpstr>
      <vt:lpstr>Size of Medical Knowledge</vt:lpstr>
      <vt:lpstr>Slide 23</vt:lpstr>
      <vt:lpstr>Changes in the past 12 months  A Survey of 43 EBM practitioners at 2009 EBM  practice workshop  </vt:lpstr>
      <vt:lpstr>Most “interesting” research is wrong, but clinicians not skilled in appraisal</vt:lpstr>
      <vt:lpstr>But we are (currently) poorly equipped to tell good from bad research</vt:lpstr>
      <vt:lpstr>How do you currently keep up to date?</vt:lpstr>
      <vt:lpstr>Managing Information “Push” and “Pull” methods</vt:lpstr>
      <vt:lpstr>“Just in Time” learning: Intern’s information needs</vt:lpstr>
      <vt:lpstr>Slide 30</vt:lpstr>
      <vt:lpstr>Keeping up to Date by “Just in Time” Education</vt:lpstr>
      <vt:lpstr>Coping with the overload:  things you might consider</vt:lpstr>
      <vt:lpstr>Your Clinical Questions</vt:lpstr>
      <vt:lpstr>Slide 34</vt:lpstr>
      <vt:lpstr>Slide 35</vt:lpstr>
      <vt:lpstr>Slide 36</vt:lpstr>
      <vt:lpstr>The Barriers to EBP</vt:lpstr>
      <vt:lpstr>Conclusions </vt:lpstr>
      <vt:lpstr>Slide 39</vt:lpstr>
      <vt:lpstr>Slide 40</vt:lpstr>
      <vt:lpstr>        Angela  is a new patient who recently moved to the area to be closer to her son and his family  She is 69 years old and has a history of congestive heart failure brought on by a recent myocardial infarctions.   She has been hospitalized twice within the last 6 months for worsening of heart failure and has a venous leg ulcer.   At the present time she reports she is extremely diligent about taking her medications (lisinopril and aspirin) and wants desperately to stay out of the hospital. She is mobile and lives alone with several cats but reprots sometimes she forgets certain things.                                                       </vt:lpstr>
      <vt:lpstr>‘Background’ Questions</vt:lpstr>
      <vt:lpstr>‘Foreground’ Questions</vt:lpstr>
      <vt:lpstr>Background &amp; Foreground</vt:lpstr>
      <vt:lpstr>Slide 45</vt:lpstr>
      <vt:lpstr>Example 1 page 26 </vt:lpstr>
      <vt:lpstr>Example 2, page 26</vt:lpstr>
      <vt:lpstr>Example 3 page 27 </vt:lpstr>
      <vt:lpstr>Example 2, page 28 </vt:lpstr>
      <vt:lpstr>Example 1, page 29 </vt:lpstr>
      <vt:lpstr>Example 2, page 32 </vt:lpstr>
      <vt:lpstr>Your Clinical Questions</vt:lpstr>
      <vt:lpstr>Questions </vt:lpstr>
      <vt:lpstr>What Pushes Us … ?</vt:lpstr>
      <vt:lpstr>The Real ‘Three R’s’ of Learning</vt:lpstr>
      <vt:lpstr>FAQ: How Long … ?</vt:lpstr>
      <vt:lpstr>Slide 57</vt:lpstr>
    </vt:vector>
  </TitlesOfParts>
  <Company>University of Oxford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presentations</dc:title>
  <dc:creator>cheneghan</dc:creator>
  <cp:lastModifiedBy>cheneghan</cp:lastModifiedBy>
  <cp:revision>13</cp:revision>
  <dcterms:created xsi:type="dcterms:W3CDTF">2009-11-03T13:03:45Z</dcterms:created>
  <dcterms:modified xsi:type="dcterms:W3CDTF">2010-11-25T19:15:14Z</dcterms:modified>
</cp:coreProperties>
</file>