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9"/>
  </p:notesMasterIdLst>
  <p:sldIdLst>
    <p:sldId id="256" r:id="rId5"/>
    <p:sldId id="375" r:id="rId6"/>
    <p:sldId id="361" r:id="rId7"/>
    <p:sldId id="376" r:id="rId8"/>
    <p:sldId id="309" r:id="rId9"/>
    <p:sldId id="293" r:id="rId10"/>
    <p:sldId id="291" r:id="rId11"/>
    <p:sldId id="371" r:id="rId12"/>
    <p:sldId id="298" r:id="rId13"/>
    <p:sldId id="364" r:id="rId14"/>
    <p:sldId id="299" r:id="rId15"/>
    <p:sldId id="365" r:id="rId16"/>
    <p:sldId id="314" r:id="rId17"/>
    <p:sldId id="315" r:id="rId18"/>
    <p:sldId id="370" r:id="rId19"/>
    <p:sldId id="297" r:id="rId20"/>
    <p:sldId id="275" r:id="rId21"/>
    <p:sldId id="301" r:id="rId22"/>
    <p:sldId id="302" r:id="rId23"/>
    <p:sldId id="305" r:id="rId24"/>
    <p:sldId id="304" r:id="rId25"/>
    <p:sldId id="303" r:id="rId26"/>
    <p:sldId id="295" r:id="rId27"/>
    <p:sldId id="296" r:id="rId28"/>
    <p:sldId id="317" r:id="rId29"/>
    <p:sldId id="271" r:id="rId30"/>
    <p:sldId id="294" r:id="rId31"/>
    <p:sldId id="373" r:id="rId32"/>
    <p:sldId id="316" r:id="rId33"/>
    <p:sldId id="374" r:id="rId34"/>
    <p:sldId id="366" r:id="rId35"/>
    <p:sldId id="367" r:id="rId36"/>
    <p:sldId id="368" r:id="rId37"/>
    <p:sldId id="369" r:id="rId38"/>
  </p:sldIdLst>
  <p:sldSz cx="10150475" cy="7589838"/>
  <p:notesSz cx="6858000" cy="9144000"/>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89600" autoAdjust="0"/>
  </p:normalViewPr>
  <p:slideViewPr>
    <p:cSldViewPr>
      <p:cViewPr>
        <p:scale>
          <a:sx n="55" d="100"/>
          <a:sy n="55" d="100"/>
        </p:scale>
        <p:origin x="-2946" y="-948"/>
      </p:cViewPr>
      <p:guideLst>
        <p:guide orient="horz" pos="2390"/>
        <p:guide pos="31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368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6868" name="Rectangle 4"/>
          <p:cNvSpPr>
            <a:spLocks noGrp="1" noRot="1" noChangeAspect="1" noChangeArrowheads="1" noTextEdit="1"/>
          </p:cNvSpPr>
          <p:nvPr>
            <p:ph type="sldImg" idx="2"/>
          </p:nvPr>
        </p:nvSpPr>
        <p:spPr bwMode="auto">
          <a:xfrm>
            <a:off x="1136650" y="685800"/>
            <a:ext cx="45847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35D1990-6A4D-4CBA-A2C6-0CE5D8412D32}" type="slidenum">
              <a:rPr lang="en-GB"/>
              <a:pPr/>
              <a:t>‹#›</a:t>
            </a:fld>
            <a:endParaRPr lang="en-GB"/>
          </a:p>
        </p:txBody>
      </p:sp>
    </p:spTree>
    <p:extLst>
      <p:ext uri="{BB962C8B-B14F-4D97-AF65-F5344CB8AC3E}">
        <p14:creationId xmlns:p14="http://schemas.microsoft.com/office/powerpoint/2010/main" val="30982689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35D1990-6A4D-4CBA-A2C6-0CE5D8412D32}" type="slidenum">
              <a:rPr lang="en-GB" smtClean="0"/>
              <a:pPr/>
              <a:t>1</a:t>
            </a:fld>
            <a:endParaRPr lang="en-GB"/>
          </a:p>
        </p:txBody>
      </p:sp>
    </p:spTree>
    <p:extLst>
      <p:ext uri="{BB962C8B-B14F-4D97-AF65-F5344CB8AC3E}">
        <p14:creationId xmlns:p14="http://schemas.microsoft.com/office/powerpoint/2010/main" val="282117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5D1990-6A4D-4CBA-A2C6-0CE5D8412D32}" type="slidenum">
              <a:rPr lang="en-GB" smtClean="0"/>
              <a:pPr/>
              <a:t>7</a:t>
            </a:fld>
            <a:endParaRPr lang="en-GB"/>
          </a:p>
        </p:txBody>
      </p:sp>
    </p:spTree>
    <p:extLst>
      <p:ext uri="{BB962C8B-B14F-4D97-AF65-F5344CB8AC3E}">
        <p14:creationId xmlns:p14="http://schemas.microsoft.com/office/powerpoint/2010/main" val="178829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5D1990-6A4D-4CBA-A2C6-0CE5D8412D32}" type="slidenum">
              <a:rPr lang="en-GB" smtClean="0"/>
              <a:pPr/>
              <a:t>9</a:t>
            </a:fld>
            <a:endParaRPr lang="en-GB"/>
          </a:p>
        </p:txBody>
      </p:sp>
    </p:spTree>
    <p:extLst>
      <p:ext uri="{BB962C8B-B14F-4D97-AF65-F5344CB8AC3E}">
        <p14:creationId xmlns:p14="http://schemas.microsoft.com/office/powerpoint/2010/main" val="181498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5D1990-6A4D-4CBA-A2C6-0CE5D8412D32}" type="slidenum">
              <a:rPr lang="en-GB" smtClean="0"/>
              <a:pPr/>
              <a:t>11</a:t>
            </a:fld>
            <a:endParaRPr lang="en-GB"/>
          </a:p>
        </p:txBody>
      </p:sp>
    </p:spTree>
    <p:extLst>
      <p:ext uri="{BB962C8B-B14F-4D97-AF65-F5344CB8AC3E}">
        <p14:creationId xmlns:p14="http://schemas.microsoft.com/office/powerpoint/2010/main" val="344180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owned by Pearson</a:t>
            </a:r>
            <a:endParaRPr lang="en-GB" dirty="0"/>
          </a:p>
        </p:txBody>
      </p:sp>
      <p:sp>
        <p:nvSpPr>
          <p:cNvPr id="4" name="Slide Number Placeholder 3"/>
          <p:cNvSpPr>
            <a:spLocks noGrp="1"/>
          </p:cNvSpPr>
          <p:nvPr>
            <p:ph type="sldNum" sz="quarter" idx="10"/>
          </p:nvPr>
        </p:nvSpPr>
        <p:spPr/>
        <p:txBody>
          <a:bodyPr/>
          <a:lstStyle/>
          <a:p>
            <a:fld id="{035D1990-6A4D-4CBA-A2C6-0CE5D8412D32}" type="slidenum">
              <a:rPr lang="en-GB" smtClean="0"/>
              <a:pPr/>
              <a:t>13</a:t>
            </a:fld>
            <a:endParaRPr lang="en-GB"/>
          </a:p>
        </p:txBody>
      </p:sp>
    </p:spTree>
    <p:extLst>
      <p:ext uri="{BB962C8B-B14F-4D97-AF65-F5344CB8AC3E}">
        <p14:creationId xmlns:p14="http://schemas.microsoft.com/office/powerpoint/2010/main" val="218965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5D1990-6A4D-4CBA-A2C6-0CE5D8412D32}" type="slidenum">
              <a:rPr lang="en-GB" smtClean="0"/>
              <a:pPr/>
              <a:t>14</a:t>
            </a:fld>
            <a:endParaRPr lang="en-GB"/>
          </a:p>
        </p:txBody>
      </p:sp>
    </p:spTree>
    <p:extLst>
      <p:ext uri="{BB962C8B-B14F-4D97-AF65-F5344CB8AC3E}">
        <p14:creationId xmlns:p14="http://schemas.microsoft.com/office/powerpoint/2010/main" val="226745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9E28A-2B7D-4E4D-9AFF-3A04EC6D65BE}" type="slidenum">
              <a:rPr lang="en-GB"/>
              <a:pPr/>
              <a:t>17</a:t>
            </a:fld>
            <a:endParaRPr lang="en-GB"/>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GB" dirty="0" err="1"/>
              <a:t>Coffield</a:t>
            </a:r>
            <a:r>
              <a:rPr lang="en-GB" dirty="0"/>
              <a:t> et al found 71 worth considering; reviewed 13 in detail. Mitchell (1994) claimed there were over 100 models.</a:t>
            </a:r>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Does it matter?</a:t>
            </a:r>
          </a:p>
          <a:p>
            <a:r>
              <a:rPr lang="en-GB" dirty="0" smtClean="0"/>
              <a:t>Take</a:t>
            </a:r>
            <a:r>
              <a:rPr lang="en-GB" baseline="0" dirty="0" smtClean="0"/>
              <a:t> up by institutions</a:t>
            </a:r>
            <a:endParaRPr lang="en-GB" dirty="0" smtClean="0"/>
          </a:p>
          <a:p>
            <a:endParaRPr lang="en-GB" dirty="0" smtClean="0"/>
          </a:p>
          <a:p>
            <a:r>
              <a:rPr lang="en-GB" dirty="0" smtClean="0"/>
              <a:t>Issues: non-judgemental</a:t>
            </a:r>
          </a:p>
          <a:p>
            <a:r>
              <a:rPr lang="en-GB" dirty="0" smtClean="0"/>
              <a:t>Teaching</a:t>
            </a:r>
            <a:r>
              <a:rPr lang="en-GB" baseline="0" dirty="0" smtClean="0"/>
              <a:t> as a highly personal activity</a:t>
            </a:r>
          </a:p>
          <a:p>
            <a:r>
              <a:rPr lang="en-GB" baseline="0" dirty="0" smtClean="0"/>
              <a:t>Emotional investment</a:t>
            </a:r>
          </a:p>
          <a:p>
            <a:r>
              <a:rPr lang="en-GB" baseline="0" dirty="0" smtClean="0"/>
              <a:t>No one right way to do it</a:t>
            </a:r>
          </a:p>
          <a:p>
            <a:r>
              <a:rPr lang="en-GB" baseline="0" dirty="0" smtClean="0"/>
              <a:t>Teachers are born not made</a:t>
            </a:r>
          </a:p>
        </p:txBody>
      </p:sp>
      <p:sp>
        <p:nvSpPr>
          <p:cNvPr id="4" name="Slide Number Placeholder 3"/>
          <p:cNvSpPr>
            <a:spLocks noGrp="1"/>
          </p:cNvSpPr>
          <p:nvPr>
            <p:ph type="sldNum" sz="quarter" idx="10"/>
          </p:nvPr>
        </p:nvSpPr>
        <p:spPr/>
        <p:txBody>
          <a:bodyPr/>
          <a:lstStyle/>
          <a:p>
            <a:fld id="{035D1990-6A4D-4CBA-A2C6-0CE5D8412D32}" type="slidenum">
              <a:rPr lang="en-GB" smtClean="0"/>
              <a:pPr/>
              <a:t>27</a:t>
            </a:fld>
            <a:endParaRPr lang="en-GB"/>
          </a:p>
        </p:txBody>
      </p:sp>
    </p:spTree>
    <p:extLst>
      <p:ext uri="{BB962C8B-B14F-4D97-AF65-F5344CB8AC3E}">
        <p14:creationId xmlns:p14="http://schemas.microsoft.com/office/powerpoint/2010/main" val="404157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5D1990-6A4D-4CBA-A2C6-0CE5D8412D32}" type="slidenum">
              <a:rPr lang="en-GB" smtClean="0"/>
              <a:pPr/>
              <a:t>31</a:t>
            </a:fld>
            <a:endParaRPr lang="en-GB"/>
          </a:p>
        </p:txBody>
      </p:sp>
    </p:spTree>
    <p:extLst>
      <p:ext uri="{BB962C8B-B14F-4D97-AF65-F5344CB8AC3E}">
        <p14:creationId xmlns:p14="http://schemas.microsoft.com/office/powerpoint/2010/main" val="3896053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5" name="Picture 7" descr="ContedTitle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31" y="-5007"/>
            <a:ext cx="10187806" cy="7589838"/>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304800" y="609600"/>
            <a:ext cx="9144000" cy="1265238"/>
          </a:xfrm>
        </p:spPr>
        <p:txBody>
          <a:bodyPr/>
          <a:lstStyle>
            <a:lvl1pPr>
              <a:defRPr sz="4400"/>
            </a:lvl1pPr>
          </a:lstStyle>
          <a:p>
            <a:pPr lvl="0"/>
            <a:r>
              <a:rPr lang="en-GB" noProof="0" smtClean="0"/>
              <a:t>Click to edit Master title style</a:t>
            </a:r>
          </a:p>
        </p:txBody>
      </p:sp>
      <p:sp>
        <p:nvSpPr>
          <p:cNvPr id="2051" name="Rectangle 3"/>
          <p:cNvSpPr>
            <a:spLocks noGrp="1" noChangeArrowheads="1"/>
          </p:cNvSpPr>
          <p:nvPr>
            <p:ph type="subTitle" idx="1"/>
          </p:nvPr>
        </p:nvSpPr>
        <p:spPr>
          <a:xfrm>
            <a:off x="228600" y="3048000"/>
            <a:ext cx="6324600" cy="673100"/>
          </a:xfrm>
        </p:spPr>
        <p:txBody>
          <a:bodyPr/>
          <a:lstStyle>
            <a:lvl1pPr marL="0" indent="0">
              <a:buFontTx/>
              <a:buNone/>
              <a:defRPr/>
            </a:lvl1pPr>
          </a:lstStyle>
          <a:p>
            <a:pPr lvl="0"/>
            <a:r>
              <a:rPr lang="en-GB" noProof="0" smtClean="0"/>
              <a:t>Click to edit Master subtitle style</a:t>
            </a:r>
          </a:p>
        </p:txBody>
      </p:sp>
      <p:sp>
        <p:nvSpPr>
          <p:cNvPr id="2052" name="Rectangle 4"/>
          <p:cNvSpPr>
            <a:spLocks noGrp="1" noChangeArrowheads="1"/>
          </p:cNvSpPr>
          <p:nvPr>
            <p:ph type="dt" sz="half" idx="2"/>
          </p:nvPr>
        </p:nvSpPr>
        <p:spPr>
          <a:xfrm>
            <a:off x="323850" y="6858000"/>
            <a:ext cx="2114550" cy="506413"/>
          </a:xfrm>
        </p:spPr>
        <p:txBody>
          <a:bodyPr/>
          <a:lstStyle>
            <a:lvl1pPr>
              <a:defRPr/>
            </a:lvl1pPr>
          </a:lstStyle>
          <a:p>
            <a:endParaRPr lang="en-GB"/>
          </a:p>
        </p:txBody>
      </p:sp>
      <p:sp>
        <p:nvSpPr>
          <p:cNvPr id="2053" name="Rectangle 5"/>
          <p:cNvSpPr>
            <a:spLocks noGrp="1" noChangeArrowheads="1"/>
          </p:cNvSpPr>
          <p:nvPr>
            <p:ph type="ftr" sz="quarter" idx="3"/>
          </p:nvPr>
        </p:nvSpPr>
        <p:spPr>
          <a:xfrm>
            <a:off x="3048000" y="6858000"/>
            <a:ext cx="4419600" cy="506413"/>
          </a:xfrm>
        </p:spPr>
        <p:txBody>
          <a:bodyPr/>
          <a:lstStyle>
            <a:lvl1pPr>
              <a:defRPr/>
            </a:lvl1pPr>
          </a:lstStyle>
          <a:p>
            <a:endParaRPr lang="en-GB"/>
          </a:p>
        </p:txBody>
      </p:sp>
      <p:sp>
        <p:nvSpPr>
          <p:cNvPr id="2054" name="Rectangle 6"/>
          <p:cNvSpPr>
            <a:spLocks noGrp="1" noChangeArrowheads="1"/>
          </p:cNvSpPr>
          <p:nvPr>
            <p:ph type="sldNum" sz="quarter" idx="4"/>
          </p:nvPr>
        </p:nvSpPr>
        <p:spPr>
          <a:xfrm>
            <a:off x="8043863" y="6858000"/>
            <a:ext cx="1862137" cy="506413"/>
          </a:xfrm>
        </p:spPr>
        <p:txBody>
          <a:bodyPr/>
          <a:lstStyle>
            <a:lvl1pPr>
              <a:defRPr sz="1600"/>
            </a:lvl1pPr>
          </a:lstStyle>
          <a:p>
            <a:fld id="{510A7F42-F443-4F42-8643-DF8E2EB064BC}"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A8223C6-1921-4681-989A-DB6CEA882F87}" type="slidenum">
              <a:rPr lang="en-GB"/>
              <a:pPr/>
              <a:t>‹#›</a:t>
            </a:fld>
            <a:endParaRPr lang="en-GB"/>
          </a:p>
        </p:txBody>
      </p:sp>
    </p:spTree>
    <p:extLst>
      <p:ext uri="{BB962C8B-B14F-4D97-AF65-F5344CB8AC3E}">
        <p14:creationId xmlns:p14="http://schemas.microsoft.com/office/powerpoint/2010/main" val="236090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2050" y="152400"/>
            <a:ext cx="2438400" cy="6553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6850" y="152400"/>
            <a:ext cx="71628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C32F50E-E048-4704-A795-CD6248F1F38F}" type="slidenum">
              <a:rPr lang="en-GB"/>
              <a:pPr/>
              <a:t>‹#›</a:t>
            </a:fld>
            <a:endParaRPr lang="en-GB"/>
          </a:p>
        </p:txBody>
      </p:sp>
    </p:spTree>
    <p:extLst>
      <p:ext uri="{BB962C8B-B14F-4D97-AF65-F5344CB8AC3E}">
        <p14:creationId xmlns:p14="http://schemas.microsoft.com/office/powerpoint/2010/main" val="3177809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1534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96850" y="1828800"/>
            <a:ext cx="9753600" cy="4876800"/>
          </a:xfrm>
        </p:spPr>
        <p:txBody>
          <a:bodyPr/>
          <a:lstStyle/>
          <a:p>
            <a:endParaRPr lang="en-GB"/>
          </a:p>
        </p:txBody>
      </p:sp>
      <p:sp>
        <p:nvSpPr>
          <p:cNvPr id="4" name="Date Placeholder 3"/>
          <p:cNvSpPr>
            <a:spLocks noGrp="1"/>
          </p:cNvSpPr>
          <p:nvPr>
            <p:ph type="dt" sz="half" idx="10"/>
          </p:nvPr>
        </p:nvSpPr>
        <p:spPr>
          <a:xfrm>
            <a:off x="171450" y="6915150"/>
            <a:ext cx="2114550" cy="506413"/>
          </a:xfrm>
        </p:spPr>
        <p:txBody>
          <a:bodyPr/>
          <a:lstStyle>
            <a:lvl1pPr>
              <a:defRPr/>
            </a:lvl1pPr>
          </a:lstStyle>
          <a:p>
            <a:endParaRPr lang="en-GB"/>
          </a:p>
        </p:txBody>
      </p:sp>
      <p:sp>
        <p:nvSpPr>
          <p:cNvPr id="5" name="Footer Placeholder 4"/>
          <p:cNvSpPr>
            <a:spLocks noGrp="1"/>
          </p:cNvSpPr>
          <p:nvPr>
            <p:ph type="ftr" sz="quarter" idx="11"/>
          </p:nvPr>
        </p:nvSpPr>
        <p:spPr>
          <a:xfrm>
            <a:off x="3505200" y="6915150"/>
            <a:ext cx="3213100" cy="506413"/>
          </a:xfrm>
        </p:spPr>
        <p:txBody>
          <a:bodyPr/>
          <a:lstStyle>
            <a:lvl1pPr>
              <a:defRPr/>
            </a:lvl1pPr>
          </a:lstStyle>
          <a:p>
            <a:endParaRPr lang="en-GB"/>
          </a:p>
        </p:txBody>
      </p:sp>
      <p:sp>
        <p:nvSpPr>
          <p:cNvPr id="6" name="Slide Number Placeholder 5"/>
          <p:cNvSpPr>
            <a:spLocks noGrp="1"/>
          </p:cNvSpPr>
          <p:nvPr>
            <p:ph type="sldNum" sz="quarter" idx="12"/>
          </p:nvPr>
        </p:nvSpPr>
        <p:spPr>
          <a:xfrm>
            <a:off x="7848600" y="6884988"/>
            <a:ext cx="2114550" cy="506412"/>
          </a:xfrm>
        </p:spPr>
        <p:txBody>
          <a:bodyPr/>
          <a:lstStyle>
            <a:lvl1pPr>
              <a:defRPr/>
            </a:lvl1pPr>
          </a:lstStyle>
          <a:p>
            <a:fld id="{24871296-9EE9-405B-B710-2EB5AC0475C1}" type="slidenum">
              <a:rPr lang="en-GB"/>
              <a:pPr/>
              <a:t>‹#›</a:t>
            </a:fld>
            <a:endParaRPr lang="en-GB"/>
          </a:p>
        </p:txBody>
      </p:sp>
    </p:spTree>
    <p:extLst>
      <p:ext uri="{BB962C8B-B14F-4D97-AF65-F5344CB8AC3E}">
        <p14:creationId xmlns:p14="http://schemas.microsoft.com/office/powerpoint/2010/main" val="378802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5AC5C2D-41EF-4811-AE1E-346C027B44AE}" type="slidenum">
              <a:rPr lang="en-GB"/>
              <a:pPr/>
              <a:t>‹#›</a:t>
            </a:fld>
            <a:endParaRPr lang="en-GB"/>
          </a:p>
        </p:txBody>
      </p:sp>
    </p:spTree>
    <p:extLst>
      <p:ext uri="{BB962C8B-B14F-4D97-AF65-F5344CB8AC3E}">
        <p14:creationId xmlns:p14="http://schemas.microsoft.com/office/powerpoint/2010/main" val="281815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7260BD1-DFA4-457D-BF06-91D14FF7D914}" type="slidenum">
              <a:rPr lang="en-GB"/>
              <a:pPr/>
              <a:t>‹#›</a:t>
            </a:fld>
            <a:endParaRPr lang="en-GB"/>
          </a:p>
        </p:txBody>
      </p:sp>
    </p:spTree>
    <p:extLst>
      <p:ext uri="{BB962C8B-B14F-4D97-AF65-F5344CB8AC3E}">
        <p14:creationId xmlns:p14="http://schemas.microsoft.com/office/powerpoint/2010/main" val="80694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6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9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969E5EE-7FB8-48EA-89FE-4D117575C12C}" type="slidenum">
              <a:rPr lang="en-GB"/>
              <a:pPr/>
              <a:t>‹#›</a:t>
            </a:fld>
            <a:endParaRPr lang="en-GB"/>
          </a:p>
        </p:txBody>
      </p:sp>
    </p:spTree>
    <p:extLst>
      <p:ext uri="{BB962C8B-B14F-4D97-AF65-F5344CB8AC3E}">
        <p14:creationId xmlns:p14="http://schemas.microsoft.com/office/powerpoint/2010/main" val="29962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A6C215B-F96F-458A-9CBC-E775142C40B1}" type="slidenum">
              <a:rPr lang="en-GB"/>
              <a:pPr/>
              <a:t>‹#›</a:t>
            </a:fld>
            <a:endParaRPr lang="en-GB"/>
          </a:p>
        </p:txBody>
      </p:sp>
    </p:spTree>
    <p:extLst>
      <p:ext uri="{BB962C8B-B14F-4D97-AF65-F5344CB8AC3E}">
        <p14:creationId xmlns:p14="http://schemas.microsoft.com/office/powerpoint/2010/main" val="74540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D0F5AC9-2294-413D-9EB9-5E73B7ABBD3A}" type="slidenum">
              <a:rPr lang="en-GB"/>
              <a:pPr/>
              <a:t>‹#›</a:t>
            </a:fld>
            <a:endParaRPr lang="en-GB"/>
          </a:p>
        </p:txBody>
      </p:sp>
    </p:spTree>
    <p:extLst>
      <p:ext uri="{BB962C8B-B14F-4D97-AF65-F5344CB8AC3E}">
        <p14:creationId xmlns:p14="http://schemas.microsoft.com/office/powerpoint/2010/main" val="425213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E482851-02BC-4CFE-A83B-FC8314F481B1}" type="slidenum">
              <a:rPr lang="en-GB"/>
              <a:pPr/>
              <a:t>‹#›</a:t>
            </a:fld>
            <a:endParaRPr lang="en-GB"/>
          </a:p>
        </p:txBody>
      </p:sp>
    </p:spTree>
    <p:extLst>
      <p:ext uri="{BB962C8B-B14F-4D97-AF65-F5344CB8AC3E}">
        <p14:creationId xmlns:p14="http://schemas.microsoft.com/office/powerpoint/2010/main" val="20807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1F1A116-1876-4F7A-9C27-3B92B43549F6}" type="slidenum">
              <a:rPr lang="en-GB"/>
              <a:pPr/>
              <a:t>‹#›</a:t>
            </a:fld>
            <a:endParaRPr lang="en-GB"/>
          </a:p>
        </p:txBody>
      </p:sp>
    </p:spTree>
    <p:extLst>
      <p:ext uri="{BB962C8B-B14F-4D97-AF65-F5344CB8AC3E}">
        <p14:creationId xmlns:p14="http://schemas.microsoft.com/office/powerpoint/2010/main" val="413399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C422910-D614-4069-A5D1-7B303DCD3B7E}" type="slidenum">
              <a:rPr lang="en-GB"/>
              <a:pPr/>
              <a:t>‹#›</a:t>
            </a:fld>
            <a:endParaRPr lang="en-GB"/>
          </a:p>
        </p:txBody>
      </p:sp>
    </p:spTree>
    <p:extLst>
      <p:ext uri="{BB962C8B-B14F-4D97-AF65-F5344CB8AC3E}">
        <p14:creationId xmlns:p14="http://schemas.microsoft.com/office/powerpoint/2010/main" val="243534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153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96850" y="1828800"/>
            <a:ext cx="9753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171450" y="6915150"/>
            <a:ext cx="21145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algn="l" defTabSz="1014413" eaLnBrk="0" hangingPunct="0">
              <a:defRPr sz="1400"/>
            </a:lvl1pPr>
          </a:lstStyle>
          <a:p>
            <a:endParaRPr lang="en-GB"/>
          </a:p>
        </p:txBody>
      </p:sp>
      <p:sp>
        <p:nvSpPr>
          <p:cNvPr id="1029" name="Rectangle 5"/>
          <p:cNvSpPr>
            <a:spLocks noGrp="1" noChangeArrowheads="1"/>
          </p:cNvSpPr>
          <p:nvPr>
            <p:ph type="ftr" sz="quarter" idx="3"/>
          </p:nvPr>
        </p:nvSpPr>
        <p:spPr bwMode="auto">
          <a:xfrm>
            <a:off x="3505200" y="6915150"/>
            <a:ext cx="32131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defTabSz="1014413" eaLnBrk="0" hangingPunct="0">
              <a:defRPr sz="1400"/>
            </a:lvl1pPr>
          </a:lstStyle>
          <a:p>
            <a:endParaRPr lang="en-GB"/>
          </a:p>
        </p:txBody>
      </p:sp>
      <p:sp>
        <p:nvSpPr>
          <p:cNvPr id="1030" name="Rectangle 6"/>
          <p:cNvSpPr>
            <a:spLocks noGrp="1" noChangeArrowheads="1"/>
          </p:cNvSpPr>
          <p:nvPr>
            <p:ph type="sldNum" sz="quarter" idx="4"/>
          </p:nvPr>
        </p:nvSpPr>
        <p:spPr bwMode="auto">
          <a:xfrm>
            <a:off x="7848600" y="6884988"/>
            <a:ext cx="211455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algn="r" defTabSz="1014413" eaLnBrk="0" hangingPunct="0">
              <a:defRPr sz="1400"/>
            </a:lvl1pPr>
          </a:lstStyle>
          <a:p>
            <a:fld id="{0A14BC2F-05D5-49B3-B456-55A18D1428C1}"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1014413" rtl="0" fontAlgn="base">
        <a:spcBef>
          <a:spcPct val="0"/>
        </a:spcBef>
        <a:spcAft>
          <a:spcPct val="0"/>
        </a:spcAft>
        <a:defRPr sz="4000" b="1">
          <a:solidFill>
            <a:schemeClr val="tx2"/>
          </a:solidFill>
          <a:latin typeface="+mj-lt"/>
          <a:ea typeface="+mj-ea"/>
          <a:cs typeface="+mj-cs"/>
        </a:defRPr>
      </a:lvl1pPr>
      <a:lvl2pPr algn="l" defTabSz="1014413" rtl="0" fontAlgn="base">
        <a:spcBef>
          <a:spcPct val="0"/>
        </a:spcBef>
        <a:spcAft>
          <a:spcPct val="0"/>
        </a:spcAft>
        <a:defRPr sz="4000" b="1">
          <a:solidFill>
            <a:schemeClr val="tx2"/>
          </a:solidFill>
          <a:latin typeface="Calibri" pitchFamily="34" charset="0"/>
        </a:defRPr>
      </a:lvl2pPr>
      <a:lvl3pPr algn="l" defTabSz="1014413" rtl="0" fontAlgn="base">
        <a:spcBef>
          <a:spcPct val="0"/>
        </a:spcBef>
        <a:spcAft>
          <a:spcPct val="0"/>
        </a:spcAft>
        <a:defRPr sz="4000" b="1">
          <a:solidFill>
            <a:schemeClr val="tx2"/>
          </a:solidFill>
          <a:latin typeface="Calibri" pitchFamily="34" charset="0"/>
        </a:defRPr>
      </a:lvl3pPr>
      <a:lvl4pPr algn="l" defTabSz="1014413" rtl="0" fontAlgn="base">
        <a:spcBef>
          <a:spcPct val="0"/>
        </a:spcBef>
        <a:spcAft>
          <a:spcPct val="0"/>
        </a:spcAft>
        <a:defRPr sz="4000" b="1">
          <a:solidFill>
            <a:schemeClr val="tx2"/>
          </a:solidFill>
          <a:latin typeface="Calibri" pitchFamily="34" charset="0"/>
        </a:defRPr>
      </a:lvl4pPr>
      <a:lvl5pPr algn="l" defTabSz="1014413" rtl="0" fontAlgn="base">
        <a:spcBef>
          <a:spcPct val="0"/>
        </a:spcBef>
        <a:spcAft>
          <a:spcPct val="0"/>
        </a:spcAft>
        <a:defRPr sz="4000" b="1">
          <a:solidFill>
            <a:schemeClr val="tx2"/>
          </a:solidFill>
          <a:latin typeface="Calibri" pitchFamily="34" charset="0"/>
        </a:defRPr>
      </a:lvl5pPr>
      <a:lvl6pPr marL="457200" algn="l" defTabSz="1014413" rtl="0" fontAlgn="base">
        <a:spcBef>
          <a:spcPct val="0"/>
        </a:spcBef>
        <a:spcAft>
          <a:spcPct val="0"/>
        </a:spcAft>
        <a:defRPr sz="4000" b="1">
          <a:solidFill>
            <a:schemeClr val="tx2"/>
          </a:solidFill>
          <a:latin typeface="Calibri" pitchFamily="34" charset="0"/>
        </a:defRPr>
      </a:lvl6pPr>
      <a:lvl7pPr marL="914400" algn="l" defTabSz="1014413" rtl="0" fontAlgn="base">
        <a:spcBef>
          <a:spcPct val="0"/>
        </a:spcBef>
        <a:spcAft>
          <a:spcPct val="0"/>
        </a:spcAft>
        <a:defRPr sz="4000" b="1">
          <a:solidFill>
            <a:schemeClr val="tx2"/>
          </a:solidFill>
          <a:latin typeface="Calibri" pitchFamily="34" charset="0"/>
        </a:defRPr>
      </a:lvl7pPr>
      <a:lvl8pPr marL="1371600" algn="l" defTabSz="1014413" rtl="0" fontAlgn="base">
        <a:spcBef>
          <a:spcPct val="0"/>
        </a:spcBef>
        <a:spcAft>
          <a:spcPct val="0"/>
        </a:spcAft>
        <a:defRPr sz="4000" b="1">
          <a:solidFill>
            <a:schemeClr val="tx2"/>
          </a:solidFill>
          <a:latin typeface="Calibri" pitchFamily="34" charset="0"/>
        </a:defRPr>
      </a:lvl8pPr>
      <a:lvl9pPr marL="1828800" algn="l" defTabSz="1014413" rtl="0" fontAlgn="base">
        <a:spcBef>
          <a:spcPct val="0"/>
        </a:spcBef>
        <a:spcAft>
          <a:spcPct val="0"/>
        </a:spcAft>
        <a:defRPr sz="4000" b="1">
          <a:solidFill>
            <a:schemeClr val="tx2"/>
          </a:solidFill>
          <a:latin typeface="Calibri" pitchFamily="34" charset="0"/>
        </a:defRPr>
      </a:lvl9pPr>
    </p:titleStyle>
    <p:bodyStyle>
      <a:lvl1pPr marL="379413" indent="-379413" algn="l" defTabSz="1014413" rtl="0" fontAlgn="base">
        <a:spcBef>
          <a:spcPct val="20000"/>
        </a:spcBef>
        <a:spcAft>
          <a:spcPct val="0"/>
        </a:spcAft>
        <a:buChar char="•"/>
        <a:defRPr sz="3200">
          <a:solidFill>
            <a:schemeClr val="tx1"/>
          </a:solidFill>
          <a:latin typeface="+mn-lt"/>
          <a:ea typeface="+mn-ea"/>
          <a:cs typeface="+mn-cs"/>
        </a:defRPr>
      </a:lvl1pPr>
      <a:lvl2pPr marL="823913" indent="-317500" algn="l" defTabSz="1014413" rtl="0" fontAlgn="base">
        <a:spcBef>
          <a:spcPct val="20000"/>
        </a:spcBef>
        <a:spcAft>
          <a:spcPct val="0"/>
        </a:spcAft>
        <a:buChar char="–"/>
        <a:defRPr sz="2800">
          <a:solidFill>
            <a:schemeClr val="tx1"/>
          </a:solidFill>
          <a:latin typeface="+mn-lt"/>
        </a:defRPr>
      </a:lvl2pPr>
      <a:lvl3pPr marL="1266825" indent="-252413" algn="l" defTabSz="1014413" rtl="0" fontAlgn="base">
        <a:spcBef>
          <a:spcPct val="20000"/>
        </a:spcBef>
        <a:spcAft>
          <a:spcPct val="0"/>
        </a:spcAft>
        <a:buChar char="•"/>
        <a:defRPr sz="2400">
          <a:solidFill>
            <a:schemeClr val="tx1"/>
          </a:solidFill>
          <a:latin typeface="+mn-lt"/>
        </a:defRPr>
      </a:lvl3pPr>
      <a:lvl4pPr marL="1773238" indent="-252413" algn="l" defTabSz="1014413" rtl="0" fontAlgn="base">
        <a:spcBef>
          <a:spcPct val="20000"/>
        </a:spcBef>
        <a:spcAft>
          <a:spcPct val="0"/>
        </a:spcAft>
        <a:buChar char="–"/>
        <a:defRPr sz="2000">
          <a:solidFill>
            <a:schemeClr val="tx1"/>
          </a:solidFill>
          <a:latin typeface="+mn-lt"/>
        </a:defRPr>
      </a:lvl4pPr>
      <a:lvl5pPr marL="2281238" indent="-254000" algn="l" defTabSz="1014413" rtl="0" fontAlgn="base">
        <a:spcBef>
          <a:spcPct val="20000"/>
        </a:spcBef>
        <a:spcAft>
          <a:spcPct val="0"/>
        </a:spcAft>
        <a:buChar char="»"/>
        <a:defRPr sz="2000">
          <a:solidFill>
            <a:schemeClr val="tx1"/>
          </a:solidFill>
          <a:latin typeface="+mn-lt"/>
        </a:defRPr>
      </a:lvl5pPr>
      <a:lvl6pPr marL="2738438" indent="-254000" algn="l" defTabSz="1014413" rtl="0" fontAlgn="base">
        <a:spcBef>
          <a:spcPct val="20000"/>
        </a:spcBef>
        <a:spcAft>
          <a:spcPct val="0"/>
        </a:spcAft>
        <a:buChar char="»"/>
        <a:defRPr sz="2000">
          <a:solidFill>
            <a:schemeClr val="tx1"/>
          </a:solidFill>
          <a:latin typeface="+mn-lt"/>
        </a:defRPr>
      </a:lvl6pPr>
      <a:lvl7pPr marL="3195638" indent="-254000" algn="l" defTabSz="1014413" rtl="0" fontAlgn="base">
        <a:spcBef>
          <a:spcPct val="20000"/>
        </a:spcBef>
        <a:spcAft>
          <a:spcPct val="0"/>
        </a:spcAft>
        <a:buChar char="»"/>
        <a:defRPr sz="2000">
          <a:solidFill>
            <a:schemeClr val="tx1"/>
          </a:solidFill>
          <a:latin typeface="+mn-lt"/>
        </a:defRPr>
      </a:lvl7pPr>
      <a:lvl8pPr marL="3652838" indent="-254000" algn="l" defTabSz="1014413" rtl="0" fontAlgn="base">
        <a:spcBef>
          <a:spcPct val="20000"/>
        </a:spcBef>
        <a:spcAft>
          <a:spcPct val="0"/>
        </a:spcAft>
        <a:buChar char="»"/>
        <a:defRPr sz="2000">
          <a:solidFill>
            <a:schemeClr val="tx1"/>
          </a:solidFill>
          <a:latin typeface="+mn-lt"/>
        </a:defRPr>
      </a:lvl8pPr>
      <a:lvl9pPr marL="4110038" indent="-254000" algn="l" defTabSz="1014413"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usinessballs.com/" TargetMode="External"/><Relationship Id="rId2" Type="http://schemas.openxmlformats.org/officeDocument/2006/relationships/hyperlink" Target="http://www.businessballs.com/kolblearningstyles.htm" TargetMode="External"/><Relationship Id="rId1" Type="http://schemas.openxmlformats.org/officeDocument/2006/relationships/slideLayout" Target="../slideLayouts/slideLayout7.xml"/><Relationship Id="rId4" Type="http://schemas.openxmlformats.org/officeDocument/2006/relationships/hyperlink" Target="http://www.businessballs.com/freematerialsinword/kolb_learning_styles_diagram_colour.do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eterhone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eaching.about.com/od/gloss/g/Learning-Styl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itslifejimbutnotasweknowit.org.uk/files/LSRC_LearningStyle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sychologicalscience.org/journals/pspi/PSPI_9_3.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heguardian.com/education/2004/may/04/furthereducation.uk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heguardian.com/education/2004/may/04/furthereducation.uk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guardian.com/education/2004/may/04/furthereducation.uk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heguardian.com/education/2004/may/04/furthereducation.uk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heguardian.com/education/2004/may/04/furthereducation.uk1"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hyperlink" Target="http://www.willatworklearning.com/2006/08/learning_styles.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learnmag.acm.org/featured.cfm?aid=2070611"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teachingperspectives.com/tpi/"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youtu.be/sIv9rz2NT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bemecollaboration.org/About+BE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ampbellcollaboration.org/" TargetMode="External"/><Relationship Id="rId2" Type="http://schemas.openxmlformats.org/officeDocument/2006/relationships/hyperlink" Target="http://eppi.ioe.ac.uk/" TargetMode="External"/><Relationship Id="rId1" Type="http://schemas.openxmlformats.org/officeDocument/2006/relationships/slideLayout" Target="../slideLayouts/slideLayout2.xml"/><Relationship Id="rId4" Type="http://schemas.openxmlformats.org/officeDocument/2006/relationships/hyperlink" Target="http://www.bemecollaboration.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educationplanner.org/students/self-assessments/learning-styles.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educationplanner.org/students/self-assessments/learning-styles-styles.s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vark-learn.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tl.tla.ed.ac.uk/questionnaires/ASSIST.pdf" TargetMode="External"/><Relationship Id="rId5" Type="http://schemas.openxmlformats.org/officeDocument/2006/relationships/hyperlink" Target="http://www.businessballs.com/kolblearningstyles.htm" TargetMode="External"/><Relationship Id="rId4" Type="http://schemas.openxmlformats.org/officeDocument/2006/relationships/hyperlink" Target="http://www.vark-learn.com/english/page.asp?p=introdu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r>
              <a:rPr lang="en-GB" sz="4000" dirty="0" smtClean="0">
                <a:solidFill>
                  <a:schemeClr val="bg1"/>
                </a:solidFill>
              </a:rPr>
              <a:t>“Learning Styles”</a:t>
            </a:r>
            <a:endParaRPr lang="en-GB" sz="4000" dirty="0">
              <a:solidFill>
                <a:schemeClr val="bg1"/>
              </a:solidFill>
            </a:endParaRPr>
          </a:p>
        </p:txBody>
      </p:sp>
      <p:sp>
        <p:nvSpPr>
          <p:cNvPr id="33795" name="Rectangle 3"/>
          <p:cNvSpPr>
            <a:spLocks noGrp="1" noChangeArrowheads="1"/>
          </p:cNvSpPr>
          <p:nvPr>
            <p:ph type="subTitle" idx="1"/>
          </p:nvPr>
        </p:nvSpPr>
        <p:spPr>
          <a:xfrm>
            <a:off x="406400" y="5928023"/>
            <a:ext cx="6324600" cy="1611312"/>
          </a:xfrm>
        </p:spPr>
        <p:txBody>
          <a:bodyPr/>
          <a:lstStyle/>
          <a:p>
            <a:r>
              <a:rPr lang="en-GB" dirty="0">
                <a:solidFill>
                  <a:schemeClr val="bg1"/>
                </a:solidFill>
              </a:rPr>
              <a:t>Adrian Stokes</a:t>
            </a:r>
          </a:p>
          <a:p>
            <a:r>
              <a:rPr lang="en-GB" sz="1800" dirty="0" smtClean="0">
                <a:solidFill>
                  <a:schemeClr val="bg1"/>
                </a:solidFill>
              </a:rPr>
              <a:t>Director</a:t>
            </a:r>
          </a:p>
          <a:p>
            <a:r>
              <a:rPr lang="en-GB" sz="1800" dirty="0" smtClean="0">
                <a:solidFill>
                  <a:schemeClr val="bg1"/>
                </a:solidFill>
              </a:rPr>
              <a:t>CPD </a:t>
            </a:r>
            <a:r>
              <a:rPr lang="en-GB" sz="1800" dirty="0" smtClean="0">
                <a:solidFill>
                  <a:schemeClr val="bg1"/>
                </a:solidFill>
              </a:rPr>
              <a:t>Centre</a:t>
            </a:r>
          </a:p>
          <a:p>
            <a:r>
              <a:rPr lang="en-GB" sz="1800" dirty="0">
                <a:solidFill>
                  <a:schemeClr val="bg1"/>
                </a:solidFill>
              </a:rPr>
              <a:t>a</a:t>
            </a:r>
            <a:r>
              <a:rPr lang="en-GB" sz="1800" dirty="0" smtClean="0">
                <a:solidFill>
                  <a:schemeClr val="bg1"/>
                </a:solidFill>
              </a:rPr>
              <a:t>drian.stokes@conted.ox.ac.uk</a:t>
            </a:r>
            <a:endParaRPr lang="en-GB" sz="1800" dirty="0">
              <a:solidFill>
                <a:schemeClr val="bg1"/>
              </a:solidFill>
            </a:endParaRPr>
          </a:p>
          <a:p>
            <a:endParaRPr lang="en-GB" dirty="0"/>
          </a:p>
        </p:txBody>
      </p:sp>
      <p:sp>
        <p:nvSpPr>
          <p:cNvPr id="8" name="Rectangle 2"/>
          <p:cNvSpPr txBox="1">
            <a:spLocks noChangeArrowheads="1"/>
          </p:cNvSpPr>
          <p:nvPr/>
        </p:nvSpPr>
        <p:spPr bwMode="auto">
          <a:xfrm>
            <a:off x="1402829" y="2257355"/>
            <a:ext cx="7359533" cy="204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ctr" anchorCtr="0" compatLnSpc="1">
            <a:prstTxWarp prst="textNoShape">
              <a:avLst/>
            </a:prstTxWarp>
          </a:bodyPr>
          <a:lstStyle>
            <a:lvl1pPr algn="l" defTabSz="1014413" rtl="0" fontAlgn="base">
              <a:spcBef>
                <a:spcPct val="0"/>
              </a:spcBef>
              <a:spcAft>
                <a:spcPct val="0"/>
              </a:spcAft>
              <a:defRPr sz="4400" b="1">
                <a:solidFill>
                  <a:schemeClr val="tx2"/>
                </a:solidFill>
                <a:latin typeface="+mj-lt"/>
                <a:ea typeface="+mj-ea"/>
                <a:cs typeface="+mj-cs"/>
              </a:defRPr>
            </a:lvl1pPr>
            <a:lvl2pPr algn="l" defTabSz="1014413" rtl="0" fontAlgn="base">
              <a:spcBef>
                <a:spcPct val="0"/>
              </a:spcBef>
              <a:spcAft>
                <a:spcPct val="0"/>
              </a:spcAft>
              <a:defRPr sz="4000" b="1">
                <a:solidFill>
                  <a:schemeClr val="tx2"/>
                </a:solidFill>
                <a:latin typeface="Calibri" pitchFamily="34" charset="0"/>
              </a:defRPr>
            </a:lvl2pPr>
            <a:lvl3pPr algn="l" defTabSz="1014413" rtl="0" fontAlgn="base">
              <a:spcBef>
                <a:spcPct val="0"/>
              </a:spcBef>
              <a:spcAft>
                <a:spcPct val="0"/>
              </a:spcAft>
              <a:defRPr sz="4000" b="1">
                <a:solidFill>
                  <a:schemeClr val="tx2"/>
                </a:solidFill>
                <a:latin typeface="Calibri" pitchFamily="34" charset="0"/>
              </a:defRPr>
            </a:lvl3pPr>
            <a:lvl4pPr algn="l" defTabSz="1014413" rtl="0" fontAlgn="base">
              <a:spcBef>
                <a:spcPct val="0"/>
              </a:spcBef>
              <a:spcAft>
                <a:spcPct val="0"/>
              </a:spcAft>
              <a:defRPr sz="4000" b="1">
                <a:solidFill>
                  <a:schemeClr val="tx2"/>
                </a:solidFill>
                <a:latin typeface="Calibri" pitchFamily="34" charset="0"/>
              </a:defRPr>
            </a:lvl4pPr>
            <a:lvl5pPr algn="l" defTabSz="1014413" rtl="0" fontAlgn="base">
              <a:spcBef>
                <a:spcPct val="0"/>
              </a:spcBef>
              <a:spcAft>
                <a:spcPct val="0"/>
              </a:spcAft>
              <a:defRPr sz="4000" b="1">
                <a:solidFill>
                  <a:schemeClr val="tx2"/>
                </a:solidFill>
                <a:latin typeface="Calibri" pitchFamily="34" charset="0"/>
              </a:defRPr>
            </a:lvl5pPr>
            <a:lvl6pPr marL="457200" algn="l" defTabSz="1014413" rtl="0" fontAlgn="base">
              <a:spcBef>
                <a:spcPct val="0"/>
              </a:spcBef>
              <a:spcAft>
                <a:spcPct val="0"/>
              </a:spcAft>
              <a:defRPr sz="4000" b="1">
                <a:solidFill>
                  <a:schemeClr val="tx2"/>
                </a:solidFill>
                <a:latin typeface="Calibri" pitchFamily="34" charset="0"/>
              </a:defRPr>
            </a:lvl6pPr>
            <a:lvl7pPr marL="914400" algn="l" defTabSz="1014413" rtl="0" fontAlgn="base">
              <a:spcBef>
                <a:spcPct val="0"/>
              </a:spcBef>
              <a:spcAft>
                <a:spcPct val="0"/>
              </a:spcAft>
              <a:defRPr sz="4000" b="1">
                <a:solidFill>
                  <a:schemeClr val="tx2"/>
                </a:solidFill>
                <a:latin typeface="Calibri" pitchFamily="34" charset="0"/>
              </a:defRPr>
            </a:lvl7pPr>
            <a:lvl8pPr marL="1371600" algn="l" defTabSz="1014413" rtl="0" fontAlgn="base">
              <a:spcBef>
                <a:spcPct val="0"/>
              </a:spcBef>
              <a:spcAft>
                <a:spcPct val="0"/>
              </a:spcAft>
              <a:defRPr sz="4000" b="1">
                <a:solidFill>
                  <a:schemeClr val="tx2"/>
                </a:solidFill>
                <a:latin typeface="Calibri" pitchFamily="34" charset="0"/>
              </a:defRPr>
            </a:lvl8pPr>
            <a:lvl9pPr marL="1828800" algn="l" defTabSz="1014413" rtl="0" fontAlgn="base">
              <a:spcBef>
                <a:spcPct val="0"/>
              </a:spcBef>
              <a:spcAft>
                <a:spcPct val="0"/>
              </a:spcAft>
              <a:defRPr sz="4000" b="1">
                <a:solidFill>
                  <a:schemeClr val="tx2"/>
                </a:solidFill>
                <a:latin typeface="Calibri" pitchFamily="34" charset="0"/>
              </a:defRPr>
            </a:lvl9pPr>
          </a:lstStyle>
          <a:p>
            <a:r>
              <a:rPr lang="en-GB" sz="2800" dirty="0">
                <a:solidFill>
                  <a:schemeClr val="bg1"/>
                </a:solidFill>
              </a:rPr>
              <a:t>The </a:t>
            </a:r>
            <a:r>
              <a:rPr lang="en-GB" sz="2800" dirty="0" smtClean="0">
                <a:solidFill>
                  <a:schemeClr val="bg1"/>
                </a:solidFill>
              </a:rPr>
              <a:t>challenge </a:t>
            </a:r>
            <a:r>
              <a:rPr lang="en-GB" sz="2800" dirty="0">
                <a:solidFill>
                  <a:schemeClr val="bg1"/>
                </a:solidFill>
              </a:rPr>
              <a:t>of applying the evidence-base underpinning teaching</a:t>
            </a:r>
            <a:endParaRPr lang="en-GB" sz="2800" kern="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0"/>
          <p:cNvSpPr>
            <a:spLocks noChangeArrowheads="1"/>
          </p:cNvSpPr>
          <p:nvPr/>
        </p:nvSpPr>
        <p:spPr bwMode="auto">
          <a:xfrm>
            <a:off x="2124397" y="457200"/>
            <a:ext cx="6286500" cy="5943600"/>
          </a:xfrm>
          <a:prstGeom prst="ellipse">
            <a:avLst/>
          </a:prstGeom>
          <a:solidFill>
            <a:srgbClr val="FFFFFF"/>
          </a:solidFill>
          <a:ln w="1016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Text Box 19"/>
          <p:cNvSpPr txBox="1">
            <a:spLocks noChangeArrowheads="1"/>
          </p:cNvSpPr>
          <p:nvPr/>
        </p:nvSpPr>
        <p:spPr bwMode="auto">
          <a:xfrm>
            <a:off x="867097" y="457200"/>
            <a:ext cx="1279525" cy="1028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Kolb's learning styles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18"/>
          <p:cNvSpPr txBox="1">
            <a:spLocks noChangeArrowheads="1"/>
          </p:cNvSpPr>
          <p:nvPr/>
        </p:nvSpPr>
        <p:spPr bwMode="auto">
          <a:xfrm>
            <a:off x="7558409" y="2825750"/>
            <a:ext cx="1765300" cy="91440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Reflective Observation</a:t>
            </a:r>
            <a:r>
              <a:rPr kumimoji="0" lang="en-US" altLang="en-US"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t>
            </a:r>
            <a:r>
              <a:rPr kumimoji="0" lang="en-US" altLang="en-US" sz="1400" b="0" i="1" u="none" strike="noStrike" cap="none" normalizeH="0" baseline="0" smtClean="0">
                <a:ln>
                  <a:noFill/>
                </a:ln>
                <a:solidFill>
                  <a:schemeClr val="tx1"/>
                </a:solidFill>
                <a:effectLst/>
                <a:latin typeface="Tahoma" pitchFamily="34" charset="0"/>
                <a:ea typeface="Times New Roman" pitchFamily="18" charset="0"/>
                <a:cs typeface="Tahoma" pitchFamily="34" charset="0"/>
              </a:rPr>
              <a:t>Watching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17"/>
          <p:cNvSpPr txBox="1">
            <a:spLocks noChangeArrowheads="1"/>
          </p:cNvSpPr>
          <p:nvPr/>
        </p:nvSpPr>
        <p:spPr bwMode="auto">
          <a:xfrm>
            <a:off x="4296097" y="457200"/>
            <a:ext cx="1943100" cy="93980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Concrete Experience</a:t>
            </a: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tx1"/>
                </a:solidFill>
                <a:effectLst/>
                <a:latin typeface="Tahoma" pitchFamily="34" charset="0"/>
                <a:ea typeface="Times New Roman" pitchFamily="18" charset="0"/>
                <a:cs typeface="Tahoma" pitchFamily="34" charset="0"/>
              </a:rPr>
              <a:t>Feeling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6"/>
          <p:cNvSpPr txBox="1">
            <a:spLocks noChangeArrowheads="1"/>
          </p:cNvSpPr>
          <p:nvPr/>
        </p:nvSpPr>
        <p:spPr bwMode="auto">
          <a:xfrm>
            <a:off x="1209997" y="2825750"/>
            <a:ext cx="1778000" cy="91440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Active Experimentation</a:t>
            </a:r>
            <a:r>
              <a:rPr kumimoji="0" lang="en-US" altLang="en-US"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t>
            </a:r>
            <a:r>
              <a:rPr kumimoji="0" lang="en-US" altLang="en-US" sz="1400" b="0" i="1" u="none" strike="noStrike" cap="none" normalizeH="0" baseline="0" smtClean="0">
                <a:ln>
                  <a:noFill/>
                </a:ln>
                <a:solidFill>
                  <a:schemeClr val="tx1"/>
                </a:solidFill>
                <a:effectLst/>
                <a:latin typeface="Tahoma" pitchFamily="34" charset="0"/>
                <a:ea typeface="Times New Roman" pitchFamily="18" charset="0"/>
                <a:cs typeface="Tahoma" pitchFamily="34" charset="0"/>
              </a:rPr>
              <a:t>Doing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15"/>
          <p:cNvSpPr txBox="1">
            <a:spLocks noChangeArrowheads="1"/>
          </p:cNvSpPr>
          <p:nvPr/>
        </p:nvSpPr>
        <p:spPr bwMode="auto">
          <a:xfrm>
            <a:off x="4296097" y="5683250"/>
            <a:ext cx="1943100" cy="893763"/>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Abstract Conceptualisation</a:t>
            </a:r>
            <a:r>
              <a:rPr kumimoji="0" lang="en-US" altLang="en-US"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t>
            </a:r>
            <a:r>
              <a:rPr kumimoji="0" lang="en-US" altLang="en-US" sz="1400" b="0" i="1" u="none" strike="noStrike" cap="none" normalizeH="0" baseline="0" smtClean="0">
                <a:ln>
                  <a:noFill/>
                </a:ln>
                <a:solidFill>
                  <a:schemeClr val="tx1"/>
                </a:solidFill>
                <a:effectLst/>
                <a:latin typeface="Tahoma" pitchFamily="34" charset="0"/>
                <a:ea typeface="Times New Roman" pitchFamily="18" charset="0"/>
                <a:cs typeface="Tahoma" pitchFamily="34" charset="0"/>
              </a:rPr>
              <a:t>Thinking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Line 14"/>
          <p:cNvSpPr>
            <a:spLocks noChangeShapeType="1"/>
          </p:cNvSpPr>
          <p:nvPr/>
        </p:nvSpPr>
        <p:spPr bwMode="auto">
          <a:xfrm>
            <a:off x="5272409" y="3302000"/>
            <a:ext cx="2195513" cy="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3"/>
          <p:cNvSpPr>
            <a:spLocks noChangeShapeType="1"/>
          </p:cNvSpPr>
          <p:nvPr/>
        </p:nvSpPr>
        <p:spPr bwMode="auto">
          <a:xfrm flipH="1">
            <a:off x="3078484" y="3302000"/>
            <a:ext cx="2193925" cy="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 Box 12"/>
          <p:cNvSpPr txBox="1">
            <a:spLocks noChangeArrowheads="1"/>
          </p:cNvSpPr>
          <p:nvPr/>
        </p:nvSpPr>
        <p:spPr bwMode="auto">
          <a:xfrm>
            <a:off x="3810322" y="2936875"/>
            <a:ext cx="2925762" cy="731838"/>
          </a:xfrm>
          <a:prstGeom prst="rect">
            <a:avLst/>
          </a:prstGeom>
          <a:solidFill>
            <a:srgbClr val="FFFFFF"/>
          </a:solidFill>
          <a:ln w="25400">
            <a:solidFill>
              <a:srgbClr val="3366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chemeClr val="tx1"/>
                </a:solidFill>
                <a:effectLst/>
                <a:latin typeface="Tahoma" pitchFamily="34" charset="0"/>
                <a:cs typeface="Times New Roman" pitchFamily="18" charset="0"/>
              </a:rPr>
              <a:t>Processing                  Continuum</a:t>
            </a:r>
            <a:endParaRPr kumimoji="0" lang="en-US" altLang="en-US" sz="14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tx1"/>
                </a:solidFill>
                <a:effectLst/>
                <a:latin typeface="Tahoma" pitchFamily="34" charset="0"/>
                <a:ea typeface="Times New Roman" pitchFamily="18" charset="0"/>
                <a:cs typeface="Tahoma" pitchFamily="34" charset="0"/>
              </a:rPr>
              <a:t>how we                do things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Line 11"/>
          <p:cNvSpPr>
            <a:spLocks noChangeShapeType="1"/>
          </p:cNvSpPr>
          <p:nvPr/>
        </p:nvSpPr>
        <p:spPr bwMode="auto">
          <a:xfrm>
            <a:off x="5272409" y="3302000"/>
            <a:ext cx="0" cy="2193925"/>
          </a:xfrm>
          <a:prstGeom prst="line">
            <a:avLst/>
          </a:prstGeom>
          <a:noFill/>
          <a:ln w="38100">
            <a:solidFill>
              <a:srgbClr val="339966"/>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0"/>
          <p:cNvSpPr>
            <a:spLocks noChangeShapeType="1"/>
          </p:cNvSpPr>
          <p:nvPr/>
        </p:nvSpPr>
        <p:spPr bwMode="auto">
          <a:xfrm flipV="1">
            <a:off x="5272409" y="1108075"/>
            <a:ext cx="0" cy="2195513"/>
          </a:xfrm>
          <a:prstGeom prst="line">
            <a:avLst/>
          </a:prstGeom>
          <a:noFill/>
          <a:ln w="38100">
            <a:solidFill>
              <a:srgbClr val="339966"/>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 Box 9"/>
          <p:cNvSpPr txBox="1">
            <a:spLocks noChangeArrowheads="1"/>
          </p:cNvSpPr>
          <p:nvPr/>
        </p:nvSpPr>
        <p:spPr bwMode="auto">
          <a:xfrm>
            <a:off x="4867597" y="2025650"/>
            <a:ext cx="800100" cy="2560638"/>
          </a:xfrm>
          <a:prstGeom prst="rect">
            <a:avLst/>
          </a:prstGeom>
          <a:solidFill>
            <a:srgbClr val="FFFFFF"/>
          </a:solidFill>
          <a:ln w="25400">
            <a:solidFill>
              <a:srgbClr val="339966"/>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Tahoma" pitchFamily="34" charset="0"/>
                <a:cs typeface="Times New Roman" pitchFamily="18" charset="0"/>
              </a:rPr>
              <a:t>Perception Continuum</a:t>
            </a:r>
            <a:endParaRPr kumimoji="0" lang="en-US" altLang="en-US" sz="14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how we think about things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8"/>
          <p:cNvSpPr txBox="1">
            <a:spLocks noChangeArrowheads="1"/>
          </p:cNvSpPr>
          <p:nvPr/>
        </p:nvSpPr>
        <p:spPr bwMode="auto">
          <a:xfrm>
            <a:off x="5896297" y="4083050"/>
            <a:ext cx="1828800" cy="800100"/>
          </a:xfrm>
          <a:prstGeom prst="rect">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ahoma" pitchFamily="34" charset="0"/>
                <a:cs typeface="Times New Roman" pitchFamily="18" charset="0"/>
              </a:rPr>
              <a:t>Assimilating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(think and watch)</a:t>
            </a: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AC/RO</a:t>
            </a: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7"/>
          <p:cNvSpPr txBox="1">
            <a:spLocks noChangeArrowheads="1"/>
          </p:cNvSpPr>
          <p:nvPr/>
        </p:nvSpPr>
        <p:spPr bwMode="auto">
          <a:xfrm>
            <a:off x="5896297" y="1797050"/>
            <a:ext cx="1828800" cy="800100"/>
          </a:xfrm>
          <a:prstGeom prst="rect">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ahoma" pitchFamily="34" charset="0"/>
                <a:cs typeface="Times New Roman" pitchFamily="18" charset="0"/>
              </a:rPr>
              <a:t>Diverging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(feel and watch)</a:t>
            </a: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CE/RO</a:t>
            </a: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6"/>
          <p:cNvSpPr txBox="1">
            <a:spLocks noChangeArrowheads="1"/>
          </p:cNvSpPr>
          <p:nvPr/>
        </p:nvSpPr>
        <p:spPr bwMode="auto">
          <a:xfrm>
            <a:off x="2810197" y="4083050"/>
            <a:ext cx="1806575" cy="800100"/>
          </a:xfrm>
          <a:prstGeom prst="rect">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1500" b="1" i="0" u="none" strike="noStrike" cap="none" normalizeH="0" baseline="0" smtClean="0">
                <a:ln>
                  <a:noFill/>
                </a:ln>
                <a:solidFill>
                  <a:schemeClr val="tx1"/>
                </a:solidFill>
                <a:effectLst/>
                <a:latin typeface="Tahoma" pitchFamily="34" charset="0"/>
                <a:cs typeface="Times New Roman" pitchFamily="18" charset="0"/>
              </a:rPr>
              <a:t>Converging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(think and do)</a:t>
            </a:r>
            <a:endParaRPr kumimoji="0" lang="fr-FR"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AC/AE</a:t>
            </a:r>
            <a:r>
              <a:rPr kumimoji="0" lang="fr-FR" alt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 </a:t>
            </a:r>
            <a:endParaRPr kumimoji="0" lang="fr-FR"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5"/>
          <p:cNvSpPr txBox="1">
            <a:spLocks noChangeArrowheads="1"/>
          </p:cNvSpPr>
          <p:nvPr/>
        </p:nvSpPr>
        <p:spPr bwMode="auto">
          <a:xfrm>
            <a:off x="2810197" y="1797050"/>
            <a:ext cx="1806575" cy="800100"/>
          </a:xfrm>
          <a:prstGeom prst="rect">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Tahoma" pitchFamily="34" charset="0"/>
                <a:cs typeface="Times New Roman" pitchFamily="18" charset="0"/>
              </a:rPr>
              <a:t>Accommodating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(feel and do)</a:t>
            </a: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CE/AE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21"/>
          <p:cNvSpPr txBox="1">
            <a:spLocks noChangeArrowheads="1"/>
          </p:cNvSpPr>
          <p:nvPr/>
        </p:nvSpPr>
        <p:spPr bwMode="auto">
          <a:xfrm>
            <a:off x="514652" y="6747247"/>
            <a:ext cx="9326563"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900" b="0" i="0" u="none" strike="noStrike" cap="none" normalizeH="0" baseline="0" smtClean="0">
              <a:ln>
                <a:noFill/>
              </a:ln>
              <a:solidFill>
                <a:schemeClr val="tx1"/>
              </a:solidFill>
              <a:effectLst/>
              <a:latin typeface="Tahoma" pitchFamily="34"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concept david kolb, adaptation and design alan chapman 2005-06, based on </a:t>
            </a:r>
            <a:r>
              <a:rPr kumimoji="0" lang="en-GB" altLang="en-US" sz="900" b="0" i="0" u="none" strike="noStrike" cap="none" normalizeH="0" baseline="0" smtClean="0">
                <a:ln>
                  <a:noFill/>
                </a:ln>
                <a:solidFill>
                  <a:schemeClr val="tx1"/>
                </a:solidFill>
                <a:effectLst/>
                <a:latin typeface="Tahoma" pitchFamily="34" charset="0"/>
                <a:ea typeface="Times New Roman" pitchFamily="18" charset="0"/>
                <a:cs typeface="Tahoma" pitchFamily="34" charset="0"/>
                <a:hlinkClick r:id="rId2"/>
              </a:rPr>
              <a:t>Kolb's learning styles</a:t>
            </a:r>
            <a:r>
              <a:rPr kumimoji="0" lang="en-GB" altLang="en-US" sz="9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1984</a:t>
            </a:r>
            <a:endParaRPr kumimoji="0" lang="en-GB"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Not to be sold or published. More free online training resources are at </a:t>
            </a:r>
            <a:r>
              <a:rPr kumimoji="0" lang="en-GB" altLang="en-US" sz="900" b="0" i="0" u="none" strike="noStrike" cap="none" normalizeH="0" baseline="0" smtClean="0">
                <a:ln>
                  <a:noFill/>
                </a:ln>
                <a:solidFill>
                  <a:schemeClr val="tx1"/>
                </a:solidFill>
                <a:effectLst/>
                <a:latin typeface="Tahoma" pitchFamily="34" charset="0"/>
                <a:ea typeface="Times New Roman" pitchFamily="18" charset="0"/>
                <a:cs typeface="Tahoma" pitchFamily="34" charset="0"/>
                <a:hlinkClick r:id="rId3"/>
              </a:rPr>
              <a:t>www.businessballs.com</a:t>
            </a:r>
            <a:r>
              <a:rPr kumimoji="0" lang="en-GB" altLang="en-US" sz="9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Sole risk with user.</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Line 4"/>
          <p:cNvSpPr>
            <a:spLocks noChangeShapeType="1"/>
          </p:cNvSpPr>
          <p:nvPr/>
        </p:nvSpPr>
        <p:spPr bwMode="auto">
          <a:xfrm>
            <a:off x="7839397" y="1225550"/>
            <a:ext cx="228600" cy="342900"/>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3"/>
          <p:cNvSpPr>
            <a:spLocks noChangeShapeType="1"/>
          </p:cNvSpPr>
          <p:nvPr/>
        </p:nvSpPr>
        <p:spPr bwMode="auto">
          <a:xfrm flipH="1">
            <a:off x="7953697" y="4997450"/>
            <a:ext cx="228600" cy="342900"/>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2"/>
          <p:cNvSpPr>
            <a:spLocks noChangeShapeType="1"/>
          </p:cNvSpPr>
          <p:nvPr/>
        </p:nvSpPr>
        <p:spPr bwMode="auto">
          <a:xfrm flipH="1" flipV="1">
            <a:off x="2238697" y="4768850"/>
            <a:ext cx="228600" cy="342900"/>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
          <p:cNvSpPr>
            <a:spLocks noChangeShapeType="1"/>
          </p:cNvSpPr>
          <p:nvPr/>
        </p:nvSpPr>
        <p:spPr bwMode="auto">
          <a:xfrm flipV="1">
            <a:off x="2581597" y="996950"/>
            <a:ext cx="228600" cy="342900"/>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Rectangle 22"/>
          <p:cNvSpPr>
            <a:spLocks noChangeArrowheads="1"/>
          </p:cNvSpPr>
          <p:nvPr/>
        </p:nvSpPr>
        <p:spPr bwMode="auto">
          <a:xfrm>
            <a:off x="0" y="0"/>
            <a:ext cx="10150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3"/>
          <p:cNvSpPr/>
          <p:nvPr/>
        </p:nvSpPr>
        <p:spPr>
          <a:xfrm>
            <a:off x="801387" y="7282061"/>
            <a:ext cx="9039828" cy="276999"/>
          </a:xfrm>
          <a:prstGeom prst="rect">
            <a:avLst/>
          </a:prstGeom>
        </p:spPr>
        <p:txBody>
          <a:bodyPr wrap="square">
            <a:spAutoFit/>
          </a:bodyPr>
          <a:lstStyle/>
          <a:p>
            <a:r>
              <a:rPr lang="en-GB" sz="1200" dirty="0">
                <a:hlinkClick r:id="rId4"/>
              </a:rPr>
              <a:t>http://</a:t>
            </a:r>
            <a:r>
              <a:rPr lang="en-GB" sz="1200" dirty="0" smtClean="0">
                <a:hlinkClick r:id="rId4"/>
              </a:rPr>
              <a:t>www.businessballs.com/freematerialsinword/kolb_learning_styles_diagram_colour.doc</a:t>
            </a:r>
            <a:r>
              <a:rPr lang="en-GB" sz="1200" dirty="0" smtClean="0"/>
              <a:t> </a:t>
            </a:r>
            <a:endParaRPr lang="en-GB" sz="1200" dirty="0"/>
          </a:p>
        </p:txBody>
      </p:sp>
    </p:spTree>
    <p:extLst>
      <p:ext uri="{BB962C8B-B14F-4D97-AF65-F5344CB8AC3E}">
        <p14:creationId xmlns:p14="http://schemas.microsoft.com/office/powerpoint/2010/main" val="624482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16"/>
          <a:stretch>
            <a:fillRect/>
          </a:stretch>
        </p:blipFill>
        <p:spPr bwMode="auto">
          <a:xfrm>
            <a:off x="1042988" y="411163"/>
            <a:ext cx="7777162" cy="681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Text Box 5"/>
          <p:cNvSpPr txBox="1">
            <a:spLocks noChangeArrowheads="1"/>
          </p:cNvSpPr>
          <p:nvPr/>
        </p:nvSpPr>
        <p:spPr bwMode="auto">
          <a:xfrm>
            <a:off x="7235825" y="6899275"/>
            <a:ext cx="2389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atin typeface="Calibri" pitchFamily="34" charset="0"/>
              </a:rPr>
              <a:t>Sutliff &amp; Baldwin (2001)</a:t>
            </a:r>
          </a:p>
        </p:txBody>
      </p:sp>
      <p:grpSp>
        <p:nvGrpSpPr>
          <p:cNvPr id="42002" name="Group 18"/>
          <p:cNvGrpSpPr>
            <a:grpSpLocks/>
          </p:cNvGrpSpPr>
          <p:nvPr/>
        </p:nvGrpSpPr>
        <p:grpSpPr bwMode="auto">
          <a:xfrm>
            <a:off x="3490913" y="3435350"/>
            <a:ext cx="2447925" cy="2303463"/>
            <a:chOff x="2199" y="2164"/>
            <a:chExt cx="1542" cy="1451"/>
          </a:xfrm>
        </p:grpSpPr>
        <p:sp>
          <p:nvSpPr>
            <p:cNvPr id="41996" name="Line 12"/>
            <p:cNvSpPr>
              <a:spLocks noChangeShapeType="1"/>
            </p:cNvSpPr>
            <p:nvPr/>
          </p:nvSpPr>
          <p:spPr bwMode="auto">
            <a:xfrm flipV="1">
              <a:off x="2199" y="2164"/>
              <a:ext cx="907" cy="227"/>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97" name="Line 13"/>
            <p:cNvSpPr>
              <a:spLocks noChangeShapeType="1"/>
            </p:cNvSpPr>
            <p:nvPr/>
          </p:nvSpPr>
          <p:spPr bwMode="auto">
            <a:xfrm>
              <a:off x="3106" y="2164"/>
              <a:ext cx="635" cy="227"/>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99" name="Line 15"/>
            <p:cNvSpPr>
              <a:spLocks noChangeShapeType="1"/>
            </p:cNvSpPr>
            <p:nvPr/>
          </p:nvSpPr>
          <p:spPr bwMode="auto">
            <a:xfrm flipH="1">
              <a:off x="3152" y="2391"/>
              <a:ext cx="589" cy="1224"/>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00" name="Line 16"/>
            <p:cNvSpPr>
              <a:spLocks noChangeShapeType="1"/>
            </p:cNvSpPr>
            <p:nvPr/>
          </p:nvSpPr>
          <p:spPr bwMode="auto">
            <a:xfrm flipH="1" flipV="1">
              <a:off x="2199" y="2391"/>
              <a:ext cx="953" cy="1224"/>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extLst>
      <p:ext uri="{BB962C8B-B14F-4D97-AF65-F5344CB8AC3E}">
        <p14:creationId xmlns:p14="http://schemas.microsoft.com/office/powerpoint/2010/main" val="26687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Approaches to study</a:t>
            </a:r>
            <a:endParaRPr lang="en-GB" dirty="0"/>
          </a:p>
        </p:txBody>
      </p:sp>
      <p:sp>
        <p:nvSpPr>
          <p:cNvPr id="3" name="Content Placeholder 2"/>
          <p:cNvSpPr>
            <a:spLocks noGrp="1"/>
          </p:cNvSpPr>
          <p:nvPr>
            <p:ph idx="1"/>
          </p:nvPr>
        </p:nvSpPr>
        <p:spPr/>
        <p:txBody>
          <a:bodyPr/>
          <a:lstStyle/>
          <a:p>
            <a:r>
              <a:rPr lang="en-GB" dirty="0" smtClean="0"/>
              <a:t>Surface learning</a:t>
            </a:r>
          </a:p>
          <a:p>
            <a:r>
              <a:rPr lang="en-GB" dirty="0" smtClean="0"/>
              <a:t>Deep learning</a:t>
            </a:r>
          </a:p>
          <a:p>
            <a:r>
              <a:rPr lang="en-GB" dirty="0" smtClean="0"/>
              <a:t>Strategic learning</a:t>
            </a:r>
            <a:endParaRPr lang="en-GB" dirty="0"/>
          </a:p>
        </p:txBody>
      </p:sp>
    </p:spTree>
    <p:extLst>
      <p:ext uri="{BB962C8B-B14F-4D97-AF65-F5344CB8AC3E}">
        <p14:creationId xmlns:p14="http://schemas.microsoft.com/office/powerpoint/2010/main" val="3783340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learning style?</a:t>
            </a:r>
            <a:endParaRPr lang="en-GB" dirty="0"/>
          </a:p>
        </p:txBody>
      </p:sp>
      <p:sp>
        <p:nvSpPr>
          <p:cNvPr id="3" name="Content Placeholder 2"/>
          <p:cNvSpPr>
            <a:spLocks noGrp="1"/>
          </p:cNvSpPr>
          <p:nvPr>
            <p:ph idx="1"/>
          </p:nvPr>
        </p:nvSpPr>
        <p:spPr>
          <a:xfrm>
            <a:off x="682749" y="1346647"/>
            <a:ext cx="8496944" cy="4876800"/>
          </a:xfrm>
        </p:spPr>
        <p:txBody>
          <a:bodyPr/>
          <a:lstStyle/>
          <a:p>
            <a:pPr marL="0" indent="0">
              <a:buNone/>
            </a:pPr>
            <a:r>
              <a:rPr lang="en-GB" dirty="0" smtClean="0"/>
              <a:t>The term ‘learning styles’ is used as a description of the attitudes and behaviours that determine our preferred way of learning. Most people are unaware of their learning style preferences, they just know vaguely that they feel more comfortable with – and learn more from – some activities than others.</a:t>
            </a:r>
          </a:p>
          <a:p>
            <a:pPr marL="0" indent="0">
              <a:buNone/>
            </a:pPr>
            <a:r>
              <a:rPr lang="en-GB" sz="2000" dirty="0" smtClean="0"/>
              <a:t>Honey and Mumford, ‘Introduction to learning and learning styles’,</a:t>
            </a:r>
            <a:br>
              <a:rPr lang="en-GB" sz="2000" dirty="0" smtClean="0"/>
            </a:br>
            <a:r>
              <a:rPr lang="en-GB" sz="2000" i="1" dirty="0" smtClean="0"/>
              <a:t>The Learning Styles Questionnaire: 80 item version</a:t>
            </a:r>
          </a:p>
          <a:p>
            <a:pPr marL="0" indent="0">
              <a:buNone/>
            </a:pPr>
            <a:r>
              <a:rPr lang="en-GB" sz="2000" dirty="0">
                <a:hlinkClick r:id="rId3"/>
              </a:rPr>
              <a:t>http://www.peterhoney.com</a:t>
            </a:r>
            <a:r>
              <a:rPr lang="en-GB" sz="2000" dirty="0" smtClean="0">
                <a:hlinkClick r:id="rId3"/>
              </a:rPr>
              <a:t>/</a:t>
            </a:r>
            <a:r>
              <a:rPr lang="en-GB" sz="2000" dirty="0" smtClean="0"/>
              <a:t> </a:t>
            </a:r>
            <a:endParaRPr lang="en-GB" sz="2000" dirty="0"/>
          </a:p>
        </p:txBody>
      </p:sp>
    </p:spTree>
    <p:extLst>
      <p:ext uri="{BB962C8B-B14F-4D97-AF65-F5344CB8AC3E}">
        <p14:creationId xmlns:p14="http://schemas.microsoft.com/office/powerpoint/2010/main" val="3412819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850" y="626567"/>
            <a:ext cx="9558907" cy="6511081"/>
          </a:xfrm>
        </p:spPr>
        <p:txBody>
          <a:bodyPr/>
          <a:lstStyle/>
          <a:p>
            <a:r>
              <a:rPr lang="en-GB" sz="2800" b="1" dirty="0"/>
              <a:t>Definition: </a:t>
            </a:r>
            <a:r>
              <a:rPr lang="en-GB" sz="2800" dirty="0"/>
              <a:t>Broadly defined as one of the three primary ways in which a person can learn. Those include visual (sight), auditory (sound), and </a:t>
            </a:r>
            <a:r>
              <a:rPr lang="en-GB" sz="2800" dirty="0" err="1"/>
              <a:t>kinesthetic</a:t>
            </a:r>
            <a:r>
              <a:rPr lang="en-GB" sz="2800" dirty="0"/>
              <a:t> (actions/touch). An individual's preferred or best process by which they will learn is typically through one or a combination of these styles. In a more general sense, learning styles can include elements of the environment including their optimal time of day, lighting in the room, temperature of the room, etc. They also include a person's own emotionality, physical needs, and sociological needs. These are often discovered through a learning style inventory which is a short questionnaire often provided by the classroom teacher that allows them an avenue to more readily </a:t>
            </a:r>
            <a:r>
              <a:rPr lang="en-GB" sz="2800" dirty="0" smtClean="0"/>
              <a:t>meet and </a:t>
            </a:r>
            <a:r>
              <a:rPr lang="en-GB" sz="2800" i="1" dirty="0" smtClean="0"/>
              <a:t>[sic]</a:t>
            </a:r>
            <a:r>
              <a:rPr lang="en-GB" sz="2800" dirty="0" smtClean="0"/>
              <a:t> </a:t>
            </a:r>
            <a:r>
              <a:rPr lang="en-GB" sz="2800" dirty="0"/>
              <a:t>individual student's needs</a:t>
            </a:r>
            <a:r>
              <a:rPr lang="en-GB" sz="2800" dirty="0" smtClean="0"/>
              <a:t>.</a:t>
            </a:r>
          </a:p>
          <a:p>
            <a:pPr marL="0" indent="0" algn="r">
              <a:buNone/>
            </a:pPr>
            <a:r>
              <a:rPr lang="en-GB" sz="1800" dirty="0">
                <a:hlinkClick r:id="rId3"/>
              </a:rPr>
              <a:t>http://</a:t>
            </a:r>
            <a:r>
              <a:rPr lang="en-GB" sz="1800" dirty="0" smtClean="0">
                <a:hlinkClick r:id="rId3"/>
              </a:rPr>
              <a:t>teaching.about.com/od/gloss/g/Learning-Styles.htm</a:t>
            </a:r>
            <a:r>
              <a:rPr lang="en-GB" sz="1800" dirty="0" smtClean="0"/>
              <a:t> </a:t>
            </a:r>
            <a:endParaRPr lang="en-GB" sz="1800" dirty="0"/>
          </a:p>
        </p:txBody>
      </p:sp>
    </p:spTree>
    <p:extLst>
      <p:ext uri="{BB962C8B-B14F-4D97-AF65-F5344CB8AC3E}">
        <p14:creationId xmlns:p14="http://schemas.microsoft.com/office/powerpoint/2010/main" val="556599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Steps, inferences and assumptions</a:t>
            </a:r>
            <a:endParaRPr lang="en-GB" dirty="0"/>
          </a:p>
        </p:txBody>
      </p:sp>
      <p:sp>
        <p:nvSpPr>
          <p:cNvPr id="3" name="Content Placeholder 2"/>
          <p:cNvSpPr>
            <a:spLocks noGrp="1"/>
          </p:cNvSpPr>
          <p:nvPr>
            <p:ph idx="1"/>
          </p:nvPr>
        </p:nvSpPr>
        <p:spPr>
          <a:xfrm>
            <a:off x="196850" y="1490663"/>
            <a:ext cx="9753600" cy="5832648"/>
          </a:xfrm>
        </p:spPr>
        <p:txBody>
          <a:bodyPr/>
          <a:lstStyle/>
          <a:p>
            <a:pPr marL="514350" indent="-514350">
              <a:buFont typeface="+mj-lt"/>
              <a:buAutoNum type="arabicPeriod"/>
            </a:pPr>
            <a:r>
              <a:rPr lang="en-GB" dirty="0" smtClean="0"/>
              <a:t>People learn in different ways</a:t>
            </a:r>
          </a:p>
          <a:p>
            <a:pPr marL="514350" indent="-514350">
              <a:buFont typeface="+mj-lt"/>
              <a:buAutoNum type="arabicPeriod"/>
            </a:pPr>
            <a:r>
              <a:rPr lang="en-GB" dirty="0" smtClean="0"/>
              <a:t>These different ways can be characterised into identifiable ‘styles’</a:t>
            </a:r>
          </a:p>
          <a:p>
            <a:pPr marL="514350" indent="-514350">
              <a:buFont typeface="+mj-lt"/>
              <a:buAutoNum type="arabicPeriod"/>
            </a:pPr>
            <a:r>
              <a:rPr lang="en-GB" dirty="0" smtClean="0"/>
              <a:t>An individual’s style can be identified with a short self-report instrument</a:t>
            </a:r>
          </a:p>
          <a:p>
            <a:pPr marL="514350" indent="-514350">
              <a:buFont typeface="+mj-lt"/>
              <a:buAutoNum type="arabicPeriod"/>
            </a:pPr>
            <a:r>
              <a:rPr lang="en-GB" dirty="0" smtClean="0"/>
              <a:t>Knowing their style helps students learn</a:t>
            </a:r>
          </a:p>
          <a:p>
            <a:pPr marL="514350" indent="-514350">
              <a:buFont typeface="+mj-lt"/>
              <a:buAutoNum type="arabicPeriod"/>
            </a:pPr>
            <a:r>
              <a:rPr lang="en-GB" dirty="0" smtClean="0"/>
              <a:t>Knowing their students’ styles helps teachers plan their teaching</a:t>
            </a:r>
          </a:p>
          <a:p>
            <a:pPr marL="514350" indent="-514350">
              <a:buFont typeface="+mj-lt"/>
              <a:buAutoNum type="arabicPeriod"/>
            </a:pPr>
            <a:r>
              <a:rPr lang="en-GB" dirty="0" smtClean="0"/>
              <a:t>Matching students’ learning styles with a corresponding teaching style will improve outcomes</a:t>
            </a:r>
          </a:p>
          <a:p>
            <a:endParaRPr lang="en-GB" dirty="0"/>
          </a:p>
        </p:txBody>
      </p:sp>
    </p:spTree>
    <p:extLst>
      <p:ext uri="{BB962C8B-B14F-4D97-AF65-F5344CB8AC3E}">
        <p14:creationId xmlns:p14="http://schemas.microsoft.com/office/powerpoint/2010/main" val="105859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Should we be using learning styles?</a:t>
            </a:r>
            <a:endParaRPr lang="en-GB" i="1" dirty="0"/>
          </a:p>
        </p:txBody>
      </p:sp>
      <p:sp>
        <p:nvSpPr>
          <p:cNvPr id="3" name="Content Placeholder 2"/>
          <p:cNvSpPr>
            <a:spLocks noGrp="1"/>
          </p:cNvSpPr>
          <p:nvPr>
            <p:ph idx="1"/>
          </p:nvPr>
        </p:nvSpPr>
        <p:spPr>
          <a:xfrm>
            <a:off x="178693" y="1346647"/>
            <a:ext cx="9753600" cy="4876800"/>
          </a:xfrm>
        </p:spPr>
        <p:txBody>
          <a:bodyPr/>
          <a:lstStyle/>
          <a:p>
            <a:pPr marL="0" indent="0">
              <a:buNone/>
            </a:pPr>
            <a:r>
              <a:rPr lang="en-GB" i="1" dirty="0" smtClean="0"/>
              <a:t>What research has to say to practice</a:t>
            </a:r>
          </a:p>
          <a:p>
            <a:pPr marL="0" indent="0">
              <a:buNone/>
            </a:pPr>
            <a:r>
              <a:rPr lang="en-GB" sz="2800" dirty="0" smtClean="0"/>
              <a:t>Frank </a:t>
            </a:r>
            <a:r>
              <a:rPr lang="en-GB" sz="2800" dirty="0" err="1" smtClean="0"/>
              <a:t>Coffield</a:t>
            </a:r>
            <a:r>
              <a:rPr lang="en-GB" sz="2800" dirty="0" smtClean="0"/>
              <a:t>, David Moseley, Elaine Hall, Kathryn </a:t>
            </a:r>
            <a:r>
              <a:rPr lang="en-GB" sz="2800" dirty="0" err="1" smtClean="0"/>
              <a:t>Ecclestone</a:t>
            </a:r>
            <a:endParaRPr lang="en-GB" sz="2800" dirty="0" smtClean="0"/>
          </a:p>
          <a:p>
            <a:pPr marL="0" indent="0">
              <a:buNone/>
            </a:pPr>
            <a:r>
              <a:rPr lang="en-GB" sz="2800" dirty="0" smtClean="0"/>
              <a:t>2004</a:t>
            </a:r>
          </a:p>
          <a:p>
            <a:pPr marL="0" indent="0">
              <a:buNone/>
            </a:pPr>
            <a:endParaRPr lang="en-GB" sz="2800" dirty="0" smtClean="0"/>
          </a:p>
          <a:p>
            <a:pPr marL="0" indent="0">
              <a:buNone/>
            </a:pPr>
            <a:r>
              <a:rPr lang="en-GB" sz="2800" dirty="0" smtClean="0"/>
              <a:t>Criteria:</a:t>
            </a:r>
          </a:p>
          <a:p>
            <a:pPr marL="514350" indent="-514350">
              <a:buFont typeface="+mj-lt"/>
              <a:buAutoNum type="arabicPeriod"/>
            </a:pPr>
            <a:r>
              <a:rPr lang="en-GB" sz="2800" dirty="0" smtClean="0"/>
              <a:t>Internal consistency</a:t>
            </a:r>
          </a:p>
          <a:p>
            <a:pPr marL="514350" indent="-514350">
              <a:buFont typeface="+mj-lt"/>
              <a:buAutoNum type="arabicPeriod"/>
            </a:pPr>
            <a:r>
              <a:rPr lang="en-GB" sz="2800" dirty="0" smtClean="0"/>
              <a:t>Test-retest reliability</a:t>
            </a:r>
          </a:p>
          <a:p>
            <a:pPr marL="514350" indent="-514350">
              <a:buFont typeface="+mj-lt"/>
              <a:buAutoNum type="arabicPeriod"/>
            </a:pPr>
            <a:r>
              <a:rPr lang="en-GB" sz="2800" dirty="0" smtClean="0"/>
              <a:t>Construct validity</a:t>
            </a:r>
          </a:p>
          <a:p>
            <a:pPr marL="514350" indent="-514350">
              <a:buFont typeface="+mj-lt"/>
              <a:buAutoNum type="arabicPeriod"/>
            </a:pPr>
            <a:r>
              <a:rPr lang="en-GB" sz="2800" dirty="0" smtClean="0"/>
              <a:t>Predictive validity</a:t>
            </a:r>
          </a:p>
          <a:p>
            <a:pPr marL="0" indent="0">
              <a:buNone/>
            </a:pPr>
            <a:r>
              <a:rPr lang="en-GB" sz="2800" dirty="0" smtClean="0"/>
              <a:t>Must be independently verified</a:t>
            </a:r>
            <a:endParaRPr lang="en-GB" sz="2800" dirty="0"/>
          </a:p>
        </p:txBody>
      </p:sp>
      <p:sp>
        <p:nvSpPr>
          <p:cNvPr id="4" name="Rectangle 3"/>
          <p:cNvSpPr/>
          <p:nvPr/>
        </p:nvSpPr>
        <p:spPr>
          <a:xfrm>
            <a:off x="394717" y="6942694"/>
            <a:ext cx="9577064" cy="338554"/>
          </a:xfrm>
          <a:prstGeom prst="rect">
            <a:avLst/>
          </a:prstGeom>
        </p:spPr>
        <p:txBody>
          <a:bodyPr wrap="square">
            <a:spAutoFit/>
          </a:bodyPr>
          <a:lstStyle/>
          <a:p>
            <a:pPr algn="r"/>
            <a:r>
              <a:rPr lang="en-GB" sz="1600" dirty="0">
                <a:hlinkClick r:id="rId2"/>
              </a:rPr>
              <a:t>http://</a:t>
            </a:r>
            <a:r>
              <a:rPr lang="en-GB" sz="1600" dirty="0" smtClean="0">
                <a:hlinkClick r:id="rId2"/>
              </a:rPr>
              <a:t>itslifejimbutnotasweknowit.org.uk/files/LSRC_LearningStyles.pdf</a:t>
            </a:r>
            <a:r>
              <a:rPr lang="en-GB" sz="1600" dirty="0" smtClean="0"/>
              <a:t> </a:t>
            </a:r>
            <a:endParaRPr lang="en-GB" sz="1600" dirty="0"/>
          </a:p>
        </p:txBody>
      </p:sp>
    </p:spTree>
    <p:extLst>
      <p:ext uri="{BB962C8B-B14F-4D97-AF65-F5344CB8AC3E}">
        <p14:creationId xmlns:p14="http://schemas.microsoft.com/office/powerpoint/2010/main" val="317953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dirty="0" smtClean="0"/>
              <a:t>Critical issues</a:t>
            </a:r>
            <a:endParaRPr lang="en-GB" dirty="0"/>
          </a:p>
        </p:txBody>
      </p:sp>
      <p:sp>
        <p:nvSpPr>
          <p:cNvPr id="56323" name="Rectangle 3"/>
          <p:cNvSpPr>
            <a:spLocks noGrp="1" noChangeArrowheads="1"/>
          </p:cNvSpPr>
          <p:nvPr>
            <p:ph type="body" idx="1"/>
          </p:nvPr>
        </p:nvSpPr>
        <p:spPr>
          <a:xfrm>
            <a:off x="196850" y="1676400"/>
            <a:ext cx="9753600" cy="4566791"/>
          </a:xfrm>
        </p:spPr>
        <p:txBody>
          <a:bodyPr/>
          <a:lstStyle/>
          <a:p>
            <a:r>
              <a:rPr lang="en-GB" dirty="0" smtClean="0"/>
              <a:t>Psychometric </a:t>
            </a:r>
            <a:r>
              <a:rPr lang="en-GB" dirty="0"/>
              <a:t>weaknesses</a:t>
            </a:r>
          </a:p>
          <a:p>
            <a:r>
              <a:rPr lang="en-GB" dirty="0"/>
              <a:t>The unwarranted faith placed in simple inventories</a:t>
            </a:r>
          </a:p>
          <a:p>
            <a:r>
              <a:rPr lang="en-GB" dirty="0"/>
              <a:t>No clear implications for pedagogy</a:t>
            </a:r>
          </a:p>
          <a:p>
            <a:r>
              <a:rPr lang="en-GB" dirty="0" err="1"/>
              <a:t>Decontextualised</a:t>
            </a:r>
            <a:r>
              <a:rPr lang="en-GB" dirty="0"/>
              <a:t> and depoliticised views of learning and learners</a:t>
            </a:r>
          </a:p>
          <a:p>
            <a:r>
              <a:rPr lang="en-GB" dirty="0"/>
              <a:t>Lack of communication between different research </a:t>
            </a:r>
            <a:r>
              <a:rPr lang="en-GB" dirty="0" smtClean="0"/>
              <a:t>perspectives</a:t>
            </a:r>
          </a:p>
          <a:p>
            <a:pPr marL="0" indent="0" algn="r">
              <a:buNone/>
            </a:pPr>
            <a:r>
              <a:rPr lang="en-GB" sz="2400" dirty="0" err="1" smtClean="0"/>
              <a:t>Coffield</a:t>
            </a:r>
            <a:r>
              <a:rPr lang="en-GB" sz="2400" dirty="0" smtClean="0"/>
              <a:t> et al (2004)</a:t>
            </a:r>
            <a:endParaRPr lang="en-GB" sz="2400" dirty="0"/>
          </a:p>
        </p:txBody>
      </p:sp>
      <p:sp>
        <p:nvSpPr>
          <p:cNvPr id="2" name="TextBox 1"/>
          <p:cNvSpPr txBox="1"/>
          <p:nvPr/>
        </p:nvSpPr>
        <p:spPr>
          <a:xfrm>
            <a:off x="322710" y="6785810"/>
            <a:ext cx="9433048" cy="584775"/>
          </a:xfrm>
          <a:prstGeom prst="rect">
            <a:avLst/>
          </a:prstGeom>
          <a:noFill/>
        </p:spPr>
        <p:txBody>
          <a:bodyPr wrap="square" rtlCol="0">
            <a:spAutoFit/>
          </a:bodyPr>
          <a:lstStyle/>
          <a:p>
            <a:pPr algn="l"/>
            <a:r>
              <a:rPr lang="en-GB" sz="1600" dirty="0" smtClean="0"/>
              <a:t>See also </a:t>
            </a:r>
            <a:r>
              <a:rPr lang="en-GB" sz="1600" dirty="0" err="1" smtClean="0"/>
              <a:t>Pashler</a:t>
            </a:r>
            <a:r>
              <a:rPr lang="en-GB" sz="1600" dirty="0" smtClean="0"/>
              <a:t> et al (2008</a:t>
            </a:r>
            <a:r>
              <a:rPr lang="en-GB" sz="1600" dirty="0"/>
              <a:t>) Learning Styles: Concepts and Evidence. </a:t>
            </a:r>
            <a:r>
              <a:rPr lang="en-GB" sz="1600" i="1" dirty="0"/>
              <a:t>Psychological Science in the Public </a:t>
            </a:r>
            <a:r>
              <a:rPr lang="en-GB" sz="1600" i="1" dirty="0" smtClean="0"/>
              <a:t>Interest</a:t>
            </a:r>
            <a:r>
              <a:rPr lang="en-GB" sz="1600" i="1" dirty="0"/>
              <a:t>. </a:t>
            </a:r>
            <a:r>
              <a:rPr lang="en-GB" sz="1600" dirty="0">
                <a:hlinkClick r:id="rId3"/>
              </a:rPr>
              <a:t>https://</a:t>
            </a:r>
            <a:r>
              <a:rPr lang="en-GB" sz="1600" dirty="0" smtClean="0">
                <a:hlinkClick r:id="rId3"/>
              </a:rPr>
              <a:t>www.psychologicalscience.org/journals/pspi/PSPI_9_3.pdf</a:t>
            </a:r>
            <a:r>
              <a:rPr lang="en-GB" sz="1600" dirty="0" smtClean="0"/>
              <a:t> </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702" b="3688"/>
          <a:stretch/>
        </p:blipFill>
        <p:spPr bwMode="auto">
          <a:xfrm>
            <a:off x="1258813" y="122511"/>
            <a:ext cx="7560840" cy="712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0500" y="7242011"/>
            <a:ext cx="8568952" cy="307777"/>
          </a:xfrm>
          <a:prstGeom prst="rect">
            <a:avLst/>
          </a:prstGeom>
        </p:spPr>
        <p:txBody>
          <a:bodyPr wrap="square">
            <a:spAutoFit/>
          </a:bodyPr>
          <a:lstStyle/>
          <a:p>
            <a:r>
              <a:rPr lang="en-GB" sz="1400" dirty="0">
                <a:hlinkClick r:id="rId3"/>
              </a:rPr>
              <a:t>http://</a:t>
            </a:r>
            <a:r>
              <a:rPr lang="en-GB" sz="1400" dirty="0" smtClean="0">
                <a:hlinkClick r:id="rId3"/>
              </a:rPr>
              <a:t>www.theguardian.com/education/2004/may/04/furthereducation.uk1</a:t>
            </a:r>
            <a:r>
              <a:rPr lang="en-GB" sz="1400" dirty="0" smtClean="0"/>
              <a:t> </a:t>
            </a:r>
            <a:endParaRPr lang="en-GB" sz="1400" dirty="0"/>
          </a:p>
        </p:txBody>
      </p:sp>
    </p:spTree>
    <p:extLst>
      <p:ext uri="{BB962C8B-B14F-4D97-AF65-F5344CB8AC3E}">
        <p14:creationId xmlns:p14="http://schemas.microsoft.com/office/powerpoint/2010/main" val="835642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970780" y="1828800"/>
            <a:ext cx="8496945" cy="4876800"/>
          </a:xfrm>
        </p:spPr>
        <p:txBody>
          <a:bodyPr/>
          <a:lstStyle/>
          <a:p>
            <a:endParaRPr lang="en-GB" dirty="0" smtClean="0"/>
          </a:p>
          <a:p>
            <a:pPr marL="0" indent="0">
              <a:buNone/>
            </a:pPr>
            <a:r>
              <a:rPr lang="en-GB" dirty="0" smtClean="0"/>
              <a:t>“This field suffers from serious conceptual confusion and a lack of accumulated theoretical knowledge,” says </a:t>
            </a:r>
            <a:r>
              <a:rPr lang="en-GB" dirty="0" err="1" smtClean="0"/>
              <a:t>Coffield</a:t>
            </a:r>
            <a:r>
              <a:rPr lang="en-GB" dirty="0" smtClean="0"/>
              <a:t>. “It’s deeply confusing even for psychologists attempting to make sense of it.”</a:t>
            </a:r>
          </a:p>
          <a:p>
            <a:endParaRPr lang="en-GB"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702" b="27684"/>
          <a:stretch/>
        </p:blipFill>
        <p:spPr bwMode="auto">
          <a:xfrm>
            <a:off x="366012" y="194519"/>
            <a:ext cx="265621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0500" y="7242011"/>
            <a:ext cx="8568952" cy="307777"/>
          </a:xfrm>
          <a:prstGeom prst="rect">
            <a:avLst/>
          </a:prstGeom>
        </p:spPr>
        <p:txBody>
          <a:bodyPr wrap="square">
            <a:spAutoFit/>
          </a:bodyPr>
          <a:lstStyle/>
          <a:p>
            <a:r>
              <a:rPr lang="en-GB" sz="1400" dirty="0">
                <a:hlinkClick r:id="rId3"/>
              </a:rPr>
              <a:t>http://</a:t>
            </a:r>
            <a:r>
              <a:rPr lang="en-GB" sz="1400" dirty="0" smtClean="0">
                <a:hlinkClick r:id="rId3"/>
              </a:rPr>
              <a:t>www.theguardian.com/education/2004/may/04/furthereducation.uk1</a:t>
            </a:r>
            <a:r>
              <a:rPr lang="en-GB" sz="1400" dirty="0" smtClean="0"/>
              <a:t> </a:t>
            </a:r>
            <a:endParaRPr lang="en-GB" sz="1400" dirty="0"/>
          </a:p>
        </p:txBody>
      </p:sp>
    </p:spTree>
    <p:extLst>
      <p:ext uri="{BB962C8B-B14F-4D97-AF65-F5344CB8AC3E}">
        <p14:creationId xmlns:p14="http://schemas.microsoft.com/office/powerpoint/2010/main" val="2201090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1" t="11641" r="25812" b="-16"/>
          <a:stretch/>
        </p:blipFill>
        <p:spPr bwMode="auto">
          <a:xfrm>
            <a:off x="610741" y="122511"/>
            <a:ext cx="8640960" cy="732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939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702" b="27684"/>
          <a:stretch/>
        </p:blipFill>
        <p:spPr bwMode="auto">
          <a:xfrm>
            <a:off x="366012" y="194519"/>
            <a:ext cx="265621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0500" y="7242011"/>
            <a:ext cx="8568952" cy="307777"/>
          </a:xfrm>
          <a:prstGeom prst="rect">
            <a:avLst/>
          </a:prstGeom>
        </p:spPr>
        <p:txBody>
          <a:bodyPr wrap="square">
            <a:spAutoFit/>
          </a:bodyPr>
          <a:lstStyle/>
          <a:p>
            <a:r>
              <a:rPr lang="en-GB" sz="1400" dirty="0">
                <a:hlinkClick r:id="rId3"/>
              </a:rPr>
              <a:t>http://</a:t>
            </a:r>
            <a:r>
              <a:rPr lang="en-GB" sz="1400" dirty="0" smtClean="0">
                <a:hlinkClick r:id="rId3"/>
              </a:rPr>
              <a:t>www.theguardian.com/education/2004/may/04/furthereducation.uk1</a:t>
            </a:r>
            <a:r>
              <a:rPr lang="en-GB" sz="1400" dirty="0" smtClean="0"/>
              <a:t> </a:t>
            </a:r>
            <a:endParaRPr lang="en-GB" sz="1400" dirty="0"/>
          </a:p>
        </p:txBody>
      </p:sp>
      <p:sp>
        <p:nvSpPr>
          <p:cNvPr id="5" name="Rectangle 4"/>
          <p:cNvSpPr/>
          <p:nvPr/>
        </p:nvSpPr>
        <p:spPr>
          <a:xfrm>
            <a:off x="1068745" y="2767585"/>
            <a:ext cx="8136904" cy="2062103"/>
          </a:xfrm>
          <a:prstGeom prst="rect">
            <a:avLst/>
          </a:prstGeom>
        </p:spPr>
        <p:txBody>
          <a:bodyPr wrap="square">
            <a:spAutoFit/>
          </a:bodyPr>
          <a:lstStyle/>
          <a:p>
            <a:pPr algn="l"/>
            <a:r>
              <a:rPr lang="en-GB" sz="3200" dirty="0">
                <a:latin typeface="+mn-lt"/>
              </a:rPr>
              <a:t>"I learned that I was a low auditory, kinaesthetic learner. So there's no point me reading a book or listening to anyone for more than a few </a:t>
            </a:r>
            <a:r>
              <a:rPr lang="en-GB" sz="3200" dirty="0" smtClean="0">
                <a:latin typeface="+mn-lt"/>
              </a:rPr>
              <a:t>minutes…"</a:t>
            </a:r>
            <a:endParaRPr lang="en-GB" sz="3200" dirty="0">
              <a:latin typeface="+mn-lt"/>
            </a:endParaRPr>
          </a:p>
        </p:txBody>
      </p:sp>
      <p:sp>
        <p:nvSpPr>
          <p:cNvPr id="3" name="TextBox 2"/>
          <p:cNvSpPr txBox="1"/>
          <p:nvPr/>
        </p:nvSpPr>
        <p:spPr>
          <a:xfrm>
            <a:off x="390989" y="2114129"/>
            <a:ext cx="2531462" cy="369332"/>
          </a:xfrm>
          <a:prstGeom prst="rect">
            <a:avLst/>
          </a:prstGeom>
          <a:noFill/>
        </p:spPr>
        <p:txBody>
          <a:bodyPr wrap="none" rtlCol="0">
            <a:spAutoFit/>
          </a:bodyPr>
          <a:lstStyle/>
          <a:p>
            <a:r>
              <a:rPr lang="en-GB" dirty="0" smtClean="0"/>
              <a:t>Comment from student</a:t>
            </a:r>
          </a:p>
        </p:txBody>
      </p:sp>
    </p:spTree>
    <p:extLst>
      <p:ext uri="{BB962C8B-B14F-4D97-AF65-F5344CB8AC3E}">
        <p14:creationId xmlns:p14="http://schemas.microsoft.com/office/powerpoint/2010/main" val="417109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970780" y="2570783"/>
            <a:ext cx="8496945" cy="4300736"/>
          </a:xfrm>
        </p:spPr>
        <p:txBody>
          <a:bodyPr/>
          <a:lstStyle/>
          <a:p>
            <a:pPr marL="0" indent="0">
              <a:buNone/>
            </a:pPr>
            <a:r>
              <a:rPr lang="en-GB" dirty="0" smtClean="0"/>
              <a:t>I'm </a:t>
            </a:r>
            <a:r>
              <a:rPr lang="en-GB" dirty="0"/>
              <a:t>a pragmatist and a bit of something or other - activist</a:t>
            </a:r>
            <a:r>
              <a:rPr lang="en-GB" dirty="0" smtClean="0"/>
              <a:t>.</a:t>
            </a:r>
          </a:p>
          <a:p>
            <a:pPr marL="0" indent="0">
              <a:buNone/>
            </a:pPr>
            <a:r>
              <a:rPr lang="en-GB" i="1" dirty="0" smtClean="0"/>
              <a:t>What </a:t>
            </a:r>
            <a:r>
              <a:rPr lang="en-GB" i="1" dirty="0"/>
              <a:t>do you reckon that tells you about your learning style, then</a:t>
            </a:r>
            <a:r>
              <a:rPr lang="en-GB" i="1" dirty="0" smtClean="0"/>
              <a:t>?</a:t>
            </a:r>
            <a:endParaRPr lang="en-GB" i="1" dirty="0"/>
          </a:p>
          <a:p>
            <a:pPr marL="0" indent="0">
              <a:buNone/>
            </a:pPr>
            <a:r>
              <a:rPr lang="en-GB" dirty="0" smtClean="0"/>
              <a:t>Well</a:t>
            </a:r>
            <a:r>
              <a:rPr lang="en-GB" dirty="0"/>
              <a:t>, I'm </a:t>
            </a:r>
            <a:r>
              <a:rPr lang="en-GB" dirty="0" err="1"/>
              <a:t>gobby</a:t>
            </a:r>
            <a:r>
              <a:rPr lang="en-GB" dirty="0"/>
              <a:t> and like talking a lot and I don't like all that boring stuff in books, or when lecturers waffle on and it's not </a:t>
            </a:r>
            <a:r>
              <a:rPr lang="en-GB" dirty="0" smtClean="0"/>
              <a:t>relevant… </a:t>
            </a:r>
            <a:endParaRPr lang="en-GB" dirty="0"/>
          </a:p>
          <a:p>
            <a:endParaRPr lang="en-GB"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702" b="27684"/>
          <a:stretch/>
        </p:blipFill>
        <p:spPr bwMode="auto">
          <a:xfrm>
            <a:off x="366012" y="194519"/>
            <a:ext cx="265621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0500" y="7242011"/>
            <a:ext cx="8568952" cy="307777"/>
          </a:xfrm>
          <a:prstGeom prst="rect">
            <a:avLst/>
          </a:prstGeom>
        </p:spPr>
        <p:txBody>
          <a:bodyPr wrap="square">
            <a:spAutoFit/>
          </a:bodyPr>
          <a:lstStyle/>
          <a:p>
            <a:r>
              <a:rPr lang="en-GB" sz="1400" dirty="0">
                <a:hlinkClick r:id="rId3"/>
              </a:rPr>
              <a:t>http://</a:t>
            </a:r>
            <a:r>
              <a:rPr lang="en-GB" sz="1400" dirty="0" smtClean="0">
                <a:hlinkClick r:id="rId3"/>
              </a:rPr>
              <a:t>www.theguardian.com/education/2004/may/04/furthereducation.uk1</a:t>
            </a:r>
            <a:r>
              <a:rPr lang="en-GB" sz="1400" dirty="0" smtClean="0"/>
              <a:t> </a:t>
            </a:r>
            <a:endParaRPr lang="en-GB" sz="1400" dirty="0"/>
          </a:p>
        </p:txBody>
      </p:sp>
      <p:sp>
        <p:nvSpPr>
          <p:cNvPr id="6" name="TextBox 5"/>
          <p:cNvSpPr txBox="1"/>
          <p:nvPr/>
        </p:nvSpPr>
        <p:spPr>
          <a:xfrm>
            <a:off x="390989" y="2114129"/>
            <a:ext cx="2531462" cy="369332"/>
          </a:xfrm>
          <a:prstGeom prst="rect">
            <a:avLst/>
          </a:prstGeom>
          <a:noFill/>
        </p:spPr>
        <p:txBody>
          <a:bodyPr wrap="none" rtlCol="0">
            <a:spAutoFit/>
          </a:bodyPr>
          <a:lstStyle/>
          <a:p>
            <a:r>
              <a:rPr lang="en-GB" dirty="0" smtClean="0"/>
              <a:t>Comment from student</a:t>
            </a:r>
          </a:p>
        </p:txBody>
      </p:sp>
    </p:spTree>
    <p:extLst>
      <p:ext uri="{BB962C8B-B14F-4D97-AF65-F5344CB8AC3E}">
        <p14:creationId xmlns:p14="http://schemas.microsoft.com/office/powerpoint/2010/main" val="3185681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970780" y="1828800"/>
            <a:ext cx="8496945" cy="4876800"/>
          </a:xfrm>
        </p:spPr>
        <p:txBody>
          <a:bodyPr/>
          <a:lstStyle/>
          <a:p>
            <a:pPr marL="0" indent="0">
              <a:buNone/>
            </a:pPr>
            <a:r>
              <a:rPr lang="en-GB" sz="2400" dirty="0" err="1" smtClean="0"/>
              <a:t>Coffield</a:t>
            </a:r>
            <a:r>
              <a:rPr lang="en-GB" sz="2400" dirty="0" smtClean="0"/>
              <a:t> comment:</a:t>
            </a:r>
          </a:p>
          <a:p>
            <a:pPr marL="0" indent="0">
              <a:buNone/>
            </a:pPr>
            <a:r>
              <a:rPr lang="en-GB" dirty="0" smtClean="0"/>
              <a:t>“The </a:t>
            </a:r>
            <a:r>
              <a:rPr lang="en-GB" dirty="0"/>
              <a:t>commercial gains for creators of successful learning styles instruments are so large that critical engagement with the theoretical and empirical bases of their claims tends to be unwelcome</a:t>
            </a:r>
            <a:r>
              <a:rPr lang="en-GB" dirty="0" smtClean="0"/>
              <a:t>.”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702" b="27684"/>
          <a:stretch/>
        </p:blipFill>
        <p:spPr bwMode="auto">
          <a:xfrm>
            <a:off x="366012" y="194519"/>
            <a:ext cx="265621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0500" y="7242011"/>
            <a:ext cx="8568952" cy="307777"/>
          </a:xfrm>
          <a:prstGeom prst="rect">
            <a:avLst/>
          </a:prstGeom>
        </p:spPr>
        <p:txBody>
          <a:bodyPr wrap="square">
            <a:spAutoFit/>
          </a:bodyPr>
          <a:lstStyle/>
          <a:p>
            <a:r>
              <a:rPr lang="en-GB" sz="1400" dirty="0">
                <a:hlinkClick r:id="rId3"/>
              </a:rPr>
              <a:t>http://</a:t>
            </a:r>
            <a:r>
              <a:rPr lang="en-GB" sz="1400" dirty="0" smtClean="0">
                <a:hlinkClick r:id="rId3"/>
              </a:rPr>
              <a:t>www.theguardian.com/education/2004/may/04/furthereducation.uk1</a:t>
            </a:r>
            <a:r>
              <a:rPr lang="en-GB" sz="1400" dirty="0" smtClean="0"/>
              <a:t> </a:t>
            </a:r>
            <a:endParaRPr lang="en-GB" sz="1400" dirty="0"/>
          </a:p>
        </p:txBody>
      </p:sp>
      <p:pic>
        <p:nvPicPr>
          <p:cNvPr id="4098" name="Picture 2" descr="C:\Users\stokesa\AppData\Local\Microsoft\Windows\Temporary Internet Files\Content.IE5\QCYR7SOV\MP900430936[1].jpg"/>
          <p:cNvPicPr>
            <a:picLocks noChangeAspect="1" noChangeArrowheads="1"/>
          </p:cNvPicPr>
          <p:nvPr/>
        </p:nvPicPr>
        <p:blipFill rotWithShape="1">
          <a:blip r:embed="rId4">
            <a:extLst>
              <a:ext uri="{28A0092B-C50C-407E-A947-70E740481C1C}">
                <a14:useLocalDpi xmlns:a14="http://schemas.microsoft.com/office/drawing/2010/main" val="0"/>
              </a:ext>
            </a:extLst>
          </a:blip>
          <a:srcRect l="-514" t="13570" r="-1" b="7822"/>
          <a:stretch/>
        </p:blipFill>
        <p:spPr bwMode="auto">
          <a:xfrm>
            <a:off x="538733" y="1922711"/>
            <a:ext cx="9033609" cy="4702628"/>
          </a:xfrm>
          <a:prstGeom prst="rect">
            <a:avLst/>
          </a:prstGeom>
          <a:noFill/>
          <a:extLst/>
        </p:spPr>
      </p:pic>
    </p:spTree>
    <p:extLst>
      <p:ext uri="{BB962C8B-B14F-4D97-AF65-F5344CB8AC3E}">
        <p14:creationId xmlns:p14="http://schemas.microsoft.com/office/powerpoint/2010/main" val="38930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okesa\AppData\Local\Microsoft\Windows\Temporary Internet Files\Content.IE5\QCYR7SOV\MP90043093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76" r="12134" b="9159"/>
          <a:stretch/>
        </p:blipFill>
        <p:spPr bwMode="auto">
          <a:xfrm>
            <a:off x="5147245" y="27537"/>
            <a:ext cx="4450279" cy="25980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$1000 </a:t>
            </a:r>
            <a:r>
              <a:rPr lang="en-GB" dirty="0" smtClean="0"/>
              <a:t>challenge!</a:t>
            </a:r>
            <a:endParaRPr lang="en-GB" dirty="0"/>
          </a:p>
        </p:txBody>
      </p:sp>
      <p:sp>
        <p:nvSpPr>
          <p:cNvPr id="3" name="Content Placeholder 2"/>
          <p:cNvSpPr>
            <a:spLocks noGrp="1"/>
          </p:cNvSpPr>
          <p:nvPr>
            <p:ph idx="1"/>
          </p:nvPr>
        </p:nvSpPr>
        <p:spPr>
          <a:xfrm>
            <a:off x="196850" y="2066728"/>
            <a:ext cx="9753600" cy="4638872"/>
          </a:xfrm>
        </p:spPr>
        <p:txBody>
          <a:bodyPr/>
          <a:lstStyle/>
          <a:p>
            <a:pPr marL="0" indent="0">
              <a:buNone/>
            </a:pPr>
            <a:r>
              <a:rPr lang="en-GB" b="1" dirty="0"/>
              <a:t>Will </a:t>
            </a:r>
            <a:r>
              <a:rPr lang="en-GB" b="1" dirty="0" err="1" smtClean="0"/>
              <a:t>Thalheimer's</a:t>
            </a:r>
            <a:r>
              <a:rPr lang="en-GB" b="1" dirty="0"/>
              <a:t> </a:t>
            </a:r>
            <a:r>
              <a:rPr lang="en-GB" b="1" dirty="0" smtClean="0"/>
              <a:t>Learning </a:t>
            </a:r>
            <a:r>
              <a:rPr lang="en-GB" b="1" dirty="0"/>
              <a:t>Styles Instructional-Design Challenge</a:t>
            </a:r>
          </a:p>
          <a:p>
            <a:pPr marL="0" indent="0">
              <a:buNone/>
            </a:pPr>
            <a:r>
              <a:rPr lang="en-GB" dirty="0"/>
              <a:t>I will give $1000 (US dollars) to the first person or group who can prove that taking learning styles into account in designing instruction can produce meaningful learning benefits</a:t>
            </a:r>
            <a:r>
              <a:rPr lang="en-GB" dirty="0" smtClean="0"/>
              <a:t>.</a:t>
            </a:r>
          </a:p>
          <a:p>
            <a:pPr marL="0" indent="0" algn="r">
              <a:buNone/>
            </a:pPr>
            <a:r>
              <a:rPr lang="en-GB" dirty="0" smtClean="0"/>
              <a:t>(2006)</a:t>
            </a:r>
            <a:endParaRPr lang="en-GB" dirty="0"/>
          </a:p>
          <a:p>
            <a:pPr marL="0" indent="0" algn="r">
              <a:buNone/>
            </a:pPr>
            <a:r>
              <a:rPr lang="en-GB" sz="1800" dirty="0" smtClean="0">
                <a:hlinkClick r:id="rId3"/>
              </a:rPr>
              <a:t>http</a:t>
            </a:r>
            <a:r>
              <a:rPr lang="en-GB" sz="1800" dirty="0">
                <a:hlinkClick r:id="rId3"/>
              </a:rPr>
              <a:t>://</a:t>
            </a:r>
            <a:r>
              <a:rPr lang="en-GB" sz="1800" dirty="0" smtClean="0">
                <a:hlinkClick r:id="rId3"/>
              </a:rPr>
              <a:t>www.willatworklearning.com/2006/08/learning_styles.html</a:t>
            </a:r>
            <a:r>
              <a:rPr lang="en-GB" sz="1800" dirty="0" smtClean="0"/>
              <a:t> </a:t>
            </a:r>
            <a:endParaRPr lang="en-GB" sz="1800" dirty="0"/>
          </a:p>
        </p:txBody>
      </p:sp>
    </p:spTree>
    <p:extLst>
      <p:ext uri="{BB962C8B-B14F-4D97-AF65-F5344CB8AC3E}">
        <p14:creationId xmlns:p14="http://schemas.microsoft.com/office/powerpoint/2010/main" val="1307276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6110" y="7200781"/>
            <a:ext cx="7545671" cy="307777"/>
          </a:xfrm>
          <a:prstGeom prst="rect">
            <a:avLst/>
          </a:prstGeom>
        </p:spPr>
        <p:txBody>
          <a:bodyPr wrap="square">
            <a:spAutoFit/>
          </a:bodyPr>
          <a:lstStyle/>
          <a:p>
            <a:pPr algn="r"/>
            <a:r>
              <a:rPr lang="en-GB" sz="1400" dirty="0">
                <a:hlinkClick r:id="rId2"/>
              </a:rPr>
              <a:t>http://</a:t>
            </a:r>
            <a:r>
              <a:rPr lang="en-GB" sz="1400" dirty="0" smtClean="0">
                <a:hlinkClick r:id="rId2"/>
              </a:rPr>
              <a:t>elearnmag.acm.org/featured.cfm?aid=2070611</a:t>
            </a:r>
            <a:r>
              <a:rPr lang="en-GB" sz="1400" dirty="0" smtClean="0"/>
              <a:t> </a:t>
            </a:r>
            <a:endParaRPr lang="en-GB" sz="1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947" t="13732" r="26822" b="27005"/>
          <a:stretch/>
        </p:blipFill>
        <p:spPr bwMode="auto">
          <a:xfrm>
            <a:off x="466725" y="245041"/>
            <a:ext cx="9087575" cy="693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Callout 2"/>
          <p:cNvSpPr/>
          <p:nvPr/>
        </p:nvSpPr>
        <p:spPr bwMode="auto">
          <a:xfrm>
            <a:off x="2122909" y="2930823"/>
            <a:ext cx="6120680" cy="3312368"/>
          </a:xfrm>
          <a:prstGeom prst="wedgeEllipseCallou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dirty="0" smtClean="0">
                <a:ln>
                  <a:noFill/>
                </a:ln>
                <a:solidFill>
                  <a:schemeClr val="tx1"/>
                </a:solidFill>
                <a:effectLst/>
                <a:latin typeface="+mn-lt"/>
              </a:rPr>
              <a:t>But</a:t>
            </a:r>
            <a:r>
              <a:rPr kumimoji="0" lang="en-GB" sz="4000" b="1" i="0" u="none" strike="noStrike" cap="none" normalizeH="0" dirty="0" smtClean="0">
                <a:ln>
                  <a:noFill/>
                </a:ln>
                <a:solidFill>
                  <a:schemeClr val="tx1"/>
                </a:solidFill>
                <a:effectLst/>
                <a:latin typeface="+mn-lt"/>
              </a:rPr>
              <a:t> why oh why </a:t>
            </a:r>
            <a:br>
              <a:rPr kumimoji="0" lang="en-GB" sz="4000" b="1" i="0" u="none" strike="noStrike" cap="none" normalizeH="0" dirty="0" smtClean="0">
                <a:ln>
                  <a:noFill/>
                </a:ln>
                <a:solidFill>
                  <a:schemeClr val="tx1"/>
                </a:solidFill>
                <a:effectLst/>
                <a:latin typeface="+mn-lt"/>
              </a:rPr>
            </a:br>
            <a:r>
              <a:rPr kumimoji="0" lang="en-GB" sz="4000" b="1" i="0" u="none" strike="noStrike" cap="none" normalizeH="0" dirty="0" smtClean="0">
                <a:ln>
                  <a:noFill/>
                </a:ln>
                <a:solidFill>
                  <a:schemeClr val="tx1"/>
                </a:solidFill>
                <a:effectLst/>
                <a:latin typeface="+mn-lt"/>
              </a:rPr>
              <a:t>won’t this myth die?</a:t>
            </a:r>
            <a:endParaRPr kumimoji="0" lang="en-GB" sz="4000" b="1"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35677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about ‘teaching styles’?</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781" y="1029516"/>
            <a:ext cx="7992888" cy="640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75225" y="7249090"/>
            <a:ext cx="4416658" cy="369332"/>
          </a:xfrm>
          <a:prstGeom prst="rect">
            <a:avLst/>
          </a:prstGeom>
        </p:spPr>
        <p:txBody>
          <a:bodyPr wrap="none">
            <a:spAutoFit/>
          </a:bodyPr>
          <a:lstStyle/>
          <a:p>
            <a:r>
              <a:rPr lang="en-GB" dirty="0">
                <a:hlinkClick r:id="rId3"/>
              </a:rPr>
              <a:t>http://www.teachingperspectives.com/tpi</a:t>
            </a:r>
            <a:r>
              <a:rPr lang="en-GB" dirty="0" smtClean="0">
                <a:hlinkClick r:id="rId3"/>
              </a:rPr>
              <a:t>/</a:t>
            </a:r>
            <a:r>
              <a:rPr lang="en-GB" dirty="0" smtClean="0"/>
              <a:t> </a:t>
            </a:r>
            <a:endParaRPr lang="en-GB" dirty="0"/>
          </a:p>
        </p:txBody>
      </p:sp>
    </p:spTree>
    <p:extLst>
      <p:ext uri="{BB962C8B-B14F-4D97-AF65-F5344CB8AC3E}">
        <p14:creationId xmlns:p14="http://schemas.microsoft.com/office/powerpoint/2010/main" val="178485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sz="3600" dirty="0" smtClean="0"/>
              <a:t>‘Teaching style’ -- 36 </a:t>
            </a:r>
            <a:r>
              <a:rPr lang="en-GB" sz="3600" dirty="0"/>
              <a:t>instruments…</a:t>
            </a:r>
          </a:p>
        </p:txBody>
      </p:sp>
      <p:sp>
        <p:nvSpPr>
          <p:cNvPr id="52227" name="Rectangle 3"/>
          <p:cNvSpPr>
            <a:spLocks noGrp="1" noChangeArrowheads="1"/>
          </p:cNvSpPr>
          <p:nvPr>
            <p:ph type="body" sz="half" idx="1"/>
          </p:nvPr>
        </p:nvSpPr>
        <p:spPr>
          <a:xfrm>
            <a:off x="196850" y="1346200"/>
            <a:ext cx="4800600" cy="5359400"/>
          </a:xfrm>
        </p:spPr>
        <p:txBody>
          <a:bodyPr/>
          <a:lstStyle/>
          <a:p>
            <a:pPr marL="609600" indent="-609600">
              <a:lnSpc>
                <a:spcPct val="80000"/>
              </a:lnSpc>
              <a:buFontTx/>
              <a:buAutoNum type="arabicPeriod"/>
            </a:pPr>
            <a:r>
              <a:rPr lang="en-GB" sz="1800" dirty="0"/>
              <a:t>Teaching Style Inventory x 3</a:t>
            </a:r>
          </a:p>
          <a:p>
            <a:pPr marL="609600" indent="-609600">
              <a:lnSpc>
                <a:spcPct val="80000"/>
              </a:lnSpc>
              <a:buFontTx/>
              <a:buAutoNum type="arabicPeriod"/>
            </a:pPr>
            <a:r>
              <a:rPr lang="en-GB" sz="1800" dirty="0"/>
              <a:t>Teaching Style Questionnaire</a:t>
            </a:r>
          </a:p>
          <a:p>
            <a:pPr marL="609600" indent="-609600">
              <a:lnSpc>
                <a:spcPct val="80000"/>
              </a:lnSpc>
              <a:buFontTx/>
              <a:buAutoNum type="arabicPeriod"/>
            </a:pPr>
            <a:r>
              <a:rPr lang="en-GB" sz="1800" dirty="0"/>
              <a:t>Teaching Styles Inventory for PBL</a:t>
            </a:r>
          </a:p>
          <a:p>
            <a:pPr marL="609600" indent="-609600">
              <a:lnSpc>
                <a:spcPct val="80000"/>
              </a:lnSpc>
              <a:buFontTx/>
              <a:buAutoNum type="arabicPeriod"/>
            </a:pPr>
            <a:r>
              <a:rPr lang="en-GB" sz="1800" dirty="0"/>
              <a:t>Teaching Styles Quiz</a:t>
            </a:r>
          </a:p>
          <a:p>
            <a:pPr marL="609600" indent="-609600">
              <a:lnSpc>
                <a:spcPct val="80000"/>
              </a:lnSpc>
              <a:buFontTx/>
              <a:buAutoNum type="arabicPeriod"/>
            </a:pPr>
            <a:r>
              <a:rPr lang="en-GB" sz="1800" dirty="0"/>
              <a:t>Teaching Styles Self Evaluation</a:t>
            </a:r>
          </a:p>
          <a:p>
            <a:pPr marL="609600" indent="-609600">
              <a:lnSpc>
                <a:spcPct val="80000"/>
              </a:lnSpc>
              <a:buFontTx/>
              <a:buAutoNum type="arabicPeriod"/>
            </a:pPr>
            <a:r>
              <a:rPr lang="en-GB" sz="1800" dirty="0"/>
              <a:t>Teaching Styles Self-Assessment Tool</a:t>
            </a:r>
          </a:p>
          <a:p>
            <a:pPr marL="609600" indent="-609600">
              <a:lnSpc>
                <a:spcPct val="80000"/>
              </a:lnSpc>
              <a:buFontTx/>
              <a:buAutoNum type="arabicPeriod"/>
            </a:pPr>
            <a:r>
              <a:rPr lang="en-GB" sz="1800" dirty="0"/>
              <a:t>Spectrum of Teaching Styles</a:t>
            </a:r>
          </a:p>
          <a:p>
            <a:pPr marL="609600" indent="-609600">
              <a:lnSpc>
                <a:spcPct val="80000"/>
              </a:lnSpc>
              <a:buFontTx/>
              <a:buAutoNum type="arabicPeriod"/>
            </a:pPr>
            <a:r>
              <a:rPr lang="en-GB" sz="1800" dirty="0"/>
              <a:t>Staffordshire Evaluation of Teaching Styles</a:t>
            </a:r>
          </a:p>
          <a:p>
            <a:pPr marL="609600" indent="-609600">
              <a:lnSpc>
                <a:spcPct val="80000"/>
              </a:lnSpc>
              <a:buFontTx/>
              <a:buAutoNum type="arabicPeriod"/>
            </a:pPr>
            <a:r>
              <a:rPr lang="en-GB" sz="1800" dirty="0"/>
              <a:t>Thinking Styles in Teaching Inventory</a:t>
            </a:r>
          </a:p>
          <a:p>
            <a:pPr marL="609600" indent="-609600">
              <a:lnSpc>
                <a:spcPct val="80000"/>
              </a:lnSpc>
              <a:buFontTx/>
              <a:buAutoNum type="arabicPeriod"/>
            </a:pPr>
            <a:r>
              <a:rPr lang="en-GB" sz="1800" dirty="0"/>
              <a:t>Preferred Thinking Styles in Teaching Inventory</a:t>
            </a:r>
          </a:p>
          <a:p>
            <a:pPr marL="609600" indent="-609600">
              <a:lnSpc>
                <a:spcPct val="80000"/>
              </a:lnSpc>
              <a:buFontTx/>
              <a:buAutoNum type="arabicPeriod"/>
            </a:pPr>
            <a:r>
              <a:rPr lang="en-GB" sz="1800" dirty="0"/>
              <a:t>Approaches to Teaching Inventory </a:t>
            </a:r>
          </a:p>
          <a:p>
            <a:pPr marL="609600" indent="-609600">
              <a:lnSpc>
                <a:spcPct val="80000"/>
              </a:lnSpc>
              <a:buFontTx/>
              <a:buAutoNum type="arabicPeriod"/>
            </a:pPr>
            <a:r>
              <a:rPr lang="en-GB" sz="1800" dirty="0"/>
              <a:t>University Teaching Inventory [ATI + self efficacy]</a:t>
            </a:r>
          </a:p>
          <a:p>
            <a:pPr marL="609600" indent="-609600">
              <a:lnSpc>
                <a:spcPct val="80000"/>
              </a:lnSpc>
              <a:buFontTx/>
              <a:buAutoNum type="arabicPeriod"/>
            </a:pPr>
            <a:r>
              <a:rPr lang="en-GB" sz="1800" dirty="0"/>
              <a:t>Teaching Perspective Inventory</a:t>
            </a:r>
          </a:p>
          <a:p>
            <a:pPr marL="609600" indent="-609600">
              <a:lnSpc>
                <a:spcPct val="80000"/>
              </a:lnSpc>
              <a:buFontTx/>
              <a:buAutoNum type="arabicPeriod"/>
            </a:pPr>
            <a:r>
              <a:rPr lang="en-GB" sz="1800" dirty="0"/>
              <a:t>Instructional Perspectives Inventory</a:t>
            </a:r>
          </a:p>
          <a:p>
            <a:pPr marL="609600" indent="-609600">
              <a:lnSpc>
                <a:spcPct val="80000"/>
              </a:lnSpc>
              <a:buFontTx/>
              <a:buAutoNum type="arabicPeriod"/>
            </a:pPr>
            <a:r>
              <a:rPr lang="en-GB" sz="1800" dirty="0"/>
              <a:t>Instructional Styles Inventory</a:t>
            </a:r>
          </a:p>
          <a:p>
            <a:pPr marL="609600" indent="-609600">
              <a:lnSpc>
                <a:spcPct val="80000"/>
              </a:lnSpc>
              <a:buFontTx/>
              <a:buAutoNum type="arabicPeriod"/>
            </a:pPr>
            <a:r>
              <a:rPr lang="en-GB" sz="1800" dirty="0"/>
              <a:t>Lecturers’ Conception of Teaching and Learning Questionnaire</a:t>
            </a:r>
          </a:p>
          <a:p>
            <a:pPr marL="609600" indent="-609600">
              <a:lnSpc>
                <a:spcPct val="80000"/>
              </a:lnSpc>
              <a:buFontTx/>
              <a:buAutoNum type="arabicPeriod"/>
            </a:pPr>
            <a:r>
              <a:rPr lang="en-GB" sz="1800" dirty="0"/>
              <a:t>Philosophies Held by Instructors of Lifelong-learners</a:t>
            </a:r>
          </a:p>
          <a:p>
            <a:pPr marL="609600" indent="-609600">
              <a:lnSpc>
                <a:spcPct val="80000"/>
              </a:lnSpc>
              <a:buFontTx/>
              <a:buAutoNum type="arabicPeriod"/>
            </a:pPr>
            <a:r>
              <a:rPr lang="en-GB" sz="1800" dirty="0"/>
              <a:t>Philosophy of Adult Education Inventory</a:t>
            </a:r>
          </a:p>
          <a:p>
            <a:pPr marL="609600" indent="-609600">
              <a:lnSpc>
                <a:spcPct val="80000"/>
              </a:lnSpc>
              <a:buFontTx/>
              <a:buAutoNum type="arabicPeriod"/>
            </a:pPr>
            <a:endParaRPr lang="en-GB" sz="1800" dirty="0"/>
          </a:p>
        </p:txBody>
      </p:sp>
      <p:sp>
        <p:nvSpPr>
          <p:cNvPr id="52228" name="Rectangle 4"/>
          <p:cNvSpPr>
            <a:spLocks noGrp="1" noChangeArrowheads="1"/>
          </p:cNvSpPr>
          <p:nvPr>
            <p:ph type="body" sz="half" idx="2"/>
          </p:nvPr>
        </p:nvSpPr>
        <p:spPr>
          <a:xfrm>
            <a:off x="5147245" y="1346647"/>
            <a:ext cx="4800600" cy="4876800"/>
          </a:xfrm>
        </p:spPr>
        <p:txBody>
          <a:bodyPr/>
          <a:lstStyle/>
          <a:p>
            <a:pPr>
              <a:lnSpc>
                <a:spcPct val="80000"/>
              </a:lnSpc>
              <a:buFontTx/>
              <a:buAutoNum type="arabicPeriod" startAt="19"/>
            </a:pPr>
            <a:r>
              <a:rPr lang="en-GB" sz="1800" dirty="0"/>
              <a:t>Preferred Teaching Approach Inventory</a:t>
            </a:r>
          </a:p>
          <a:p>
            <a:pPr>
              <a:lnSpc>
                <a:spcPct val="80000"/>
              </a:lnSpc>
              <a:buFontTx/>
              <a:buAutoNum type="arabicPeriod" startAt="19"/>
            </a:pPr>
            <a:r>
              <a:rPr lang="en-GB" sz="1800" dirty="0"/>
              <a:t>Principles of Adult Learning Scale</a:t>
            </a:r>
          </a:p>
          <a:p>
            <a:pPr>
              <a:lnSpc>
                <a:spcPct val="80000"/>
              </a:lnSpc>
              <a:buFontTx/>
              <a:buAutoNum type="arabicPeriod" startAt="19"/>
            </a:pPr>
            <a:r>
              <a:rPr lang="en-GB" sz="1800" dirty="0"/>
              <a:t>Teacher </a:t>
            </a:r>
            <a:r>
              <a:rPr lang="en-GB" sz="1800" dirty="0" err="1"/>
              <a:t>Behavior</a:t>
            </a:r>
            <a:r>
              <a:rPr lang="en-GB" sz="1800" dirty="0"/>
              <a:t> Preferences Survey</a:t>
            </a:r>
          </a:p>
          <a:p>
            <a:pPr>
              <a:lnSpc>
                <a:spcPct val="80000"/>
              </a:lnSpc>
              <a:buFontTx/>
              <a:buAutoNum type="arabicPeriod" startAt="19"/>
            </a:pPr>
            <a:r>
              <a:rPr lang="en-GB" sz="1800" dirty="0"/>
              <a:t>Teaching Goals Inventory</a:t>
            </a:r>
          </a:p>
          <a:p>
            <a:pPr>
              <a:lnSpc>
                <a:spcPct val="80000"/>
              </a:lnSpc>
              <a:buFontTx/>
              <a:buAutoNum type="arabicPeriod" startAt="19"/>
            </a:pPr>
            <a:r>
              <a:rPr lang="en-GB" sz="1800" dirty="0"/>
              <a:t>Teaching Methods Inventory</a:t>
            </a:r>
          </a:p>
          <a:p>
            <a:pPr>
              <a:lnSpc>
                <a:spcPct val="80000"/>
              </a:lnSpc>
              <a:buFontTx/>
              <a:buAutoNum type="arabicPeriod" startAt="19"/>
            </a:pPr>
            <a:r>
              <a:rPr lang="en-GB" sz="1800" dirty="0"/>
              <a:t>Trainer Style Inventory</a:t>
            </a:r>
          </a:p>
          <a:p>
            <a:pPr>
              <a:lnSpc>
                <a:spcPct val="80000"/>
              </a:lnSpc>
              <a:buFontTx/>
              <a:buAutoNum type="arabicPeriod" startAt="19"/>
            </a:pPr>
            <a:r>
              <a:rPr lang="en-GB" sz="1800" dirty="0"/>
              <a:t>Training Style Inventory</a:t>
            </a:r>
          </a:p>
          <a:p>
            <a:pPr>
              <a:lnSpc>
                <a:spcPct val="80000"/>
              </a:lnSpc>
              <a:buFontTx/>
              <a:buAutoNum type="arabicPeriod" startAt="19"/>
            </a:pPr>
            <a:r>
              <a:rPr lang="en-GB" sz="1800" dirty="0"/>
              <a:t>Trainer Type Inventory</a:t>
            </a:r>
          </a:p>
          <a:p>
            <a:pPr>
              <a:lnSpc>
                <a:spcPct val="80000"/>
              </a:lnSpc>
              <a:buFontTx/>
              <a:buAutoNum type="arabicPeriod" startAt="19"/>
            </a:pPr>
            <a:r>
              <a:rPr lang="en-GB" sz="1800" dirty="0"/>
              <a:t>Effective Teacher Inventory</a:t>
            </a:r>
          </a:p>
          <a:p>
            <a:pPr>
              <a:lnSpc>
                <a:spcPct val="80000"/>
              </a:lnSpc>
              <a:buFontTx/>
              <a:buAutoNum type="arabicPeriod" startAt="19"/>
            </a:pPr>
            <a:r>
              <a:rPr lang="en-GB" sz="1800" dirty="0"/>
              <a:t>Clinical Teacher Characteristics Instrument</a:t>
            </a:r>
          </a:p>
          <a:p>
            <a:pPr>
              <a:lnSpc>
                <a:spcPct val="80000"/>
              </a:lnSpc>
              <a:buFontTx/>
              <a:buAutoNum type="arabicPeriod" startAt="19"/>
            </a:pPr>
            <a:r>
              <a:rPr lang="en-GB" sz="1800" dirty="0"/>
              <a:t>Supervisory Belief Inventory/Index</a:t>
            </a:r>
          </a:p>
          <a:p>
            <a:pPr>
              <a:lnSpc>
                <a:spcPct val="80000"/>
              </a:lnSpc>
              <a:buFontTx/>
              <a:buAutoNum type="arabicPeriod" startAt="19"/>
            </a:pPr>
            <a:r>
              <a:rPr lang="en-GB" sz="1800" dirty="0"/>
              <a:t>1:1 Teaching Styles Inventory</a:t>
            </a:r>
          </a:p>
          <a:p>
            <a:pPr>
              <a:lnSpc>
                <a:spcPct val="80000"/>
              </a:lnSpc>
              <a:buFontTx/>
              <a:buAutoNum type="arabicPeriod" startAt="19"/>
            </a:pPr>
            <a:r>
              <a:rPr lang="en-GB" sz="1800" dirty="0"/>
              <a:t>Perceptions of Teaching Environment</a:t>
            </a:r>
          </a:p>
          <a:p>
            <a:pPr>
              <a:lnSpc>
                <a:spcPct val="80000"/>
              </a:lnSpc>
              <a:buFontTx/>
              <a:buAutoNum type="arabicPeriod" startAt="19"/>
            </a:pPr>
            <a:r>
              <a:rPr lang="en-GB" sz="1800" dirty="0"/>
              <a:t>Constructivist Learning Environment Survey</a:t>
            </a:r>
          </a:p>
          <a:p>
            <a:pPr>
              <a:lnSpc>
                <a:spcPct val="80000"/>
              </a:lnSpc>
              <a:buFontTx/>
              <a:buAutoNum type="arabicPeriod" startAt="19"/>
            </a:pPr>
            <a:r>
              <a:rPr lang="en-GB" sz="1800" dirty="0"/>
              <a:t>Questionnaire [untitled] x 2</a:t>
            </a:r>
          </a:p>
          <a:p>
            <a:pPr>
              <a:lnSpc>
                <a:spcPct val="80000"/>
              </a:lnSpc>
              <a:buFontTx/>
              <a:buAutoNum type="arabicPeriod" startAt="19"/>
            </a:pPr>
            <a:endParaRPr lang="en-GB"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Organisations using the TPI</a:t>
            </a:r>
            <a:endParaRPr lang="en-GB" dirty="0"/>
          </a:p>
        </p:txBody>
      </p:sp>
      <p:sp>
        <p:nvSpPr>
          <p:cNvPr id="4" name="Content Placeholder 3"/>
          <p:cNvSpPr>
            <a:spLocks noGrp="1"/>
          </p:cNvSpPr>
          <p:nvPr>
            <p:ph sz="half" idx="1"/>
          </p:nvPr>
        </p:nvSpPr>
        <p:spPr>
          <a:xfrm>
            <a:off x="202629" y="1130623"/>
            <a:ext cx="4800600" cy="6192688"/>
          </a:xfrm>
        </p:spPr>
        <p:txBody>
          <a:bodyPr/>
          <a:lstStyle/>
          <a:p>
            <a:pPr marL="0" indent="0">
              <a:buNone/>
            </a:pPr>
            <a:r>
              <a:rPr lang="en-GB" sz="1800" dirty="0" smtClean="0">
                <a:solidFill>
                  <a:schemeClr val="tx1"/>
                </a:solidFill>
              </a:rPr>
              <a:t>American </a:t>
            </a:r>
            <a:r>
              <a:rPr lang="en-GB" sz="1800" dirty="0">
                <a:solidFill>
                  <a:schemeClr val="tx1"/>
                </a:solidFill>
              </a:rPr>
              <a:t>Academy of Orthopaedic Surgeons</a:t>
            </a:r>
          </a:p>
          <a:p>
            <a:pPr marL="0" indent="0">
              <a:buNone/>
            </a:pPr>
            <a:r>
              <a:rPr lang="en-GB" sz="1800" dirty="0" smtClean="0">
                <a:solidFill>
                  <a:schemeClr val="tx1"/>
                </a:solidFill>
              </a:rPr>
              <a:t>2nd </a:t>
            </a:r>
            <a:r>
              <a:rPr lang="en-GB" sz="1800" dirty="0">
                <a:solidFill>
                  <a:schemeClr val="tx1"/>
                </a:solidFill>
              </a:rPr>
              <a:t>Asia Pacific Medical Education Conference</a:t>
            </a:r>
          </a:p>
          <a:p>
            <a:pPr marL="0" indent="0">
              <a:buNone/>
            </a:pPr>
            <a:r>
              <a:rPr lang="en-GB" sz="1800" dirty="0" smtClean="0"/>
              <a:t>Canadian Society for Medical Laboratory Science </a:t>
            </a:r>
            <a:r>
              <a:rPr lang="en-GB" sz="1800" dirty="0" smtClean="0">
                <a:solidFill>
                  <a:schemeClr val="tx1"/>
                </a:solidFill>
              </a:rPr>
              <a:t>Forum, Hamilton </a:t>
            </a:r>
            <a:r>
              <a:rPr lang="en-GB" sz="1800" dirty="0">
                <a:solidFill>
                  <a:schemeClr val="tx1"/>
                </a:solidFill>
              </a:rPr>
              <a:t>ON</a:t>
            </a:r>
          </a:p>
          <a:p>
            <a:pPr marL="0" indent="0">
              <a:buNone/>
            </a:pPr>
            <a:r>
              <a:rPr lang="en-GB" sz="1800" dirty="0" smtClean="0">
                <a:solidFill>
                  <a:schemeClr val="tx1"/>
                </a:solidFill>
              </a:rPr>
              <a:t>DUC </a:t>
            </a:r>
            <a:r>
              <a:rPr lang="en-GB" sz="1800" dirty="0">
                <a:solidFill>
                  <a:schemeClr val="tx1"/>
                </a:solidFill>
              </a:rPr>
              <a:t>- </a:t>
            </a:r>
            <a:r>
              <a:rPr lang="en-GB" sz="1800" dirty="0" err="1">
                <a:solidFill>
                  <a:schemeClr val="tx1"/>
                </a:solidFill>
              </a:rPr>
              <a:t>Deakin</a:t>
            </a:r>
            <a:r>
              <a:rPr lang="en-GB" sz="1800" dirty="0">
                <a:solidFill>
                  <a:schemeClr val="tx1"/>
                </a:solidFill>
              </a:rPr>
              <a:t> / Calgary Universities (On-line &amp; F2F Study)</a:t>
            </a:r>
          </a:p>
          <a:p>
            <a:pPr marL="0" indent="0">
              <a:buNone/>
            </a:pPr>
            <a:r>
              <a:rPr lang="en-GB" sz="1800" dirty="0" smtClean="0">
                <a:solidFill>
                  <a:schemeClr val="tx1"/>
                </a:solidFill>
              </a:rPr>
              <a:t>Duke </a:t>
            </a:r>
            <a:r>
              <a:rPr lang="en-GB" sz="1800" dirty="0">
                <a:solidFill>
                  <a:schemeClr val="tx1"/>
                </a:solidFill>
              </a:rPr>
              <a:t>- Graduate School Pathways</a:t>
            </a:r>
          </a:p>
          <a:p>
            <a:pPr marL="0" indent="0">
              <a:buNone/>
            </a:pPr>
            <a:r>
              <a:rPr lang="en-GB" sz="1800" dirty="0" err="1" smtClean="0">
                <a:solidFill>
                  <a:schemeClr val="tx1"/>
                </a:solidFill>
              </a:rPr>
              <a:t>Instituto</a:t>
            </a:r>
            <a:r>
              <a:rPr lang="en-GB" sz="1800" dirty="0" smtClean="0">
                <a:solidFill>
                  <a:schemeClr val="tx1"/>
                </a:solidFill>
              </a:rPr>
              <a:t> </a:t>
            </a:r>
            <a:r>
              <a:rPr lang="en-GB" sz="1800" dirty="0" err="1">
                <a:solidFill>
                  <a:schemeClr val="tx1"/>
                </a:solidFill>
              </a:rPr>
              <a:t>Tecnologico</a:t>
            </a:r>
            <a:r>
              <a:rPr lang="en-GB" sz="1800" dirty="0">
                <a:solidFill>
                  <a:schemeClr val="tx1"/>
                </a:solidFill>
              </a:rPr>
              <a:t> y de </a:t>
            </a:r>
            <a:r>
              <a:rPr lang="en-GB" sz="1800" dirty="0" err="1">
                <a:solidFill>
                  <a:schemeClr val="tx1"/>
                </a:solidFill>
              </a:rPr>
              <a:t>Estudios</a:t>
            </a:r>
            <a:r>
              <a:rPr lang="en-GB" sz="1800" dirty="0">
                <a:solidFill>
                  <a:schemeClr val="tx1"/>
                </a:solidFill>
              </a:rPr>
              <a:t> </a:t>
            </a:r>
            <a:r>
              <a:rPr lang="en-GB" sz="1800" dirty="0" err="1">
                <a:solidFill>
                  <a:schemeClr val="tx1"/>
                </a:solidFill>
              </a:rPr>
              <a:t>Superiores</a:t>
            </a:r>
            <a:r>
              <a:rPr lang="en-GB" sz="1800" dirty="0">
                <a:solidFill>
                  <a:schemeClr val="tx1"/>
                </a:solidFill>
              </a:rPr>
              <a:t> de Monterrey</a:t>
            </a:r>
          </a:p>
          <a:p>
            <a:pPr marL="0" indent="0">
              <a:buNone/>
            </a:pPr>
            <a:r>
              <a:rPr lang="en-GB" sz="1800" dirty="0" smtClean="0">
                <a:solidFill>
                  <a:schemeClr val="tx1"/>
                </a:solidFill>
              </a:rPr>
              <a:t>Justice </a:t>
            </a:r>
            <a:r>
              <a:rPr lang="en-GB" sz="1800" dirty="0">
                <a:solidFill>
                  <a:schemeClr val="tx1"/>
                </a:solidFill>
              </a:rPr>
              <a:t>Institute of British Columbia</a:t>
            </a:r>
          </a:p>
          <a:p>
            <a:pPr marL="0" indent="0">
              <a:buNone/>
            </a:pPr>
            <a:r>
              <a:rPr lang="en-GB" sz="1800" dirty="0" smtClean="0">
                <a:solidFill>
                  <a:schemeClr val="tx1"/>
                </a:solidFill>
              </a:rPr>
              <a:t>Korean </a:t>
            </a:r>
            <a:r>
              <a:rPr lang="en-GB" sz="1800" dirty="0">
                <a:solidFill>
                  <a:schemeClr val="tx1"/>
                </a:solidFill>
              </a:rPr>
              <a:t>- Instructors and Educators</a:t>
            </a:r>
          </a:p>
          <a:p>
            <a:pPr marL="0" indent="0">
              <a:buNone/>
            </a:pPr>
            <a:r>
              <a:rPr lang="en-GB" sz="1800" dirty="0" smtClean="0">
                <a:solidFill>
                  <a:schemeClr val="tx1"/>
                </a:solidFill>
              </a:rPr>
              <a:t>North Michigan University </a:t>
            </a:r>
            <a:r>
              <a:rPr lang="en-GB" sz="1800" dirty="0">
                <a:solidFill>
                  <a:schemeClr val="tx1"/>
                </a:solidFill>
              </a:rPr>
              <a:t>Student Teachers</a:t>
            </a:r>
          </a:p>
          <a:p>
            <a:pPr marL="0" indent="0">
              <a:buNone/>
            </a:pPr>
            <a:r>
              <a:rPr lang="en-GB" sz="1800" dirty="0" smtClean="0">
                <a:solidFill>
                  <a:schemeClr val="tx1"/>
                </a:solidFill>
              </a:rPr>
              <a:t>North Michigan University Supervising </a:t>
            </a:r>
            <a:r>
              <a:rPr lang="en-GB" sz="1800" dirty="0">
                <a:solidFill>
                  <a:schemeClr val="tx1"/>
                </a:solidFill>
              </a:rPr>
              <a:t>Teachers</a:t>
            </a:r>
          </a:p>
          <a:p>
            <a:pPr marL="0" indent="0">
              <a:buNone/>
            </a:pPr>
            <a:r>
              <a:rPr lang="en-GB" sz="1800" dirty="0" smtClean="0">
                <a:solidFill>
                  <a:schemeClr val="tx1"/>
                </a:solidFill>
              </a:rPr>
              <a:t>OT </a:t>
            </a:r>
            <a:r>
              <a:rPr lang="en-GB" sz="1800" dirty="0">
                <a:solidFill>
                  <a:schemeClr val="tx1"/>
                </a:solidFill>
              </a:rPr>
              <a:t>Educators' National Survey</a:t>
            </a:r>
          </a:p>
          <a:p>
            <a:pPr marL="0" indent="0">
              <a:buNone/>
            </a:pPr>
            <a:r>
              <a:rPr lang="en-GB" sz="1800" dirty="0" err="1" smtClean="0">
                <a:solidFill>
                  <a:schemeClr val="tx1"/>
                </a:solidFill>
              </a:rPr>
              <a:t>Pankey</a:t>
            </a:r>
            <a:r>
              <a:rPr lang="en-GB" sz="1800" dirty="0" smtClean="0">
                <a:solidFill>
                  <a:schemeClr val="tx1"/>
                </a:solidFill>
              </a:rPr>
              <a:t> </a:t>
            </a:r>
            <a:r>
              <a:rPr lang="en-GB" sz="1800" dirty="0">
                <a:solidFill>
                  <a:schemeClr val="tx1"/>
                </a:solidFill>
              </a:rPr>
              <a:t>Institute Dental </a:t>
            </a:r>
            <a:r>
              <a:rPr lang="en-GB" sz="1800" dirty="0" smtClean="0">
                <a:solidFill>
                  <a:schemeClr val="tx1"/>
                </a:solidFill>
              </a:rPr>
              <a:t>Faculty (Florida)</a:t>
            </a:r>
            <a:endParaRPr lang="en-GB" sz="1800" dirty="0">
              <a:solidFill>
                <a:schemeClr val="tx1"/>
              </a:solidFill>
            </a:endParaRPr>
          </a:p>
          <a:p>
            <a:pPr marL="0" indent="0">
              <a:buNone/>
            </a:pPr>
            <a:r>
              <a:rPr lang="en-GB" sz="1800" dirty="0" err="1" smtClean="0">
                <a:solidFill>
                  <a:schemeClr val="tx1"/>
                </a:solidFill>
              </a:rPr>
              <a:t>Pediatric</a:t>
            </a:r>
            <a:r>
              <a:rPr lang="en-GB" sz="1800" dirty="0" smtClean="0">
                <a:solidFill>
                  <a:schemeClr val="tx1"/>
                </a:solidFill>
              </a:rPr>
              <a:t> </a:t>
            </a:r>
            <a:r>
              <a:rPr lang="en-GB" sz="1800" dirty="0">
                <a:solidFill>
                  <a:schemeClr val="tx1"/>
                </a:solidFill>
              </a:rPr>
              <a:t>Academic Societies - Educational Scholars Program</a:t>
            </a:r>
          </a:p>
          <a:p>
            <a:pPr marL="0" indent="0">
              <a:buNone/>
            </a:pPr>
            <a:r>
              <a:rPr lang="en-GB" sz="1800" dirty="0" smtClean="0">
                <a:solidFill>
                  <a:schemeClr val="tx1"/>
                </a:solidFill>
              </a:rPr>
              <a:t>Provincial </a:t>
            </a:r>
            <a:r>
              <a:rPr lang="en-GB" sz="1800" dirty="0">
                <a:solidFill>
                  <a:schemeClr val="tx1"/>
                </a:solidFill>
              </a:rPr>
              <a:t>Instructor Diploma Program (VCC</a:t>
            </a:r>
            <a:r>
              <a:rPr lang="en-GB" sz="1800" dirty="0" smtClean="0">
                <a:solidFill>
                  <a:schemeClr val="tx1"/>
                </a:solidFill>
              </a:rPr>
              <a:t>)</a:t>
            </a:r>
          </a:p>
          <a:p>
            <a:pPr marL="0" indent="0">
              <a:buNone/>
            </a:pPr>
            <a:r>
              <a:rPr lang="en-GB" sz="1800" dirty="0" err="1" smtClean="0">
                <a:solidFill>
                  <a:schemeClr val="tx1"/>
                </a:solidFill>
              </a:rPr>
              <a:t>Pediatrics</a:t>
            </a:r>
            <a:r>
              <a:rPr lang="en-GB" sz="1800" dirty="0" smtClean="0">
                <a:solidFill>
                  <a:schemeClr val="tx1"/>
                </a:solidFill>
              </a:rPr>
              <a:t> Department, Hershey Medical </a:t>
            </a:r>
            <a:r>
              <a:rPr lang="en-GB" sz="1800" dirty="0" err="1" smtClean="0">
                <a:solidFill>
                  <a:schemeClr val="tx1"/>
                </a:solidFill>
              </a:rPr>
              <a:t>Center</a:t>
            </a:r>
            <a:endParaRPr lang="en-GB" sz="1800" dirty="0">
              <a:solidFill>
                <a:schemeClr val="tx1"/>
              </a:solidFill>
            </a:endParaRPr>
          </a:p>
          <a:p>
            <a:pPr marL="0" indent="0">
              <a:buNone/>
            </a:pPr>
            <a:endParaRPr lang="en-GB" sz="1800" dirty="0"/>
          </a:p>
        </p:txBody>
      </p:sp>
      <p:sp>
        <p:nvSpPr>
          <p:cNvPr id="5" name="Content Placeholder 4"/>
          <p:cNvSpPr>
            <a:spLocks noGrp="1"/>
          </p:cNvSpPr>
          <p:nvPr>
            <p:ph sz="half" idx="2"/>
          </p:nvPr>
        </p:nvSpPr>
        <p:spPr>
          <a:xfrm>
            <a:off x="5149850" y="1130623"/>
            <a:ext cx="4800600" cy="6459215"/>
          </a:xfrm>
        </p:spPr>
        <p:txBody>
          <a:bodyPr/>
          <a:lstStyle/>
          <a:p>
            <a:pPr marL="0" indent="0">
              <a:buNone/>
            </a:pPr>
            <a:r>
              <a:rPr lang="en-GB" sz="1800" dirty="0" smtClean="0">
                <a:solidFill>
                  <a:schemeClr val="tx1"/>
                </a:solidFill>
              </a:rPr>
              <a:t>Republic Polytechnic, Singapore</a:t>
            </a:r>
          </a:p>
          <a:p>
            <a:pPr marL="0" indent="0">
              <a:buNone/>
            </a:pPr>
            <a:r>
              <a:rPr lang="en-GB" sz="1800" dirty="0" smtClean="0">
                <a:solidFill>
                  <a:schemeClr val="tx1"/>
                </a:solidFill>
              </a:rPr>
              <a:t>PSU-JFDP Junior Faculty Development Program</a:t>
            </a:r>
          </a:p>
          <a:p>
            <a:pPr marL="0" indent="0">
              <a:buNone/>
            </a:pPr>
            <a:r>
              <a:rPr lang="en-GB" sz="1800" dirty="0" smtClean="0">
                <a:solidFill>
                  <a:schemeClr val="tx1"/>
                </a:solidFill>
              </a:rPr>
              <a:t>Society for Education in </a:t>
            </a:r>
            <a:r>
              <a:rPr lang="en-GB" sz="1800" dirty="0" err="1" smtClean="0">
                <a:solidFill>
                  <a:schemeClr val="tx1"/>
                </a:solidFill>
              </a:rPr>
              <a:t>Anesthesia</a:t>
            </a:r>
            <a:endParaRPr lang="en-GB" sz="1800" dirty="0" smtClean="0">
              <a:solidFill>
                <a:schemeClr val="tx1"/>
              </a:solidFill>
            </a:endParaRPr>
          </a:p>
          <a:p>
            <a:pPr marL="0" indent="0">
              <a:buNone/>
            </a:pPr>
            <a:r>
              <a:rPr lang="en-GB" sz="1800" dirty="0" err="1" smtClean="0">
                <a:solidFill>
                  <a:schemeClr val="tx1"/>
                </a:solidFill>
              </a:rPr>
              <a:t>SoTL</a:t>
            </a:r>
            <a:r>
              <a:rPr lang="en-GB" sz="1800" dirty="0" smtClean="0">
                <a:solidFill>
                  <a:schemeClr val="tx1"/>
                </a:solidFill>
              </a:rPr>
              <a:t> - Multinational Teaching Fellows</a:t>
            </a:r>
          </a:p>
          <a:p>
            <a:pPr marL="0" indent="0">
              <a:buNone/>
            </a:pPr>
            <a:r>
              <a:rPr lang="en-GB" sz="1800" dirty="0" smtClean="0">
                <a:solidFill>
                  <a:schemeClr val="tx1"/>
                </a:solidFill>
              </a:rPr>
              <a:t>U21 - Global</a:t>
            </a:r>
          </a:p>
          <a:p>
            <a:pPr marL="0" indent="0">
              <a:buNone/>
            </a:pPr>
            <a:r>
              <a:rPr lang="en-GB" sz="1800" dirty="0" smtClean="0">
                <a:solidFill>
                  <a:schemeClr val="tx1"/>
                </a:solidFill>
              </a:rPr>
              <a:t>U of T - Toronto Teaching Scholars Program</a:t>
            </a:r>
          </a:p>
          <a:p>
            <a:pPr marL="0" indent="0">
              <a:buNone/>
            </a:pPr>
            <a:r>
              <a:rPr lang="en-GB" sz="1800" dirty="0" smtClean="0">
                <a:solidFill>
                  <a:schemeClr val="tx1"/>
                </a:solidFill>
              </a:rPr>
              <a:t>UBC - Certificate in Practice Education in Health Services</a:t>
            </a:r>
          </a:p>
          <a:p>
            <a:pPr marL="0" indent="0">
              <a:buNone/>
            </a:pPr>
            <a:r>
              <a:rPr lang="en-GB" sz="1800" dirty="0" smtClean="0">
                <a:solidFill>
                  <a:schemeClr val="tx1"/>
                </a:solidFill>
              </a:rPr>
              <a:t>UBC - Faculty </a:t>
            </a:r>
            <a:r>
              <a:rPr lang="en-GB" sz="1800" dirty="0" err="1" smtClean="0">
                <a:solidFill>
                  <a:schemeClr val="tx1"/>
                </a:solidFill>
              </a:rPr>
              <a:t>SoTL</a:t>
            </a:r>
            <a:r>
              <a:rPr lang="en-GB" sz="1800" dirty="0" smtClean="0">
                <a:solidFill>
                  <a:schemeClr val="tx1"/>
                </a:solidFill>
              </a:rPr>
              <a:t> Leadership Program</a:t>
            </a:r>
          </a:p>
          <a:p>
            <a:pPr marL="0" indent="0">
              <a:buNone/>
            </a:pPr>
            <a:r>
              <a:rPr lang="en-GB" sz="1800" dirty="0" smtClean="0">
                <a:solidFill>
                  <a:schemeClr val="tx1"/>
                </a:solidFill>
              </a:rPr>
              <a:t>UBC - Teacher Education Longitudinal Study</a:t>
            </a:r>
          </a:p>
          <a:p>
            <a:pPr marL="0" indent="0">
              <a:buNone/>
            </a:pPr>
            <a:r>
              <a:rPr lang="en-GB" sz="1800" dirty="0" smtClean="0">
                <a:solidFill>
                  <a:schemeClr val="tx1"/>
                </a:solidFill>
              </a:rPr>
              <a:t>UC Davis - Teaching Scholars Program</a:t>
            </a:r>
          </a:p>
          <a:p>
            <a:pPr marL="0" indent="0">
              <a:buNone/>
            </a:pPr>
            <a:r>
              <a:rPr lang="en-GB" sz="1800" dirty="0" smtClean="0">
                <a:solidFill>
                  <a:schemeClr val="tx1"/>
                </a:solidFill>
              </a:rPr>
              <a:t>UNAP-TDI - Universidad Arturo Prat</a:t>
            </a:r>
          </a:p>
          <a:p>
            <a:pPr marL="0" indent="0">
              <a:buNone/>
            </a:pPr>
            <a:r>
              <a:rPr lang="en-GB" sz="1800" dirty="0" smtClean="0">
                <a:solidFill>
                  <a:schemeClr val="tx1"/>
                </a:solidFill>
              </a:rPr>
              <a:t>University of Southern Queensland</a:t>
            </a:r>
          </a:p>
          <a:p>
            <a:pPr marL="0" indent="0">
              <a:buNone/>
            </a:pPr>
            <a:r>
              <a:rPr lang="en-GB" sz="1800" dirty="0" smtClean="0">
                <a:solidFill>
                  <a:schemeClr val="tx1"/>
                </a:solidFill>
              </a:rPr>
              <a:t>UTEC - UTHSCSA: San Antonio</a:t>
            </a:r>
          </a:p>
          <a:p>
            <a:pPr marL="0" indent="0">
              <a:buNone/>
            </a:pPr>
            <a:r>
              <a:rPr lang="en-GB" sz="1800" dirty="0" smtClean="0">
                <a:solidFill>
                  <a:schemeClr val="tx1"/>
                </a:solidFill>
              </a:rPr>
              <a:t>UUI - </a:t>
            </a:r>
            <a:r>
              <a:rPr lang="en-GB" sz="1800" dirty="0" err="1" smtClean="0">
                <a:solidFill>
                  <a:schemeClr val="tx1"/>
                </a:solidFill>
              </a:rPr>
              <a:t>Kennslufraedi</a:t>
            </a:r>
            <a:r>
              <a:rPr lang="en-GB" sz="1800" dirty="0" smtClean="0">
                <a:solidFill>
                  <a:schemeClr val="tx1"/>
                </a:solidFill>
              </a:rPr>
              <a:t> HI (University of Iceland)</a:t>
            </a:r>
          </a:p>
          <a:p>
            <a:pPr marL="0" indent="0">
              <a:buNone/>
            </a:pPr>
            <a:r>
              <a:rPr lang="en-GB" sz="1800" dirty="0" smtClean="0">
                <a:solidFill>
                  <a:schemeClr val="tx1"/>
                </a:solidFill>
              </a:rPr>
              <a:t>Vancouver Coastal Health: Educators' Workshop</a:t>
            </a:r>
          </a:p>
          <a:p>
            <a:pPr marL="0" indent="0">
              <a:buNone/>
            </a:pPr>
            <a:r>
              <a:rPr lang="en-GB" sz="1800" dirty="0" smtClean="0">
                <a:solidFill>
                  <a:schemeClr val="tx1"/>
                </a:solidFill>
              </a:rPr>
              <a:t>Worldwide Universities Network US/UK</a:t>
            </a:r>
          </a:p>
          <a:p>
            <a:endParaRPr lang="en-GB" sz="1800" dirty="0" smtClean="0"/>
          </a:p>
          <a:p>
            <a:pPr marL="0" indent="0" algn="r">
              <a:buNone/>
            </a:pPr>
            <a:r>
              <a:rPr lang="en-GB" sz="1100" dirty="0" smtClean="0"/>
              <a:t>As at 6</a:t>
            </a:r>
            <a:r>
              <a:rPr lang="en-GB" sz="1100" baseline="30000" dirty="0" smtClean="0"/>
              <a:t>th</a:t>
            </a:r>
            <a:r>
              <a:rPr lang="en-GB" sz="1100" dirty="0" smtClean="0"/>
              <a:t> September 2013</a:t>
            </a:r>
            <a:endParaRPr lang="en-GB" sz="1100" dirty="0"/>
          </a:p>
        </p:txBody>
      </p:sp>
    </p:spTree>
    <p:extLst>
      <p:ext uri="{BB962C8B-B14F-4D97-AF65-F5344CB8AC3E}">
        <p14:creationId xmlns:p14="http://schemas.microsoft.com/office/powerpoint/2010/main" val="87624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grpId="0" nodeType="afterEffect">
                                  <p:stCondLst>
                                    <p:cond delay="25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25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grpId="0" nodeType="afterEffect">
                                  <p:stCondLst>
                                    <p:cond delay="25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250"/>
                                  </p:stCondLst>
                                  <p:childTnLst>
                                    <p:set>
                                      <p:cBhvr>
                                        <p:cTn id="33" dur="1" fill="hold">
                                          <p:stCondLst>
                                            <p:cond delay="0"/>
                                          </p:stCondLst>
                                        </p:cTn>
                                        <p:tgtEl>
                                          <p:spTgt spid="4">
                                            <p:txEl>
                                              <p:pRg st="9" end="9"/>
                                            </p:txEl>
                                          </p:spTgt>
                                        </p:tgtEl>
                                        <p:attrNameLst>
                                          <p:attrName>style.visibility</p:attrName>
                                        </p:attrNameLst>
                                      </p:cBhvr>
                                      <p:to>
                                        <p:strVal val="visible"/>
                                      </p:to>
                                    </p:set>
                                  </p:childTnLst>
                                </p:cTn>
                              </p:par>
                            </p:childTnLst>
                          </p:cTn>
                        </p:par>
                        <p:par>
                          <p:cTn id="34" fill="hold">
                            <p:stCondLst>
                              <p:cond delay="2250"/>
                            </p:stCondLst>
                            <p:childTnLst>
                              <p:par>
                                <p:cTn id="35" presetID="1" presetClass="entr" presetSubtype="0" fill="hold" grpId="0" nodeType="afterEffect">
                                  <p:stCondLst>
                                    <p:cond delay="25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250"/>
                                  </p:stCondLst>
                                  <p:childTnLst>
                                    <p:set>
                                      <p:cBhvr>
                                        <p:cTn id="39" dur="1" fill="hold">
                                          <p:stCondLst>
                                            <p:cond delay="0"/>
                                          </p:stCondLst>
                                        </p:cTn>
                                        <p:tgtEl>
                                          <p:spTgt spid="4">
                                            <p:txEl>
                                              <p:pRg st="11" end="11"/>
                                            </p:txEl>
                                          </p:spTgt>
                                        </p:tgtEl>
                                        <p:attrNameLst>
                                          <p:attrName>style.visibility</p:attrName>
                                        </p:attrNameLst>
                                      </p:cBhvr>
                                      <p:to>
                                        <p:strVal val="visible"/>
                                      </p:to>
                                    </p:set>
                                  </p:childTnLst>
                                </p:cTn>
                              </p:par>
                            </p:childTnLst>
                          </p:cTn>
                        </p:par>
                        <p:par>
                          <p:cTn id="40" fill="hold">
                            <p:stCondLst>
                              <p:cond delay="2750"/>
                            </p:stCondLst>
                            <p:childTnLst>
                              <p:par>
                                <p:cTn id="41" presetID="1" presetClass="entr" presetSubtype="0" fill="hold" grpId="0" nodeType="afterEffect">
                                  <p:stCondLst>
                                    <p:cond delay="25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par>
                          <p:cTn id="43" fill="hold">
                            <p:stCondLst>
                              <p:cond delay="3000"/>
                            </p:stCondLst>
                            <p:childTnLst>
                              <p:par>
                                <p:cTn id="44" presetID="1" presetClass="entr" presetSubtype="0" fill="hold" grpId="0" nodeType="afterEffect">
                                  <p:stCondLst>
                                    <p:cond delay="250"/>
                                  </p:stCondLst>
                                  <p:childTnLst>
                                    <p:set>
                                      <p:cBhvr>
                                        <p:cTn id="45" dur="1" fill="hold">
                                          <p:stCondLst>
                                            <p:cond delay="0"/>
                                          </p:stCondLst>
                                        </p:cTn>
                                        <p:tgtEl>
                                          <p:spTgt spid="4">
                                            <p:txEl>
                                              <p:pRg st="13" end="13"/>
                                            </p:txEl>
                                          </p:spTgt>
                                        </p:tgtEl>
                                        <p:attrNameLst>
                                          <p:attrName>style.visibility</p:attrName>
                                        </p:attrNameLst>
                                      </p:cBhvr>
                                      <p:to>
                                        <p:strVal val="visible"/>
                                      </p:to>
                                    </p:set>
                                  </p:childTnLst>
                                </p:cTn>
                              </p:par>
                            </p:childTnLst>
                          </p:cTn>
                        </p:par>
                        <p:par>
                          <p:cTn id="46" fill="hold">
                            <p:stCondLst>
                              <p:cond delay="3250"/>
                            </p:stCondLst>
                            <p:childTnLst>
                              <p:par>
                                <p:cTn id="47" presetID="1" presetClass="entr" presetSubtype="0" fill="hold" grpId="0" nodeType="afterEffect">
                                  <p:stCondLst>
                                    <p:cond delay="250"/>
                                  </p:stCondLst>
                                  <p:childTnLst>
                                    <p:set>
                                      <p:cBhvr>
                                        <p:cTn id="48" dur="1" fill="hold">
                                          <p:stCondLst>
                                            <p:cond delay="0"/>
                                          </p:stCondLst>
                                        </p:cTn>
                                        <p:tgtEl>
                                          <p:spTgt spid="4">
                                            <p:txEl>
                                              <p:pRg st="14" end="14"/>
                                            </p:txEl>
                                          </p:spTgt>
                                        </p:tgtEl>
                                        <p:attrNameLst>
                                          <p:attrName>style.visibility</p:attrName>
                                        </p:attrNameLst>
                                      </p:cBhvr>
                                      <p:to>
                                        <p:strVal val="visible"/>
                                      </p:to>
                                    </p:set>
                                  </p:childTnLst>
                                </p:cTn>
                              </p:par>
                            </p:childTnLst>
                          </p:cTn>
                        </p:par>
                        <p:par>
                          <p:cTn id="49" fill="hold">
                            <p:stCondLst>
                              <p:cond delay="3500"/>
                            </p:stCondLst>
                            <p:childTnLst>
                              <p:par>
                                <p:cTn id="50" presetID="1" presetClass="entr" presetSubtype="0" fill="hold" nodeType="afterEffect">
                                  <p:stCondLst>
                                    <p:cond delay="250"/>
                                  </p:stCondLst>
                                  <p:childTnLst>
                                    <p:set>
                                      <p:cBhvr>
                                        <p:cTn id="51" dur="1" fill="hold">
                                          <p:stCondLst>
                                            <p:cond delay="0"/>
                                          </p:stCondLst>
                                        </p:cTn>
                                        <p:tgtEl>
                                          <p:spTgt spid="5">
                                            <p:txEl>
                                              <p:pRg st="0" end="0"/>
                                            </p:txEl>
                                          </p:spTgt>
                                        </p:tgtEl>
                                        <p:attrNameLst>
                                          <p:attrName>style.visibility</p:attrName>
                                        </p:attrNameLst>
                                      </p:cBhvr>
                                      <p:to>
                                        <p:strVal val="visible"/>
                                      </p:to>
                                    </p:set>
                                  </p:childTnLst>
                                </p:cTn>
                              </p:par>
                            </p:childTnLst>
                          </p:cTn>
                        </p:par>
                        <p:par>
                          <p:cTn id="52" fill="hold">
                            <p:stCondLst>
                              <p:cond delay="3750"/>
                            </p:stCondLst>
                            <p:childTnLst>
                              <p:par>
                                <p:cTn id="53" presetID="1" presetClass="entr" presetSubtype="0" fill="hold" nodeType="afterEffect">
                                  <p:stCondLst>
                                    <p:cond delay="250"/>
                                  </p:stCondLst>
                                  <p:childTnLst>
                                    <p:set>
                                      <p:cBhvr>
                                        <p:cTn id="54" dur="1" fill="hold">
                                          <p:stCondLst>
                                            <p:cond delay="0"/>
                                          </p:stCondLst>
                                        </p:cTn>
                                        <p:tgtEl>
                                          <p:spTgt spid="5">
                                            <p:txEl>
                                              <p:pRg st="1" end="1"/>
                                            </p:txEl>
                                          </p:spTgt>
                                        </p:tgtEl>
                                        <p:attrNameLst>
                                          <p:attrName>style.visibility</p:attrName>
                                        </p:attrNameLst>
                                      </p:cBhvr>
                                      <p:to>
                                        <p:strVal val="visible"/>
                                      </p:to>
                                    </p:set>
                                  </p:childTnLst>
                                </p:cTn>
                              </p:par>
                            </p:childTnLst>
                          </p:cTn>
                        </p:par>
                        <p:par>
                          <p:cTn id="55" fill="hold">
                            <p:stCondLst>
                              <p:cond delay="4000"/>
                            </p:stCondLst>
                            <p:childTnLst>
                              <p:par>
                                <p:cTn id="56" presetID="1" presetClass="entr" presetSubtype="0" fill="hold" nodeType="afterEffect">
                                  <p:stCondLst>
                                    <p:cond delay="250"/>
                                  </p:stCondLst>
                                  <p:childTnLst>
                                    <p:set>
                                      <p:cBhvr>
                                        <p:cTn id="57" dur="1" fill="hold">
                                          <p:stCondLst>
                                            <p:cond delay="0"/>
                                          </p:stCondLst>
                                        </p:cTn>
                                        <p:tgtEl>
                                          <p:spTgt spid="5">
                                            <p:txEl>
                                              <p:pRg st="2" end="2"/>
                                            </p:txEl>
                                          </p:spTgt>
                                        </p:tgtEl>
                                        <p:attrNameLst>
                                          <p:attrName>style.visibility</p:attrName>
                                        </p:attrNameLst>
                                      </p:cBhvr>
                                      <p:to>
                                        <p:strVal val="visible"/>
                                      </p:to>
                                    </p:set>
                                  </p:childTnLst>
                                </p:cTn>
                              </p:par>
                            </p:childTnLst>
                          </p:cTn>
                        </p:par>
                        <p:par>
                          <p:cTn id="58" fill="hold">
                            <p:stCondLst>
                              <p:cond delay="4250"/>
                            </p:stCondLst>
                            <p:childTnLst>
                              <p:par>
                                <p:cTn id="59" presetID="1" presetClass="entr" presetSubtype="0" fill="hold" nodeType="afterEffect">
                                  <p:stCondLst>
                                    <p:cond delay="250"/>
                                  </p:stCondLst>
                                  <p:childTnLst>
                                    <p:set>
                                      <p:cBhvr>
                                        <p:cTn id="60" dur="1" fill="hold">
                                          <p:stCondLst>
                                            <p:cond delay="0"/>
                                          </p:stCondLst>
                                        </p:cTn>
                                        <p:tgtEl>
                                          <p:spTgt spid="5">
                                            <p:txEl>
                                              <p:pRg st="3" end="3"/>
                                            </p:txEl>
                                          </p:spTgt>
                                        </p:tgtEl>
                                        <p:attrNameLst>
                                          <p:attrName>style.visibility</p:attrName>
                                        </p:attrNameLst>
                                      </p:cBhvr>
                                      <p:to>
                                        <p:strVal val="visible"/>
                                      </p:to>
                                    </p:set>
                                  </p:childTnLst>
                                </p:cTn>
                              </p:par>
                            </p:childTnLst>
                          </p:cTn>
                        </p:par>
                        <p:par>
                          <p:cTn id="61" fill="hold">
                            <p:stCondLst>
                              <p:cond delay="4500"/>
                            </p:stCondLst>
                            <p:childTnLst>
                              <p:par>
                                <p:cTn id="62" presetID="1" presetClass="entr" presetSubtype="0" fill="hold" nodeType="afterEffect">
                                  <p:stCondLst>
                                    <p:cond delay="250"/>
                                  </p:stCondLst>
                                  <p:childTnLst>
                                    <p:set>
                                      <p:cBhvr>
                                        <p:cTn id="63" dur="1" fill="hold">
                                          <p:stCondLst>
                                            <p:cond delay="0"/>
                                          </p:stCondLst>
                                        </p:cTn>
                                        <p:tgtEl>
                                          <p:spTgt spid="5">
                                            <p:txEl>
                                              <p:pRg st="4" end="4"/>
                                            </p:txEl>
                                          </p:spTgt>
                                        </p:tgtEl>
                                        <p:attrNameLst>
                                          <p:attrName>style.visibility</p:attrName>
                                        </p:attrNameLst>
                                      </p:cBhvr>
                                      <p:to>
                                        <p:strVal val="visible"/>
                                      </p:to>
                                    </p:set>
                                  </p:childTnLst>
                                </p:cTn>
                              </p:par>
                            </p:childTnLst>
                          </p:cTn>
                        </p:par>
                        <p:par>
                          <p:cTn id="64" fill="hold">
                            <p:stCondLst>
                              <p:cond delay="4750"/>
                            </p:stCondLst>
                            <p:childTnLst>
                              <p:par>
                                <p:cTn id="65" presetID="1" presetClass="entr" presetSubtype="0" fill="hold" nodeType="afterEffect">
                                  <p:stCondLst>
                                    <p:cond delay="250"/>
                                  </p:stCondLst>
                                  <p:childTnLst>
                                    <p:set>
                                      <p:cBhvr>
                                        <p:cTn id="66" dur="1" fill="hold">
                                          <p:stCondLst>
                                            <p:cond delay="0"/>
                                          </p:stCondLst>
                                        </p:cTn>
                                        <p:tgtEl>
                                          <p:spTgt spid="5">
                                            <p:txEl>
                                              <p:pRg st="5" end="5"/>
                                            </p:txEl>
                                          </p:spTgt>
                                        </p:tgtEl>
                                        <p:attrNameLst>
                                          <p:attrName>style.visibility</p:attrName>
                                        </p:attrNameLst>
                                      </p:cBhvr>
                                      <p:to>
                                        <p:strVal val="visible"/>
                                      </p:to>
                                    </p:set>
                                  </p:childTnLst>
                                </p:cTn>
                              </p:par>
                            </p:childTnLst>
                          </p:cTn>
                        </p:par>
                        <p:par>
                          <p:cTn id="67" fill="hold">
                            <p:stCondLst>
                              <p:cond delay="5000"/>
                            </p:stCondLst>
                            <p:childTnLst>
                              <p:par>
                                <p:cTn id="68" presetID="1" presetClass="entr" presetSubtype="0" fill="hold" nodeType="afterEffect">
                                  <p:stCondLst>
                                    <p:cond delay="250"/>
                                  </p:stCondLst>
                                  <p:childTnLst>
                                    <p:set>
                                      <p:cBhvr>
                                        <p:cTn id="69" dur="1" fill="hold">
                                          <p:stCondLst>
                                            <p:cond delay="0"/>
                                          </p:stCondLst>
                                        </p:cTn>
                                        <p:tgtEl>
                                          <p:spTgt spid="5">
                                            <p:txEl>
                                              <p:pRg st="6" end="6"/>
                                            </p:txEl>
                                          </p:spTgt>
                                        </p:tgtEl>
                                        <p:attrNameLst>
                                          <p:attrName>style.visibility</p:attrName>
                                        </p:attrNameLst>
                                      </p:cBhvr>
                                      <p:to>
                                        <p:strVal val="visible"/>
                                      </p:to>
                                    </p:set>
                                  </p:childTnLst>
                                </p:cTn>
                              </p:par>
                            </p:childTnLst>
                          </p:cTn>
                        </p:par>
                        <p:par>
                          <p:cTn id="70" fill="hold">
                            <p:stCondLst>
                              <p:cond delay="5250"/>
                            </p:stCondLst>
                            <p:childTnLst>
                              <p:par>
                                <p:cTn id="71" presetID="1" presetClass="entr" presetSubtype="0" fill="hold" nodeType="afterEffect">
                                  <p:stCondLst>
                                    <p:cond delay="250"/>
                                  </p:stCondLst>
                                  <p:childTnLst>
                                    <p:set>
                                      <p:cBhvr>
                                        <p:cTn id="72" dur="1" fill="hold">
                                          <p:stCondLst>
                                            <p:cond delay="0"/>
                                          </p:stCondLst>
                                        </p:cTn>
                                        <p:tgtEl>
                                          <p:spTgt spid="5">
                                            <p:txEl>
                                              <p:pRg st="7" end="7"/>
                                            </p:txEl>
                                          </p:spTgt>
                                        </p:tgtEl>
                                        <p:attrNameLst>
                                          <p:attrName>style.visibility</p:attrName>
                                        </p:attrNameLst>
                                      </p:cBhvr>
                                      <p:to>
                                        <p:strVal val="visible"/>
                                      </p:to>
                                    </p:set>
                                  </p:childTnLst>
                                </p:cTn>
                              </p:par>
                            </p:childTnLst>
                          </p:cTn>
                        </p:par>
                        <p:par>
                          <p:cTn id="73" fill="hold">
                            <p:stCondLst>
                              <p:cond delay="5500"/>
                            </p:stCondLst>
                            <p:childTnLst>
                              <p:par>
                                <p:cTn id="74" presetID="1" presetClass="entr" presetSubtype="0" fill="hold" nodeType="afterEffect">
                                  <p:stCondLst>
                                    <p:cond delay="250"/>
                                  </p:stCondLst>
                                  <p:childTnLst>
                                    <p:set>
                                      <p:cBhvr>
                                        <p:cTn id="75" dur="1" fill="hold">
                                          <p:stCondLst>
                                            <p:cond delay="0"/>
                                          </p:stCondLst>
                                        </p:cTn>
                                        <p:tgtEl>
                                          <p:spTgt spid="5">
                                            <p:txEl>
                                              <p:pRg st="8" end="8"/>
                                            </p:txEl>
                                          </p:spTgt>
                                        </p:tgtEl>
                                        <p:attrNameLst>
                                          <p:attrName>style.visibility</p:attrName>
                                        </p:attrNameLst>
                                      </p:cBhvr>
                                      <p:to>
                                        <p:strVal val="visible"/>
                                      </p:to>
                                    </p:set>
                                  </p:childTnLst>
                                </p:cTn>
                              </p:par>
                            </p:childTnLst>
                          </p:cTn>
                        </p:par>
                        <p:par>
                          <p:cTn id="76" fill="hold">
                            <p:stCondLst>
                              <p:cond delay="5750"/>
                            </p:stCondLst>
                            <p:childTnLst>
                              <p:par>
                                <p:cTn id="77" presetID="1" presetClass="entr" presetSubtype="0" fill="hold" nodeType="afterEffect">
                                  <p:stCondLst>
                                    <p:cond delay="250"/>
                                  </p:stCondLst>
                                  <p:childTnLst>
                                    <p:set>
                                      <p:cBhvr>
                                        <p:cTn id="78" dur="1" fill="hold">
                                          <p:stCondLst>
                                            <p:cond delay="0"/>
                                          </p:stCondLst>
                                        </p:cTn>
                                        <p:tgtEl>
                                          <p:spTgt spid="5">
                                            <p:txEl>
                                              <p:pRg st="9" end="9"/>
                                            </p:txEl>
                                          </p:spTgt>
                                        </p:tgtEl>
                                        <p:attrNameLst>
                                          <p:attrName>style.visibility</p:attrName>
                                        </p:attrNameLst>
                                      </p:cBhvr>
                                      <p:to>
                                        <p:strVal val="visible"/>
                                      </p:to>
                                    </p:set>
                                  </p:childTnLst>
                                </p:cTn>
                              </p:par>
                            </p:childTnLst>
                          </p:cTn>
                        </p:par>
                        <p:par>
                          <p:cTn id="79" fill="hold">
                            <p:stCondLst>
                              <p:cond delay="6000"/>
                            </p:stCondLst>
                            <p:childTnLst>
                              <p:par>
                                <p:cTn id="80" presetID="1" presetClass="entr" presetSubtype="0" fill="hold" nodeType="afterEffect">
                                  <p:stCondLst>
                                    <p:cond delay="250"/>
                                  </p:stCondLst>
                                  <p:childTnLst>
                                    <p:set>
                                      <p:cBhvr>
                                        <p:cTn id="81" dur="1" fill="hold">
                                          <p:stCondLst>
                                            <p:cond delay="0"/>
                                          </p:stCondLst>
                                        </p:cTn>
                                        <p:tgtEl>
                                          <p:spTgt spid="5">
                                            <p:txEl>
                                              <p:pRg st="10" end="10"/>
                                            </p:txEl>
                                          </p:spTgt>
                                        </p:tgtEl>
                                        <p:attrNameLst>
                                          <p:attrName>style.visibility</p:attrName>
                                        </p:attrNameLst>
                                      </p:cBhvr>
                                      <p:to>
                                        <p:strVal val="visible"/>
                                      </p:to>
                                    </p:set>
                                  </p:childTnLst>
                                </p:cTn>
                              </p:par>
                            </p:childTnLst>
                          </p:cTn>
                        </p:par>
                        <p:par>
                          <p:cTn id="82" fill="hold">
                            <p:stCondLst>
                              <p:cond delay="6250"/>
                            </p:stCondLst>
                            <p:childTnLst>
                              <p:par>
                                <p:cTn id="83" presetID="1" presetClass="entr" presetSubtype="0" fill="hold" nodeType="afterEffect">
                                  <p:stCondLst>
                                    <p:cond delay="250"/>
                                  </p:stCondLst>
                                  <p:childTnLst>
                                    <p:set>
                                      <p:cBhvr>
                                        <p:cTn id="84" dur="1" fill="hold">
                                          <p:stCondLst>
                                            <p:cond delay="0"/>
                                          </p:stCondLst>
                                        </p:cTn>
                                        <p:tgtEl>
                                          <p:spTgt spid="5">
                                            <p:txEl>
                                              <p:pRg st="11" end="11"/>
                                            </p:txEl>
                                          </p:spTgt>
                                        </p:tgtEl>
                                        <p:attrNameLst>
                                          <p:attrName>style.visibility</p:attrName>
                                        </p:attrNameLst>
                                      </p:cBhvr>
                                      <p:to>
                                        <p:strVal val="visible"/>
                                      </p:to>
                                    </p:set>
                                  </p:childTnLst>
                                </p:cTn>
                              </p:par>
                            </p:childTnLst>
                          </p:cTn>
                        </p:par>
                        <p:par>
                          <p:cTn id="85" fill="hold">
                            <p:stCondLst>
                              <p:cond delay="6500"/>
                            </p:stCondLst>
                            <p:childTnLst>
                              <p:par>
                                <p:cTn id="86" presetID="1" presetClass="entr" presetSubtype="0" fill="hold" nodeType="afterEffect">
                                  <p:stCondLst>
                                    <p:cond delay="250"/>
                                  </p:stCondLst>
                                  <p:childTnLst>
                                    <p:set>
                                      <p:cBhvr>
                                        <p:cTn id="87" dur="1" fill="hold">
                                          <p:stCondLst>
                                            <p:cond delay="0"/>
                                          </p:stCondLst>
                                        </p:cTn>
                                        <p:tgtEl>
                                          <p:spTgt spid="5">
                                            <p:txEl>
                                              <p:pRg st="12" end="12"/>
                                            </p:txEl>
                                          </p:spTgt>
                                        </p:tgtEl>
                                        <p:attrNameLst>
                                          <p:attrName>style.visibility</p:attrName>
                                        </p:attrNameLst>
                                      </p:cBhvr>
                                      <p:to>
                                        <p:strVal val="visible"/>
                                      </p:to>
                                    </p:set>
                                  </p:childTnLst>
                                </p:cTn>
                              </p:par>
                            </p:childTnLst>
                          </p:cTn>
                        </p:par>
                        <p:par>
                          <p:cTn id="88" fill="hold">
                            <p:stCondLst>
                              <p:cond delay="6750"/>
                            </p:stCondLst>
                            <p:childTnLst>
                              <p:par>
                                <p:cTn id="89" presetID="1" presetClass="entr" presetSubtype="0" fill="hold" nodeType="afterEffect">
                                  <p:stCondLst>
                                    <p:cond delay="250"/>
                                  </p:stCondLst>
                                  <p:childTnLst>
                                    <p:set>
                                      <p:cBhvr>
                                        <p:cTn id="90" dur="1" fill="hold">
                                          <p:stCondLst>
                                            <p:cond delay="0"/>
                                          </p:stCondLst>
                                        </p:cTn>
                                        <p:tgtEl>
                                          <p:spTgt spid="5">
                                            <p:txEl>
                                              <p:pRg st="13" end="13"/>
                                            </p:txEl>
                                          </p:spTgt>
                                        </p:tgtEl>
                                        <p:attrNameLst>
                                          <p:attrName>style.visibility</p:attrName>
                                        </p:attrNameLst>
                                      </p:cBhvr>
                                      <p:to>
                                        <p:strVal val="visible"/>
                                      </p:to>
                                    </p:set>
                                  </p:childTnLst>
                                </p:cTn>
                              </p:par>
                            </p:childTnLst>
                          </p:cTn>
                        </p:par>
                        <p:par>
                          <p:cTn id="91" fill="hold">
                            <p:stCondLst>
                              <p:cond delay="7000"/>
                            </p:stCondLst>
                            <p:childTnLst>
                              <p:par>
                                <p:cTn id="92" presetID="1" presetClass="entr" presetSubtype="0" fill="hold" nodeType="afterEffect">
                                  <p:stCondLst>
                                    <p:cond delay="250"/>
                                  </p:stCondLst>
                                  <p:childTnLst>
                                    <p:set>
                                      <p:cBhvr>
                                        <p:cTn id="93" dur="1" fill="hold">
                                          <p:stCondLst>
                                            <p:cond delay="0"/>
                                          </p:stCondLst>
                                        </p:cTn>
                                        <p:tgtEl>
                                          <p:spTgt spid="5">
                                            <p:txEl>
                                              <p:pRg st="14" end="14"/>
                                            </p:txEl>
                                          </p:spTgt>
                                        </p:tgtEl>
                                        <p:attrNameLst>
                                          <p:attrName>style.visibility</p:attrName>
                                        </p:attrNameLst>
                                      </p:cBhvr>
                                      <p:to>
                                        <p:strVal val="visible"/>
                                      </p:to>
                                    </p:set>
                                  </p:childTnLst>
                                </p:cTn>
                              </p:par>
                            </p:childTnLst>
                          </p:cTn>
                        </p:par>
                        <p:par>
                          <p:cTn id="94" fill="hold">
                            <p:stCondLst>
                              <p:cond delay="7250"/>
                            </p:stCondLst>
                            <p:childTnLst>
                              <p:par>
                                <p:cTn id="95" presetID="1" presetClass="entr" presetSubtype="0" fill="hold" nodeType="afterEffect">
                                  <p:stCondLst>
                                    <p:cond delay="250"/>
                                  </p:stCondLst>
                                  <p:childTnLst>
                                    <p:set>
                                      <p:cBhvr>
                                        <p:cTn id="9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4038"/>
            <a:ext cx="8153400" cy="936625"/>
          </a:xfrm>
        </p:spPr>
        <p:txBody>
          <a:bodyPr/>
          <a:lstStyle/>
          <a:p>
            <a:r>
              <a:rPr lang="en-GB" dirty="0" smtClean="0"/>
              <a:t>The ‘matching’ hypothesis</a:t>
            </a:r>
            <a:endParaRPr lang="en-GB" dirty="0"/>
          </a:p>
        </p:txBody>
      </p:sp>
      <p:sp>
        <p:nvSpPr>
          <p:cNvPr id="3" name="Content Placeholder 2"/>
          <p:cNvSpPr>
            <a:spLocks noGrp="1"/>
          </p:cNvSpPr>
          <p:nvPr>
            <p:ph idx="1"/>
          </p:nvPr>
        </p:nvSpPr>
        <p:spPr>
          <a:xfrm>
            <a:off x="1906885" y="2210744"/>
            <a:ext cx="6894611" cy="1872208"/>
          </a:xfrm>
        </p:spPr>
        <p:txBody>
          <a:bodyPr/>
          <a:lstStyle/>
          <a:p>
            <a:pPr marL="0" indent="0">
              <a:buNone/>
            </a:pPr>
            <a:r>
              <a:rPr lang="en-GB" dirty="0" smtClean="0"/>
              <a:t>Matching students’ learning styles with the teacher’s style of teaching improves learning</a:t>
            </a:r>
            <a:endParaRPr lang="en-GB" dirty="0"/>
          </a:p>
        </p:txBody>
      </p:sp>
    </p:spTree>
    <p:extLst>
      <p:ext uri="{BB962C8B-B14F-4D97-AF65-F5344CB8AC3E}">
        <p14:creationId xmlns:p14="http://schemas.microsoft.com/office/powerpoint/2010/main" val="714261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everything working together</a:t>
            </a:r>
            <a:endParaRPr lang="en-GB" dirty="0"/>
          </a:p>
        </p:txBody>
      </p:sp>
      <p:sp>
        <p:nvSpPr>
          <p:cNvPr id="4" name="Isosceles Triangle 3"/>
          <p:cNvSpPr/>
          <p:nvPr/>
        </p:nvSpPr>
        <p:spPr bwMode="auto">
          <a:xfrm>
            <a:off x="2899100" y="2642791"/>
            <a:ext cx="3976337" cy="2880320"/>
          </a:xfrm>
          <a:prstGeom prst="triangle">
            <a:avLst/>
          </a:prstGeom>
          <a:solidFill>
            <a:schemeClr val="accent3"/>
          </a:solidFill>
          <a:ln w="571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2575064" y="1706687"/>
            <a:ext cx="4536504" cy="830997"/>
          </a:xfrm>
          <a:prstGeom prst="rect">
            <a:avLst/>
          </a:prstGeom>
          <a:noFill/>
        </p:spPr>
        <p:txBody>
          <a:bodyPr wrap="square" rtlCol="0">
            <a:spAutoFit/>
          </a:bodyPr>
          <a:lstStyle/>
          <a:p>
            <a:r>
              <a:rPr lang="en-GB" sz="2400" b="1" dirty="0" smtClean="0"/>
              <a:t>What do you want the learners to be able to do?</a:t>
            </a:r>
            <a:endParaRPr lang="en-GB" sz="2400" b="1" dirty="0"/>
          </a:p>
        </p:txBody>
      </p:sp>
      <p:sp>
        <p:nvSpPr>
          <p:cNvPr id="6" name="TextBox 5"/>
          <p:cNvSpPr txBox="1"/>
          <p:nvPr/>
        </p:nvSpPr>
        <p:spPr>
          <a:xfrm>
            <a:off x="106685" y="5667127"/>
            <a:ext cx="4032448" cy="1200329"/>
          </a:xfrm>
          <a:prstGeom prst="rect">
            <a:avLst/>
          </a:prstGeom>
          <a:noFill/>
        </p:spPr>
        <p:txBody>
          <a:bodyPr wrap="square" rtlCol="0">
            <a:spAutoFit/>
          </a:bodyPr>
          <a:lstStyle/>
          <a:p>
            <a:r>
              <a:rPr lang="en-GB" sz="2400" b="1" dirty="0" smtClean="0"/>
              <a:t>What teaching methods and learning activities are suitable?</a:t>
            </a:r>
            <a:endParaRPr lang="en-GB" sz="2400" b="1" dirty="0"/>
          </a:p>
        </p:txBody>
      </p:sp>
      <p:sp>
        <p:nvSpPr>
          <p:cNvPr id="7" name="TextBox 6"/>
          <p:cNvSpPr txBox="1"/>
          <p:nvPr/>
        </p:nvSpPr>
        <p:spPr>
          <a:xfrm>
            <a:off x="6371381" y="5729843"/>
            <a:ext cx="3384376" cy="830997"/>
          </a:xfrm>
          <a:prstGeom prst="rect">
            <a:avLst/>
          </a:prstGeom>
          <a:noFill/>
        </p:spPr>
        <p:txBody>
          <a:bodyPr wrap="square" rtlCol="0">
            <a:spAutoFit/>
          </a:bodyPr>
          <a:lstStyle/>
          <a:p>
            <a:r>
              <a:rPr lang="en-GB" sz="2400" b="1" dirty="0" smtClean="0"/>
              <a:t>How will you find out what has been learnt?</a:t>
            </a:r>
          </a:p>
        </p:txBody>
      </p:sp>
      <p:sp>
        <p:nvSpPr>
          <p:cNvPr id="8" name="TextBox 7"/>
          <p:cNvSpPr txBox="1"/>
          <p:nvPr/>
        </p:nvSpPr>
        <p:spPr>
          <a:xfrm>
            <a:off x="2448138" y="3912846"/>
            <a:ext cx="4878260" cy="646331"/>
          </a:xfrm>
          <a:prstGeom prst="rect">
            <a:avLst/>
          </a:prstGeom>
          <a:solidFill>
            <a:schemeClr val="bg1"/>
          </a:solidFill>
        </p:spPr>
        <p:txBody>
          <a:bodyPr wrap="none" rtlCol="0">
            <a:spAutoFit/>
          </a:bodyPr>
          <a:lstStyle/>
          <a:p>
            <a:r>
              <a:rPr lang="en-GB" sz="3600" dirty="0" smtClean="0"/>
              <a:t>Constructive alignment</a:t>
            </a:r>
            <a:endParaRPr lang="en-GB" sz="3600" dirty="0"/>
          </a:p>
        </p:txBody>
      </p:sp>
      <p:sp>
        <p:nvSpPr>
          <p:cNvPr id="9" name="Rectangle 8"/>
          <p:cNvSpPr/>
          <p:nvPr/>
        </p:nvSpPr>
        <p:spPr>
          <a:xfrm>
            <a:off x="1114797" y="7262336"/>
            <a:ext cx="8784976" cy="276999"/>
          </a:xfrm>
          <a:prstGeom prst="rect">
            <a:avLst/>
          </a:prstGeom>
        </p:spPr>
        <p:txBody>
          <a:bodyPr wrap="square">
            <a:spAutoFit/>
          </a:bodyPr>
          <a:lstStyle/>
          <a:p>
            <a:pPr algn="r"/>
            <a:r>
              <a:rPr lang="en-GB" sz="1200" dirty="0"/>
              <a:t>John Biggs (1999</a:t>
            </a:r>
            <a:r>
              <a:rPr lang="en-GB" sz="1200" dirty="0" smtClean="0"/>
              <a:t>) </a:t>
            </a:r>
            <a:r>
              <a:rPr lang="en-GB" sz="1200" i="1" dirty="0"/>
              <a:t>Teaching for Quality Learning at </a:t>
            </a:r>
            <a:r>
              <a:rPr lang="en-GB" sz="1200" i="1" dirty="0" smtClean="0"/>
              <a:t>University</a:t>
            </a:r>
            <a:r>
              <a:rPr lang="en-GB" sz="1200" dirty="0" smtClean="0"/>
              <a:t> </a:t>
            </a:r>
            <a:r>
              <a:rPr lang="en-GB" sz="1200" dirty="0"/>
              <a:t>(SRHE and Open University Press, Buckingham)</a:t>
            </a:r>
          </a:p>
        </p:txBody>
      </p:sp>
      <p:sp>
        <p:nvSpPr>
          <p:cNvPr id="10" name="Freeform 9"/>
          <p:cNvSpPr/>
          <p:nvPr/>
        </p:nvSpPr>
        <p:spPr bwMode="auto">
          <a:xfrm>
            <a:off x="7130962" y="6035946"/>
            <a:ext cx="1515066" cy="567245"/>
          </a:xfrm>
          <a:custGeom>
            <a:avLst/>
            <a:gdLst>
              <a:gd name="connsiteX0" fmla="*/ 160902 w 1473276"/>
              <a:gd name="connsiteY0" fmla="*/ 236928 h 811052"/>
              <a:gd name="connsiteX1" fmla="*/ 755988 w 1473276"/>
              <a:gd name="connsiteY1" fmla="*/ 4700 h 811052"/>
              <a:gd name="connsiteX2" fmla="*/ 1467188 w 1473276"/>
              <a:gd name="connsiteY2" fmla="*/ 425614 h 811052"/>
              <a:gd name="connsiteX3" fmla="*/ 1046274 w 1473276"/>
              <a:gd name="connsiteY3" fmla="*/ 802985 h 811052"/>
              <a:gd name="connsiteX4" fmla="*/ 146388 w 1473276"/>
              <a:gd name="connsiteY4" fmla="*/ 643328 h 811052"/>
              <a:gd name="connsiteX5" fmla="*/ 1245 w 1473276"/>
              <a:gd name="connsiteY5" fmla="*/ 178871 h 811052"/>
              <a:gd name="connsiteX6" fmla="*/ 88331 w 1473276"/>
              <a:gd name="connsiteY6" fmla="*/ 106300 h 811052"/>
              <a:gd name="connsiteX0" fmla="*/ 136211 w 1448585"/>
              <a:gd name="connsiteY0" fmla="*/ 236928 h 809632"/>
              <a:gd name="connsiteX1" fmla="*/ 731297 w 1448585"/>
              <a:gd name="connsiteY1" fmla="*/ 4700 h 809632"/>
              <a:gd name="connsiteX2" fmla="*/ 1442497 w 1448585"/>
              <a:gd name="connsiteY2" fmla="*/ 425614 h 809632"/>
              <a:gd name="connsiteX3" fmla="*/ 1021583 w 1448585"/>
              <a:gd name="connsiteY3" fmla="*/ 802985 h 809632"/>
              <a:gd name="connsiteX4" fmla="*/ 121697 w 1448585"/>
              <a:gd name="connsiteY4" fmla="*/ 643328 h 809632"/>
              <a:gd name="connsiteX5" fmla="*/ 2952 w 1448585"/>
              <a:gd name="connsiteY5" fmla="*/ 351063 h 809632"/>
              <a:gd name="connsiteX6" fmla="*/ 63640 w 1448585"/>
              <a:gd name="connsiteY6" fmla="*/ 106300 h 809632"/>
              <a:gd name="connsiteX0" fmla="*/ 139293 w 1451667"/>
              <a:gd name="connsiteY0" fmla="*/ 236928 h 809632"/>
              <a:gd name="connsiteX1" fmla="*/ 734379 w 1451667"/>
              <a:gd name="connsiteY1" fmla="*/ 4700 h 809632"/>
              <a:gd name="connsiteX2" fmla="*/ 1445579 w 1451667"/>
              <a:gd name="connsiteY2" fmla="*/ 425614 h 809632"/>
              <a:gd name="connsiteX3" fmla="*/ 1024665 w 1451667"/>
              <a:gd name="connsiteY3" fmla="*/ 802985 h 809632"/>
              <a:gd name="connsiteX4" fmla="*/ 124779 w 1451667"/>
              <a:gd name="connsiteY4" fmla="*/ 643328 h 809632"/>
              <a:gd name="connsiteX5" fmla="*/ 6034 w 1451667"/>
              <a:gd name="connsiteY5" fmla="*/ 351063 h 809632"/>
              <a:gd name="connsiteX6" fmla="*/ 108957 w 1451667"/>
              <a:gd name="connsiteY6" fmla="*/ 106300 h 809632"/>
              <a:gd name="connsiteX0" fmla="*/ 97058 w 1451667"/>
              <a:gd name="connsiteY0" fmla="*/ 231419 h 810061"/>
              <a:gd name="connsiteX1" fmla="*/ 734379 w 1451667"/>
              <a:gd name="connsiteY1" fmla="*/ 5129 h 810061"/>
              <a:gd name="connsiteX2" fmla="*/ 1445579 w 1451667"/>
              <a:gd name="connsiteY2" fmla="*/ 426043 h 810061"/>
              <a:gd name="connsiteX3" fmla="*/ 1024665 w 1451667"/>
              <a:gd name="connsiteY3" fmla="*/ 803414 h 810061"/>
              <a:gd name="connsiteX4" fmla="*/ 124779 w 1451667"/>
              <a:gd name="connsiteY4" fmla="*/ 643757 h 810061"/>
              <a:gd name="connsiteX5" fmla="*/ 6034 w 1451667"/>
              <a:gd name="connsiteY5" fmla="*/ 351492 h 810061"/>
              <a:gd name="connsiteX6" fmla="*/ 108957 w 1451667"/>
              <a:gd name="connsiteY6" fmla="*/ 106729 h 810061"/>
              <a:gd name="connsiteX0" fmla="*/ 98131 w 1452194"/>
              <a:gd name="connsiteY0" fmla="*/ 231419 h 840082"/>
              <a:gd name="connsiteX1" fmla="*/ 735452 w 1452194"/>
              <a:gd name="connsiteY1" fmla="*/ 5129 h 840082"/>
              <a:gd name="connsiteX2" fmla="*/ 1446652 w 1452194"/>
              <a:gd name="connsiteY2" fmla="*/ 426043 h 840082"/>
              <a:gd name="connsiteX3" fmla="*/ 1025738 w 1452194"/>
              <a:gd name="connsiteY3" fmla="*/ 803414 h 840082"/>
              <a:gd name="connsiteX4" fmla="*/ 305353 w 1452194"/>
              <a:gd name="connsiteY4" fmla="*/ 774385 h 840082"/>
              <a:gd name="connsiteX5" fmla="*/ 7107 w 1452194"/>
              <a:gd name="connsiteY5" fmla="*/ 351492 h 840082"/>
              <a:gd name="connsiteX6" fmla="*/ 110030 w 1452194"/>
              <a:gd name="connsiteY6" fmla="*/ 106729 h 840082"/>
              <a:gd name="connsiteX0" fmla="*/ 98131 w 1450163"/>
              <a:gd name="connsiteY0" fmla="*/ 231419 h 811217"/>
              <a:gd name="connsiteX1" fmla="*/ 735452 w 1450163"/>
              <a:gd name="connsiteY1" fmla="*/ 5129 h 811217"/>
              <a:gd name="connsiteX2" fmla="*/ 1446652 w 1450163"/>
              <a:gd name="connsiteY2" fmla="*/ 426043 h 811217"/>
              <a:gd name="connsiteX3" fmla="*/ 978223 w 1450163"/>
              <a:gd name="connsiteY3" fmla="*/ 749975 h 811217"/>
              <a:gd name="connsiteX4" fmla="*/ 305353 w 1450163"/>
              <a:gd name="connsiteY4" fmla="*/ 774385 h 811217"/>
              <a:gd name="connsiteX5" fmla="*/ 7107 w 1450163"/>
              <a:gd name="connsiteY5" fmla="*/ 351492 h 811217"/>
              <a:gd name="connsiteX6" fmla="*/ 110030 w 1450163"/>
              <a:gd name="connsiteY6" fmla="*/ 106729 h 811217"/>
              <a:gd name="connsiteX0" fmla="*/ 98131 w 1366567"/>
              <a:gd name="connsiteY0" fmla="*/ 231168 h 811244"/>
              <a:gd name="connsiteX1" fmla="*/ 735452 w 1366567"/>
              <a:gd name="connsiteY1" fmla="*/ 4878 h 811244"/>
              <a:gd name="connsiteX2" fmla="*/ 1362182 w 1366567"/>
              <a:gd name="connsiteY2" fmla="*/ 419854 h 811244"/>
              <a:gd name="connsiteX3" fmla="*/ 978223 w 1366567"/>
              <a:gd name="connsiteY3" fmla="*/ 749724 h 811244"/>
              <a:gd name="connsiteX4" fmla="*/ 305353 w 1366567"/>
              <a:gd name="connsiteY4" fmla="*/ 774134 h 811244"/>
              <a:gd name="connsiteX5" fmla="*/ 7107 w 1366567"/>
              <a:gd name="connsiteY5" fmla="*/ 351241 h 811244"/>
              <a:gd name="connsiteX6" fmla="*/ 110030 w 1366567"/>
              <a:gd name="connsiteY6" fmla="*/ 106478 h 811244"/>
              <a:gd name="connsiteX0" fmla="*/ 98131 w 1367251"/>
              <a:gd name="connsiteY0" fmla="*/ 125052 h 705128"/>
              <a:gd name="connsiteX1" fmla="*/ 714334 w 1367251"/>
              <a:gd name="connsiteY1" fmla="*/ 53142 h 705128"/>
              <a:gd name="connsiteX2" fmla="*/ 1362182 w 1367251"/>
              <a:gd name="connsiteY2" fmla="*/ 313738 h 705128"/>
              <a:gd name="connsiteX3" fmla="*/ 978223 w 1367251"/>
              <a:gd name="connsiteY3" fmla="*/ 643608 h 705128"/>
              <a:gd name="connsiteX4" fmla="*/ 305353 w 1367251"/>
              <a:gd name="connsiteY4" fmla="*/ 668018 h 705128"/>
              <a:gd name="connsiteX5" fmla="*/ 7107 w 1367251"/>
              <a:gd name="connsiteY5" fmla="*/ 245125 h 705128"/>
              <a:gd name="connsiteX6" fmla="*/ 110030 w 1367251"/>
              <a:gd name="connsiteY6" fmla="*/ 362 h 705128"/>
              <a:gd name="connsiteX0" fmla="*/ 129807 w 1367251"/>
              <a:gd name="connsiteY0" fmla="*/ 190366 h 705128"/>
              <a:gd name="connsiteX1" fmla="*/ 714334 w 1367251"/>
              <a:gd name="connsiteY1" fmla="*/ 53142 h 705128"/>
              <a:gd name="connsiteX2" fmla="*/ 1362182 w 1367251"/>
              <a:gd name="connsiteY2" fmla="*/ 313738 h 705128"/>
              <a:gd name="connsiteX3" fmla="*/ 978223 w 1367251"/>
              <a:gd name="connsiteY3" fmla="*/ 643608 h 705128"/>
              <a:gd name="connsiteX4" fmla="*/ 305353 w 1367251"/>
              <a:gd name="connsiteY4" fmla="*/ 668018 h 705128"/>
              <a:gd name="connsiteX5" fmla="*/ 7107 w 1367251"/>
              <a:gd name="connsiteY5" fmla="*/ 245125 h 705128"/>
              <a:gd name="connsiteX6" fmla="*/ 110030 w 1367251"/>
              <a:gd name="connsiteY6" fmla="*/ 362 h 705128"/>
              <a:gd name="connsiteX0" fmla="*/ 91550 w 1328994"/>
              <a:gd name="connsiteY0" fmla="*/ 190172 h 692642"/>
              <a:gd name="connsiteX1" fmla="*/ 676077 w 1328994"/>
              <a:gd name="connsiteY1" fmla="*/ 52948 h 692642"/>
              <a:gd name="connsiteX2" fmla="*/ 1323925 w 1328994"/>
              <a:gd name="connsiteY2" fmla="*/ 313544 h 692642"/>
              <a:gd name="connsiteX3" fmla="*/ 939966 w 1328994"/>
              <a:gd name="connsiteY3" fmla="*/ 643414 h 692642"/>
              <a:gd name="connsiteX4" fmla="*/ 267096 w 1328994"/>
              <a:gd name="connsiteY4" fmla="*/ 667824 h 692642"/>
              <a:gd name="connsiteX5" fmla="*/ 11085 w 1328994"/>
              <a:gd name="connsiteY5" fmla="*/ 417123 h 692642"/>
              <a:gd name="connsiteX6" fmla="*/ 71773 w 1328994"/>
              <a:gd name="connsiteY6" fmla="*/ 168 h 692642"/>
              <a:gd name="connsiteX0" fmla="*/ 85906 w 1323350"/>
              <a:gd name="connsiteY0" fmla="*/ 143508 h 645978"/>
              <a:gd name="connsiteX1" fmla="*/ 670433 w 1323350"/>
              <a:gd name="connsiteY1" fmla="*/ 6284 h 645978"/>
              <a:gd name="connsiteX2" fmla="*/ 1318281 w 1323350"/>
              <a:gd name="connsiteY2" fmla="*/ 266880 h 645978"/>
              <a:gd name="connsiteX3" fmla="*/ 934322 w 1323350"/>
              <a:gd name="connsiteY3" fmla="*/ 596750 h 645978"/>
              <a:gd name="connsiteX4" fmla="*/ 261452 w 1323350"/>
              <a:gd name="connsiteY4" fmla="*/ 621160 h 645978"/>
              <a:gd name="connsiteX5" fmla="*/ 5441 w 1323350"/>
              <a:gd name="connsiteY5" fmla="*/ 370459 h 645978"/>
              <a:gd name="connsiteX6" fmla="*/ 103085 w 1323350"/>
              <a:gd name="connsiteY6" fmla="*/ 42569 h 645978"/>
              <a:gd name="connsiteX0" fmla="*/ 85906 w 1337893"/>
              <a:gd name="connsiteY0" fmla="*/ 143508 h 633538"/>
              <a:gd name="connsiteX1" fmla="*/ 670433 w 1337893"/>
              <a:gd name="connsiteY1" fmla="*/ 6284 h 633538"/>
              <a:gd name="connsiteX2" fmla="*/ 1318281 w 1337893"/>
              <a:gd name="connsiteY2" fmla="*/ 266880 h 633538"/>
              <a:gd name="connsiteX3" fmla="*/ 1087426 w 1337893"/>
              <a:gd name="connsiteY3" fmla="*/ 561124 h 633538"/>
              <a:gd name="connsiteX4" fmla="*/ 261452 w 1337893"/>
              <a:gd name="connsiteY4" fmla="*/ 621160 h 633538"/>
              <a:gd name="connsiteX5" fmla="*/ 5441 w 1337893"/>
              <a:gd name="connsiteY5" fmla="*/ 370459 h 633538"/>
              <a:gd name="connsiteX6" fmla="*/ 103085 w 1337893"/>
              <a:gd name="connsiteY6" fmla="*/ 42569 h 633538"/>
              <a:gd name="connsiteX0" fmla="*/ 85906 w 1336330"/>
              <a:gd name="connsiteY0" fmla="*/ 143508 h 634600"/>
              <a:gd name="connsiteX1" fmla="*/ 670433 w 1336330"/>
              <a:gd name="connsiteY1" fmla="*/ 6284 h 634600"/>
              <a:gd name="connsiteX2" fmla="*/ 1318281 w 1336330"/>
              <a:gd name="connsiteY2" fmla="*/ 266880 h 634600"/>
              <a:gd name="connsiteX3" fmla="*/ 1087426 w 1336330"/>
              <a:gd name="connsiteY3" fmla="*/ 561124 h 634600"/>
              <a:gd name="connsiteX4" fmla="*/ 372767 w 1336330"/>
              <a:gd name="connsiteY4" fmla="*/ 596422 h 634600"/>
              <a:gd name="connsiteX5" fmla="*/ 261452 w 1336330"/>
              <a:gd name="connsiteY5" fmla="*/ 621160 h 634600"/>
              <a:gd name="connsiteX6" fmla="*/ 5441 w 1336330"/>
              <a:gd name="connsiteY6" fmla="*/ 370459 h 634600"/>
              <a:gd name="connsiteX7" fmla="*/ 103085 w 1336330"/>
              <a:gd name="connsiteY7" fmla="*/ 42569 h 634600"/>
              <a:gd name="connsiteX0" fmla="*/ 85906 w 1335280"/>
              <a:gd name="connsiteY0" fmla="*/ 143508 h 676859"/>
              <a:gd name="connsiteX1" fmla="*/ 670433 w 1335280"/>
              <a:gd name="connsiteY1" fmla="*/ 6284 h 676859"/>
              <a:gd name="connsiteX2" fmla="*/ 1318281 w 1335280"/>
              <a:gd name="connsiteY2" fmla="*/ 266880 h 676859"/>
              <a:gd name="connsiteX3" fmla="*/ 1087426 w 1335280"/>
              <a:gd name="connsiteY3" fmla="*/ 561124 h 676859"/>
              <a:gd name="connsiteX4" fmla="*/ 457238 w 1335280"/>
              <a:gd name="connsiteY4" fmla="*/ 673612 h 676859"/>
              <a:gd name="connsiteX5" fmla="*/ 261452 w 1335280"/>
              <a:gd name="connsiteY5" fmla="*/ 621160 h 676859"/>
              <a:gd name="connsiteX6" fmla="*/ 5441 w 1335280"/>
              <a:gd name="connsiteY6" fmla="*/ 370459 h 676859"/>
              <a:gd name="connsiteX7" fmla="*/ 103085 w 1335280"/>
              <a:gd name="connsiteY7" fmla="*/ 42569 h 676859"/>
              <a:gd name="connsiteX0" fmla="*/ 85906 w 1337893"/>
              <a:gd name="connsiteY0" fmla="*/ 143508 h 633538"/>
              <a:gd name="connsiteX1" fmla="*/ 670433 w 1337893"/>
              <a:gd name="connsiteY1" fmla="*/ 6284 h 633538"/>
              <a:gd name="connsiteX2" fmla="*/ 1318281 w 1337893"/>
              <a:gd name="connsiteY2" fmla="*/ 266880 h 633538"/>
              <a:gd name="connsiteX3" fmla="*/ 1087426 w 1337893"/>
              <a:gd name="connsiteY3" fmla="*/ 561124 h 633538"/>
              <a:gd name="connsiteX4" fmla="*/ 261452 w 1337893"/>
              <a:gd name="connsiteY4" fmla="*/ 621160 h 633538"/>
              <a:gd name="connsiteX5" fmla="*/ 5441 w 1337893"/>
              <a:gd name="connsiteY5" fmla="*/ 370459 h 633538"/>
              <a:gd name="connsiteX6" fmla="*/ 103085 w 1337893"/>
              <a:gd name="connsiteY6" fmla="*/ 42569 h 633538"/>
              <a:gd name="connsiteX0" fmla="*/ 85906 w 1342434"/>
              <a:gd name="connsiteY0" fmla="*/ 143508 h 562779"/>
              <a:gd name="connsiteX1" fmla="*/ 670433 w 1342434"/>
              <a:gd name="connsiteY1" fmla="*/ 6284 h 562779"/>
              <a:gd name="connsiteX2" fmla="*/ 1318281 w 1342434"/>
              <a:gd name="connsiteY2" fmla="*/ 266880 h 562779"/>
              <a:gd name="connsiteX3" fmla="*/ 1087426 w 1342434"/>
              <a:gd name="connsiteY3" fmla="*/ 561124 h 562779"/>
              <a:gd name="connsiteX4" fmla="*/ 5441 w 1342434"/>
              <a:gd name="connsiteY4" fmla="*/ 370459 h 562779"/>
              <a:gd name="connsiteX5" fmla="*/ 103085 w 1342434"/>
              <a:gd name="connsiteY5" fmla="*/ 42569 h 562779"/>
              <a:gd name="connsiteX0" fmla="*/ 114527 w 1346971"/>
              <a:gd name="connsiteY0" fmla="*/ 143508 h 568659"/>
              <a:gd name="connsiteX1" fmla="*/ 699054 w 1346971"/>
              <a:gd name="connsiteY1" fmla="*/ 6284 h 568659"/>
              <a:gd name="connsiteX2" fmla="*/ 1346902 w 1346971"/>
              <a:gd name="connsiteY2" fmla="*/ 266880 h 568659"/>
              <a:gd name="connsiteX3" fmla="*/ 735929 w 1346971"/>
              <a:gd name="connsiteY3" fmla="*/ 567062 h 568659"/>
              <a:gd name="connsiteX4" fmla="*/ 34062 w 1346971"/>
              <a:gd name="connsiteY4" fmla="*/ 370459 h 568659"/>
              <a:gd name="connsiteX5" fmla="*/ 131706 w 1346971"/>
              <a:gd name="connsiteY5" fmla="*/ 42569 h 568659"/>
              <a:gd name="connsiteX0" fmla="*/ 114527 w 1347108"/>
              <a:gd name="connsiteY0" fmla="*/ 143508 h 567245"/>
              <a:gd name="connsiteX1" fmla="*/ 699054 w 1347108"/>
              <a:gd name="connsiteY1" fmla="*/ 6284 h 567245"/>
              <a:gd name="connsiteX2" fmla="*/ 1346902 w 1347108"/>
              <a:gd name="connsiteY2" fmla="*/ 266880 h 567245"/>
              <a:gd name="connsiteX3" fmla="*/ 735929 w 1347108"/>
              <a:gd name="connsiteY3" fmla="*/ 567062 h 567245"/>
              <a:gd name="connsiteX4" fmla="*/ 34062 w 1347108"/>
              <a:gd name="connsiteY4" fmla="*/ 370459 h 567245"/>
              <a:gd name="connsiteX5" fmla="*/ 131706 w 1347108"/>
              <a:gd name="connsiteY5" fmla="*/ 42569 h 56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08" h="567245">
                <a:moveTo>
                  <a:pt x="114527" y="143508"/>
                </a:moveTo>
                <a:cubicBezTo>
                  <a:pt x="303213" y="11670"/>
                  <a:pt x="493658" y="-14278"/>
                  <a:pt x="699054" y="6284"/>
                </a:cubicBezTo>
                <a:cubicBezTo>
                  <a:pt x="904450" y="26846"/>
                  <a:pt x="1340756" y="173417"/>
                  <a:pt x="1346902" y="266880"/>
                </a:cubicBezTo>
                <a:cubicBezTo>
                  <a:pt x="1353048" y="360343"/>
                  <a:pt x="1223987" y="561675"/>
                  <a:pt x="735929" y="567062"/>
                </a:cubicBezTo>
                <a:cubicBezTo>
                  <a:pt x="247871" y="572449"/>
                  <a:pt x="134766" y="457875"/>
                  <a:pt x="34062" y="370459"/>
                </a:cubicBezTo>
                <a:cubicBezTo>
                  <a:pt x="-66642" y="283044"/>
                  <a:pt x="83325" y="34102"/>
                  <a:pt x="131706" y="42569"/>
                </a:cubicBezTo>
              </a:path>
            </a:pathLst>
          </a:custGeom>
          <a:noFill/>
          <a:ln w="5715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1" name="Freeform 10"/>
          <p:cNvSpPr/>
          <p:nvPr/>
        </p:nvSpPr>
        <p:spPr bwMode="auto">
          <a:xfrm>
            <a:off x="786822" y="5953828"/>
            <a:ext cx="2776247" cy="607741"/>
          </a:xfrm>
          <a:custGeom>
            <a:avLst/>
            <a:gdLst>
              <a:gd name="connsiteX0" fmla="*/ 160902 w 1473276"/>
              <a:gd name="connsiteY0" fmla="*/ 236928 h 811052"/>
              <a:gd name="connsiteX1" fmla="*/ 755988 w 1473276"/>
              <a:gd name="connsiteY1" fmla="*/ 4700 h 811052"/>
              <a:gd name="connsiteX2" fmla="*/ 1467188 w 1473276"/>
              <a:gd name="connsiteY2" fmla="*/ 425614 h 811052"/>
              <a:gd name="connsiteX3" fmla="*/ 1046274 w 1473276"/>
              <a:gd name="connsiteY3" fmla="*/ 802985 h 811052"/>
              <a:gd name="connsiteX4" fmla="*/ 146388 w 1473276"/>
              <a:gd name="connsiteY4" fmla="*/ 643328 h 811052"/>
              <a:gd name="connsiteX5" fmla="*/ 1245 w 1473276"/>
              <a:gd name="connsiteY5" fmla="*/ 178871 h 811052"/>
              <a:gd name="connsiteX6" fmla="*/ 88331 w 1473276"/>
              <a:gd name="connsiteY6" fmla="*/ 106300 h 811052"/>
              <a:gd name="connsiteX0" fmla="*/ 174678 w 1486329"/>
              <a:gd name="connsiteY0" fmla="*/ 236928 h 856478"/>
              <a:gd name="connsiteX1" fmla="*/ 769764 w 1486329"/>
              <a:gd name="connsiteY1" fmla="*/ 4700 h 856478"/>
              <a:gd name="connsiteX2" fmla="*/ 1480964 w 1486329"/>
              <a:gd name="connsiteY2" fmla="*/ 425614 h 856478"/>
              <a:gd name="connsiteX3" fmla="*/ 1060050 w 1486329"/>
              <a:gd name="connsiteY3" fmla="*/ 802985 h 856478"/>
              <a:gd name="connsiteX4" fmla="*/ 405364 w 1486329"/>
              <a:gd name="connsiteY4" fmla="*/ 786681 h 856478"/>
              <a:gd name="connsiteX5" fmla="*/ 15021 w 1486329"/>
              <a:gd name="connsiteY5" fmla="*/ 178871 h 856478"/>
              <a:gd name="connsiteX6" fmla="*/ 102107 w 1486329"/>
              <a:gd name="connsiteY6" fmla="*/ 106300 h 856478"/>
              <a:gd name="connsiteX0" fmla="*/ 101547 w 1413197"/>
              <a:gd name="connsiteY0" fmla="*/ 236928 h 835920"/>
              <a:gd name="connsiteX1" fmla="*/ 696633 w 1413197"/>
              <a:gd name="connsiteY1" fmla="*/ 4700 h 835920"/>
              <a:gd name="connsiteX2" fmla="*/ 1407833 w 1413197"/>
              <a:gd name="connsiteY2" fmla="*/ 425614 h 835920"/>
              <a:gd name="connsiteX3" fmla="*/ 986919 w 1413197"/>
              <a:gd name="connsiteY3" fmla="*/ 802985 h 835920"/>
              <a:gd name="connsiteX4" fmla="*/ 332233 w 1413197"/>
              <a:gd name="connsiteY4" fmla="*/ 786681 h 835920"/>
              <a:gd name="connsiteX5" fmla="*/ 47479 w 1413197"/>
              <a:gd name="connsiteY5" fmla="*/ 539116 h 835920"/>
              <a:gd name="connsiteX6" fmla="*/ 28976 w 1413197"/>
              <a:gd name="connsiteY6" fmla="*/ 106300 h 835920"/>
              <a:gd name="connsiteX0" fmla="*/ 101547 w 1414616"/>
              <a:gd name="connsiteY0" fmla="*/ 335655 h 934647"/>
              <a:gd name="connsiteX1" fmla="*/ 654398 w 1414616"/>
              <a:gd name="connsiteY1" fmla="*/ 2893 h 934647"/>
              <a:gd name="connsiteX2" fmla="*/ 1407833 w 1414616"/>
              <a:gd name="connsiteY2" fmla="*/ 524341 h 934647"/>
              <a:gd name="connsiteX3" fmla="*/ 986919 w 1414616"/>
              <a:gd name="connsiteY3" fmla="*/ 901712 h 934647"/>
              <a:gd name="connsiteX4" fmla="*/ 332233 w 1414616"/>
              <a:gd name="connsiteY4" fmla="*/ 885408 h 934647"/>
              <a:gd name="connsiteX5" fmla="*/ 47479 w 1414616"/>
              <a:gd name="connsiteY5" fmla="*/ 637843 h 934647"/>
              <a:gd name="connsiteX6" fmla="*/ 28976 w 1414616"/>
              <a:gd name="connsiteY6" fmla="*/ 205027 h 934647"/>
              <a:gd name="connsiteX0" fmla="*/ 117385 w 1414616"/>
              <a:gd name="connsiteY0" fmla="*/ 197477 h 947269"/>
              <a:gd name="connsiteX1" fmla="*/ 654398 w 1414616"/>
              <a:gd name="connsiteY1" fmla="*/ 15515 h 947269"/>
              <a:gd name="connsiteX2" fmla="*/ 1407833 w 1414616"/>
              <a:gd name="connsiteY2" fmla="*/ 536963 h 947269"/>
              <a:gd name="connsiteX3" fmla="*/ 986919 w 1414616"/>
              <a:gd name="connsiteY3" fmla="*/ 914334 h 947269"/>
              <a:gd name="connsiteX4" fmla="*/ 332233 w 1414616"/>
              <a:gd name="connsiteY4" fmla="*/ 898030 h 947269"/>
              <a:gd name="connsiteX5" fmla="*/ 47479 w 1414616"/>
              <a:gd name="connsiteY5" fmla="*/ 650465 h 947269"/>
              <a:gd name="connsiteX6" fmla="*/ 28976 w 1414616"/>
              <a:gd name="connsiteY6" fmla="*/ 217649 h 947269"/>
              <a:gd name="connsiteX0" fmla="*/ 117385 w 1225254"/>
              <a:gd name="connsiteY0" fmla="*/ 189605 h 949164"/>
              <a:gd name="connsiteX1" fmla="*/ 654398 w 1225254"/>
              <a:gd name="connsiteY1" fmla="*/ 7643 h 949164"/>
              <a:gd name="connsiteX2" fmla="*/ 1212494 w 1225254"/>
              <a:gd name="connsiteY2" fmla="*/ 395046 h 949164"/>
              <a:gd name="connsiteX3" fmla="*/ 986919 w 1225254"/>
              <a:gd name="connsiteY3" fmla="*/ 906462 h 949164"/>
              <a:gd name="connsiteX4" fmla="*/ 332233 w 1225254"/>
              <a:gd name="connsiteY4" fmla="*/ 890158 h 949164"/>
              <a:gd name="connsiteX5" fmla="*/ 47479 w 1225254"/>
              <a:gd name="connsiteY5" fmla="*/ 642593 h 949164"/>
              <a:gd name="connsiteX6" fmla="*/ 28976 w 1225254"/>
              <a:gd name="connsiteY6" fmla="*/ 209777 h 949164"/>
              <a:gd name="connsiteX0" fmla="*/ 117385 w 1220056"/>
              <a:gd name="connsiteY0" fmla="*/ 189605 h 904430"/>
              <a:gd name="connsiteX1" fmla="*/ 654398 w 1220056"/>
              <a:gd name="connsiteY1" fmla="*/ 7643 h 904430"/>
              <a:gd name="connsiteX2" fmla="*/ 1212494 w 1220056"/>
              <a:gd name="connsiteY2" fmla="*/ 395046 h 904430"/>
              <a:gd name="connsiteX3" fmla="*/ 934124 w 1220056"/>
              <a:gd name="connsiteY3" fmla="*/ 822683 h 904430"/>
              <a:gd name="connsiteX4" fmla="*/ 332233 w 1220056"/>
              <a:gd name="connsiteY4" fmla="*/ 890158 h 904430"/>
              <a:gd name="connsiteX5" fmla="*/ 47479 w 1220056"/>
              <a:gd name="connsiteY5" fmla="*/ 642593 h 904430"/>
              <a:gd name="connsiteX6" fmla="*/ 28976 w 1220056"/>
              <a:gd name="connsiteY6" fmla="*/ 209777 h 904430"/>
              <a:gd name="connsiteX0" fmla="*/ 114365 w 1217396"/>
              <a:gd name="connsiteY0" fmla="*/ 189605 h 847869"/>
              <a:gd name="connsiteX1" fmla="*/ 651378 w 1217396"/>
              <a:gd name="connsiteY1" fmla="*/ 7643 h 847869"/>
              <a:gd name="connsiteX2" fmla="*/ 1209474 w 1217396"/>
              <a:gd name="connsiteY2" fmla="*/ 395046 h 847869"/>
              <a:gd name="connsiteX3" fmla="*/ 931104 w 1217396"/>
              <a:gd name="connsiteY3" fmla="*/ 822683 h 847869"/>
              <a:gd name="connsiteX4" fmla="*/ 265860 w 1217396"/>
              <a:gd name="connsiteY4" fmla="*/ 781246 h 847869"/>
              <a:gd name="connsiteX5" fmla="*/ 44459 w 1217396"/>
              <a:gd name="connsiteY5" fmla="*/ 642593 h 847869"/>
              <a:gd name="connsiteX6" fmla="*/ 25956 w 1217396"/>
              <a:gd name="connsiteY6" fmla="*/ 209777 h 847869"/>
              <a:gd name="connsiteX0" fmla="*/ 114365 w 1213915"/>
              <a:gd name="connsiteY0" fmla="*/ 189605 h 827690"/>
              <a:gd name="connsiteX1" fmla="*/ 651378 w 1213915"/>
              <a:gd name="connsiteY1" fmla="*/ 7643 h 827690"/>
              <a:gd name="connsiteX2" fmla="*/ 1209474 w 1213915"/>
              <a:gd name="connsiteY2" fmla="*/ 395046 h 827690"/>
              <a:gd name="connsiteX3" fmla="*/ 878309 w 1213915"/>
              <a:gd name="connsiteY3" fmla="*/ 797550 h 827690"/>
              <a:gd name="connsiteX4" fmla="*/ 265860 w 1213915"/>
              <a:gd name="connsiteY4" fmla="*/ 781246 h 827690"/>
              <a:gd name="connsiteX5" fmla="*/ 44459 w 1213915"/>
              <a:gd name="connsiteY5" fmla="*/ 642593 h 827690"/>
              <a:gd name="connsiteX6" fmla="*/ 25956 w 1213915"/>
              <a:gd name="connsiteY6" fmla="*/ 209777 h 827690"/>
              <a:gd name="connsiteX0" fmla="*/ 117384 w 1216756"/>
              <a:gd name="connsiteY0" fmla="*/ 189605 h 857496"/>
              <a:gd name="connsiteX1" fmla="*/ 654397 w 1216756"/>
              <a:gd name="connsiteY1" fmla="*/ 7643 h 857496"/>
              <a:gd name="connsiteX2" fmla="*/ 1212493 w 1216756"/>
              <a:gd name="connsiteY2" fmla="*/ 395046 h 857496"/>
              <a:gd name="connsiteX3" fmla="*/ 881328 w 1216756"/>
              <a:gd name="connsiteY3" fmla="*/ 797550 h 857496"/>
              <a:gd name="connsiteX4" fmla="*/ 332232 w 1216756"/>
              <a:gd name="connsiteY4" fmla="*/ 839889 h 857496"/>
              <a:gd name="connsiteX5" fmla="*/ 47478 w 1216756"/>
              <a:gd name="connsiteY5" fmla="*/ 642593 h 857496"/>
              <a:gd name="connsiteX6" fmla="*/ 28975 w 1216756"/>
              <a:gd name="connsiteY6" fmla="*/ 209777 h 857496"/>
              <a:gd name="connsiteX0" fmla="*/ 84205 w 1183577"/>
              <a:gd name="connsiteY0" fmla="*/ 189605 h 857496"/>
              <a:gd name="connsiteX1" fmla="*/ 621218 w 1183577"/>
              <a:gd name="connsiteY1" fmla="*/ 7643 h 857496"/>
              <a:gd name="connsiteX2" fmla="*/ 1179314 w 1183577"/>
              <a:gd name="connsiteY2" fmla="*/ 395046 h 857496"/>
              <a:gd name="connsiteX3" fmla="*/ 848149 w 1183577"/>
              <a:gd name="connsiteY3" fmla="*/ 797550 h 857496"/>
              <a:gd name="connsiteX4" fmla="*/ 299053 w 1183577"/>
              <a:gd name="connsiteY4" fmla="*/ 839889 h 857496"/>
              <a:gd name="connsiteX5" fmla="*/ 14299 w 1183577"/>
              <a:gd name="connsiteY5" fmla="*/ 642593 h 857496"/>
              <a:gd name="connsiteX6" fmla="*/ 69708 w 1183577"/>
              <a:gd name="connsiteY6" fmla="*/ 125998 h 857496"/>
              <a:gd name="connsiteX0" fmla="*/ 84205 w 1179791"/>
              <a:gd name="connsiteY0" fmla="*/ 189605 h 857496"/>
              <a:gd name="connsiteX1" fmla="*/ 621218 w 1179791"/>
              <a:gd name="connsiteY1" fmla="*/ 7643 h 857496"/>
              <a:gd name="connsiteX2" fmla="*/ 1179314 w 1179791"/>
              <a:gd name="connsiteY2" fmla="*/ 395046 h 857496"/>
              <a:gd name="connsiteX3" fmla="*/ 848149 w 1179791"/>
              <a:gd name="connsiteY3" fmla="*/ 797550 h 857496"/>
              <a:gd name="connsiteX4" fmla="*/ 299053 w 1179791"/>
              <a:gd name="connsiteY4" fmla="*/ 839889 h 857496"/>
              <a:gd name="connsiteX5" fmla="*/ 14299 w 1179791"/>
              <a:gd name="connsiteY5" fmla="*/ 642593 h 857496"/>
              <a:gd name="connsiteX6" fmla="*/ 69708 w 1179791"/>
              <a:gd name="connsiteY6" fmla="*/ 125998 h 857496"/>
              <a:gd name="connsiteX0" fmla="*/ 84205 w 1179791"/>
              <a:gd name="connsiteY0" fmla="*/ 189605 h 857496"/>
              <a:gd name="connsiteX1" fmla="*/ 621218 w 1179791"/>
              <a:gd name="connsiteY1" fmla="*/ 7643 h 857496"/>
              <a:gd name="connsiteX2" fmla="*/ 1179314 w 1179791"/>
              <a:gd name="connsiteY2" fmla="*/ 395046 h 857496"/>
              <a:gd name="connsiteX3" fmla="*/ 848149 w 1179791"/>
              <a:gd name="connsiteY3" fmla="*/ 797550 h 857496"/>
              <a:gd name="connsiteX4" fmla="*/ 299053 w 1179791"/>
              <a:gd name="connsiteY4" fmla="*/ 839889 h 857496"/>
              <a:gd name="connsiteX5" fmla="*/ 14299 w 1179791"/>
              <a:gd name="connsiteY5" fmla="*/ 642593 h 857496"/>
              <a:gd name="connsiteX6" fmla="*/ 69708 w 1179791"/>
              <a:gd name="connsiteY6" fmla="*/ 125998 h 85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791" h="857496">
                <a:moveTo>
                  <a:pt x="84205" y="189605"/>
                </a:moveTo>
                <a:cubicBezTo>
                  <a:pt x="272891" y="57767"/>
                  <a:pt x="438700" y="-26597"/>
                  <a:pt x="621218" y="7643"/>
                </a:cubicBezTo>
                <a:cubicBezTo>
                  <a:pt x="803736" y="41883"/>
                  <a:pt x="1167890" y="79084"/>
                  <a:pt x="1179314" y="395046"/>
                </a:cubicBezTo>
                <a:cubicBezTo>
                  <a:pt x="1190738" y="711008"/>
                  <a:pt x="994859" y="723410"/>
                  <a:pt x="848149" y="797550"/>
                </a:cubicBezTo>
                <a:cubicBezTo>
                  <a:pt x="701439" y="871690"/>
                  <a:pt x="438028" y="865715"/>
                  <a:pt x="299053" y="839889"/>
                </a:cubicBezTo>
                <a:cubicBezTo>
                  <a:pt x="160078" y="814063"/>
                  <a:pt x="52523" y="761575"/>
                  <a:pt x="14299" y="642593"/>
                </a:cubicBezTo>
                <a:cubicBezTo>
                  <a:pt x="-23925" y="523611"/>
                  <a:pt x="21327" y="117531"/>
                  <a:pt x="69708" y="125998"/>
                </a:cubicBezTo>
              </a:path>
            </a:pathLst>
          </a:custGeom>
          <a:noFill/>
          <a:ln w="5715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7158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014"/>
            <a:ext cx="8153400" cy="936625"/>
          </a:xfrm>
        </p:spPr>
        <p:txBody>
          <a:bodyPr/>
          <a:lstStyle/>
          <a:p>
            <a:r>
              <a:rPr lang="en-GB" dirty="0" smtClean="0"/>
              <a:t>Why do we teach </a:t>
            </a:r>
            <a:r>
              <a:rPr lang="en-GB" dirty="0" smtClean="0"/>
              <a:t/>
            </a:r>
            <a:br>
              <a:rPr lang="en-GB" dirty="0" smtClean="0"/>
            </a:br>
            <a:r>
              <a:rPr lang="en-GB" dirty="0" smtClean="0"/>
              <a:t>the </a:t>
            </a:r>
            <a:r>
              <a:rPr lang="en-GB" dirty="0" smtClean="0"/>
              <a:t>way we do?</a:t>
            </a:r>
            <a:endParaRPr lang="en-GB" dirty="0"/>
          </a:p>
        </p:txBody>
      </p:sp>
      <p:sp>
        <p:nvSpPr>
          <p:cNvPr id="4" name="Content Placeholder 3"/>
          <p:cNvSpPr>
            <a:spLocks noGrp="1"/>
          </p:cNvSpPr>
          <p:nvPr>
            <p:ph idx="1"/>
          </p:nvPr>
        </p:nvSpPr>
        <p:spPr/>
        <p:txBody>
          <a:bodyPr/>
          <a:lstStyle/>
          <a:p>
            <a:pPr marL="0" indent="0">
              <a:buNone/>
            </a:pPr>
            <a:r>
              <a:rPr lang="en-GB" dirty="0" smtClean="0"/>
              <a:t>What some of you </a:t>
            </a:r>
          </a:p>
          <a:p>
            <a:pPr marL="0" indent="0">
              <a:buNone/>
            </a:pPr>
            <a:r>
              <a:rPr lang="en-GB" dirty="0" smtClean="0"/>
              <a:t>suggested…</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826197" y="1185615"/>
            <a:ext cx="6776640" cy="508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054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1" t="11641" r="25812" b="-16"/>
          <a:stretch/>
        </p:blipFill>
        <p:spPr bwMode="auto">
          <a:xfrm>
            <a:off x="610741" y="122511"/>
            <a:ext cx="8640960" cy="732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214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and useful sources</a:t>
            </a:r>
            <a:endParaRPr lang="en-GB" dirty="0"/>
          </a:p>
        </p:txBody>
      </p:sp>
      <p:sp>
        <p:nvSpPr>
          <p:cNvPr id="3" name="Content Placeholder 2"/>
          <p:cNvSpPr>
            <a:spLocks noGrp="1"/>
          </p:cNvSpPr>
          <p:nvPr>
            <p:ph idx="1"/>
          </p:nvPr>
        </p:nvSpPr>
        <p:spPr>
          <a:xfrm>
            <a:off x="178693" y="1058615"/>
            <a:ext cx="9753600" cy="5430961"/>
          </a:xfrm>
        </p:spPr>
        <p:txBody>
          <a:bodyPr/>
          <a:lstStyle/>
          <a:p>
            <a:pPr marL="0" indent="0">
              <a:buNone/>
            </a:pPr>
            <a:r>
              <a:rPr lang="en-GB" sz="2000" dirty="0" err="1" smtClean="0"/>
              <a:t>Allinson</a:t>
            </a:r>
            <a:r>
              <a:rPr lang="en-GB" sz="2000" dirty="0"/>
              <a:t>, C. W. &amp; Hayes, J. (1996) The cognitive style index: a measure of intuition-analysis for organizational research, </a:t>
            </a:r>
            <a:r>
              <a:rPr lang="en-GB" sz="2000" i="1" dirty="0"/>
              <a:t>Journal of Management Studies</a:t>
            </a:r>
            <a:r>
              <a:rPr lang="en-GB" sz="2000" dirty="0"/>
              <a:t>, 33(1), 119-135</a:t>
            </a:r>
            <a:r>
              <a:rPr lang="en-GB" sz="2000" dirty="0" smtClean="0"/>
              <a:t>.</a:t>
            </a:r>
          </a:p>
          <a:p>
            <a:pPr marL="0" indent="0">
              <a:buNone/>
            </a:pPr>
            <a:r>
              <a:rPr lang="en-GB" sz="2000" dirty="0" smtClean="0"/>
              <a:t>Biggs, J. </a:t>
            </a:r>
            <a:r>
              <a:rPr lang="en-GB" sz="2000" dirty="0"/>
              <a:t>(1999) </a:t>
            </a:r>
            <a:r>
              <a:rPr lang="en-GB" sz="2000" i="1" dirty="0"/>
              <a:t>Teaching for Quality Learning at University</a:t>
            </a:r>
            <a:r>
              <a:rPr lang="en-GB" sz="2000" dirty="0"/>
              <a:t> </a:t>
            </a:r>
            <a:r>
              <a:rPr lang="en-GB" sz="2000" dirty="0" smtClean="0"/>
              <a:t>(Buckingham, SRHE </a:t>
            </a:r>
            <a:r>
              <a:rPr lang="en-GB" sz="2000" dirty="0"/>
              <a:t>and Open University </a:t>
            </a:r>
            <a:r>
              <a:rPr lang="en-GB" sz="2000" dirty="0" smtClean="0"/>
              <a:t>Press).</a:t>
            </a:r>
          </a:p>
          <a:p>
            <a:pPr marL="0" indent="0">
              <a:buNone/>
            </a:pPr>
            <a:r>
              <a:rPr lang="en-GB" sz="2000" dirty="0" smtClean="0"/>
              <a:t>Blake</a:t>
            </a:r>
            <a:r>
              <a:rPr lang="en-GB" sz="2000" dirty="0"/>
              <a:t>, R. R. &amp; Mouton, J. S. (1972) What is instrumented learning</a:t>
            </a:r>
            <a:r>
              <a:rPr lang="en-GB" sz="2000" dirty="0" smtClean="0"/>
              <a:t>? </a:t>
            </a:r>
            <a:r>
              <a:rPr lang="en-GB" sz="2000" i="1" dirty="0"/>
              <a:t>Training and Development </a:t>
            </a:r>
            <a:r>
              <a:rPr lang="en-GB" sz="2000" i="1" dirty="0" smtClean="0"/>
              <a:t>Journal </a:t>
            </a:r>
            <a:r>
              <a:rPr lang="en-GB" sz="2000" dirty="0" smtClean="0"/>
              <a:t>(</a:t>
            </a:r>
            <a:r>
              <a:rPr lang="en-GB" sz="2000" dirty="0"/>
              <a:t>January), 12-20</a:t>
            </a:r>
            <a:r>
              <a:rPr lang="en-GB" sz="2000" dirty="0" smtClean="0"/>
              <a:t>.</a:t>
            </a:r>
          </a:p>
          <a:p>
            <a:pPr marL="0" indent="0">
              <a:buNone/>
            </a:pPr>
            <a:r>
              <a:rPr lang="en-GB" sz="2000" dirty="0" smtClean="0"/>
              <a:t>Brookfield</a:t>
            </a:r>
            <a:r>
              <a:rPr lang="en-GB" sz="2000" dirty="0"/>
              <a:t>, S. (1995) </a:t>
            </a:r>
            <a:r>
              <a:rPr lang="en-GB" sz="2000" i="1" dirty="0"/>
              <a:t>Becoming a critically reflective </a:t>
            </a:r>
            <a:r>
              <a:rPr lang="en-GB" sz="2000" i="1" dirty="0" smtClean="0"/>
              <a:t>teacher </a:t>
            </a:r>
            <a:r>
              <a:rPr lang="en-GB" sz="2000" dirty="0" smtClean="0"/>
              <a:t>(Wiley</a:t>
            </a:r>
            <a:r>
              <a:rPr lang="en-GB" sz="2000" dirty="0"/>
              <a:t>).</a:t>
            </a:r>
          </a:p>
          <a:p>
            <a:pPr marL="0" indent="0">
              <a:buNone/>
            </a:pPr>
            <a:r>
              <a:rPr lang="en-GB" sz="2000" dirty="0" err="1"/>
              <a:t>Coffield</a:t>
            </a:r>
            <a:r>
              <a:rPr lang="en-GB" sz="2000" dirty="0"/>
              <a:t>, F., Moseley, D., Hall, E. &amp; </a:t>
            </a:r>
            <a:r>
              <a:rPr lang="en-GB" sz="2000" dirty="0" err="1"/>
              <a:t>Ecclestone</a:t>
            </a:r>
            <a:r>
              <a:rPr lang="en-GB" sz="2000" dirty="0"/>
              <a:t>, K. (2004) </a:t>
            </a:r>
            <a:r>
              <a:rPr lang="en-GB" sz="2000" i="1" dirty="0"/>
              <a:t>Learning styles and pedagogy in post-16 learning: a systematic and critical review </a:t>
            </a:r>
            <a:r>
              <a:rPr lang="en-GB" sz="2000" dirty="0"/>
              <a:t>(London, Learning and Skills Research Centre, Learning and Skills Development Agency).</a:t>
            </a:r>
          </a:p>
          <a:p>
            <a:pPr marL="0" indent="0">
              <a:buNone/>
            </a:pPr>
            <a:r>
              <a:rPr lang="en-GB" sz="2000" dirty="0" err="1"/>
              <a:t>Coffield</a:t>
            </a:r>
            <a:r>
              <a:rPr lang="en-GB" sz="2000" dirty="0"/>
              <a:t>, F., Moseley, D., Hall, E. &amp; </a:t>
            </a:r>
            <a:r>
              <a:rPr lang="en-GB" sz="2000" dirty="0" err="1"/>
              <a:t>Ecclestone</a:t>
            </a:r>
            <a:r>
              <a:rPr lang="en-GB" sz="2000" dirty="0"/>
              <a:t>, K. (2004) </a:t>
            </a:r>
            <a:r>
              <a:rPr lang="en-GB" sz="2000" i="1" dirty="0"/>
              <a:t>Should we be using learning styles? What research has to say to practice </a:t>
            </a:r>
            <a:r>
              <a:rPr lang="en-GB" sz="2000" dirty="0"/>
              <a:t>(London, Learning and Skills Research Centre, Learning and Skills Development Agency).</a:t>
            </a:r>
          </a:p>
          <a:p>
            <a:pPr marL="0" indent="0">
              <a:buNone/>
            </a:pPr>
            <a:r>
              <a:rPr lang="en-GB" sz="2000" dirty="0"/>
              <a:t>Collins, J. B. &amp; Pratt, D. D. (2011) The Teaching Perspectives Inventory at 10 years and 100,000 respondents: reliability and validity of a teacher self-report inventory, </a:t>
            </a:r>
            <a:r>
              <a:rPr lang="en-GB" sz="2000" i="1" dirty="0"/>
              <a:t>Adult Education Quarterly, </a:t>
            </a:r>
            <a:r>
              <a:rPr lang="en-GB" sz="2000" dirty="0"/>
              <a:t>61(4), 358-375.</a:t>
            </a:r>
          </a:p>
          <a:p>
            <a:pPr marL="0" indent="0">
              <a:buNone/>
            </a:pPr>
            <a:r>
              <a:rPr lang="en-GB" sz="2000" dirty="0"/>
              <a:t>Conti, G. J. (1990) Identifying your teaching style, in: M. W. Galbraith (Ed) </a:t>
            </a:r>
            <a:r>
              <a:rPr lang="en-GB" sz="2000" i="1" dirty="0"/>
              <a:t>Adult learning methods: a guide to effective instruction </a:t>
            </a:r>
            <a:r>
              <a:rPr lang="en-GB" sz="2000" dirty="0"/>
              <a:t>(Malabar, FL, Krieger).</a:t>
            </a:r>
          </a:p>
          <a:p>
            <a:pPr marL="0" indent="0">
              <a:buNone/>
            </a:pPr>
            <a:r>
              <a:rPr lang="en-GB" sz="2000" dirty="0"/>
              <a:t>Conti, G. J. (2007) Identifying your educational philosophy: development of the philosophies held by instructors of lifelong-learners (PHIL), </a:t>
            </a:r>
            <a:r>
              <a:rPr lang="en-GB" sz="2000" i="1" dirty="0"/>
              <a:t>MPAEA Journal of Adult Education, </a:t>
            </a:r>
            <a:r>
              <a:rPr lang="en-GB" sz="2000" dirty="0"/>
              <a:t>36(1), 19-35.</a:t>
            </a:r>
          </a:p>
          <a:p>
            <a:pPr marL="0" indent="0">
              <a:buNone/>
            </a:pPr>
            <a:endParaRPr lang="en-GB" sz="2000" dirty="0"/>
          </a:p>
        </p:txBody>
      </p:sp>
    </p:spTree>
    <p:extLst>
      <p:ext uri="{BB962C8B-B14F-4D97-AF65-F5344CB8AC3E}">
        <p14:creationId xmlns:p14="http://schemas.microsoft.com/office/powerpoint/2010/main" val="3246090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701" y="194519"/>
            <a:ext cx="9753600" cy="4876800"/>
          </a:xfrm>
        </p:spPr>
        <p:txBody>
          <a:bodyPr/>
          <a:lstStyle/>
          <a:p>
            <a:pPr marL="0" indent="0">
              <a:buNone/>
            </a:pPr>
            <a:r>
              <a:rPr lang="en-GB" sz="2000" dirty="0"/>
              <a:t>Dahlgren, L. O., Eriksson, B. E., Gyllenhammar, H., </a:t>
            </a:r>
            <a:r>
              <a:rPr lang="en-GB" sz="2000" dirty="0" err="1"/>
              <a:t>Korkeila</a:t>
            </a:r>
            <a:r>
              <a:rPr lang="en-GB" sz="2000" dirty="0"/>
              <a:t>, M., </a:t>
            </a:r>
            <a:r>
              <a:rPr lang="en-GB" sz="2000" dirty="0" err="1"/>
              <a:t>Saaf-Rothoff</a:t>
            </a:r>
            <a:r>
              <a:rPr lang="en-GB" sz="2000" dirty="0"/>
              <a:t>, A., </a:t>
            </a:r>
            <a:r>
              <a:rPr lang="en-GB" sz="2000" dirty="0" err="1"/>
              <a:t>Wernerson</a:t>
            </a:r>
            <a:r>
              <a:rPr lang="en-GB" sz="2000" dirty="0"/>
              <a:t>, A. &amp; </a:t>
            </a:r>
            <a:r>
              <a:rPr lang="en-GB" sz="2000" dirty="0" err="1"/>
              <a:t>Seeberger</a:t>
            </a:r>
            <a:r>
              <a:rPr lang="en-GB" sz="2000" dirty="0"/>
              <a:t>, A. (2006) To be and to have a critical friend in medical teaching, </a:t>
            </a:r>
            <a:r>
              <a:rPr lang="en-GB" sz="2000" i="1" dirty="0"/>
              <a:t>Medical Education, </a:t>
            </a:r>
            <a:r>
              <a:rPr lang="en-GB" sz="2000" dirty="0"/>
              <a:t>40(1), 72-78.</a:t>
            </a:r>
          </a:p>
          <a:p>
            <a:pPr marL="0" lvl="0" indent="0">
              <a:buNone/>
            </a:pPr>
            <a:r>
              <a:rPr lang="en-GB" sz="2000" dirty="0" err="1" smtClean="0">
                <a:solidFill>
                  <a:srgbClr val="000000"/>
                </a:solidFill>
              </a:rPr>
              <a:t>Dupin</a:t>
            </a:r>
            <a:r>
              <a:rPr lang="en-GB" sz="2000" dirty="0" smtClean="0">
                <a:solidFill>
                  <a:srgbClr val="000000"/>
                </a:solidFill>
              </a:rPr>
              <a:t>-Bryant</a:t>
            </a:r>
            <a:r>
              <a:rPr lang="en-GB" sz="2000" dirty="0">
                <a:solidFill>
                  <a:srgbClr val="000000"/>
                </a:solidFill>
              </a:rPr>
              <a:t>, P. A. (2004) Variables related to interactive television teaching style: in search of learner </a:t>
            </a:r>
            <a:r>
              <a:rPr lang="en-GB" sz="2000" dirty="0" err="1">
                <a:solidFill>
                  <a:srgbClr val="000000"/>
                </a:solidFill>
              </a:rPr>
              <a:t>centered</a:t>
            </a:r>
            <a:r>
              <a:rPr lang="en-GB" sz="2000" dirty="0">
                <a:solidFill>
                  <a:srgbClr val="000000"/>
                </a:solidFill>
              </a:rPr>
              <a:t> teaching style,  </a:t>
            </a:r>
            <a:r>
              <a:rPr lang="en-GB" sz="2000" i="1" dirty="0">
                <a:solidFill>
                  <a:srgbClr val="000000"/>
                </a:solidFill>
              </a:rPr>
              <a:t>International Journal of Instructional Technology and Distance Learning</a:t>
            </a:r>
            <a:r>
              <a:rPr lang="en-GB" sz="2000" i="1" dirty="0" smtClean="0">
                <a:solidFill>
                  <a:srgbClr val="000000"/>
                </a:solidFill>
              </a:rPr>
              <a:t>.</a:t>
            </a:r>
          </a:p>
          <a:p>
            <a:pPr marL="0" indent="0">
              <a:buNone/>
            </a:pPr>
            <a:r>
              <a:rPr lang="en-GB" sz="2000" dirty="0"/>
              <a:t>Evans, C. &amp; </a:t>
            </a:r>
            <a:r>
              <a:rPr lang="en-GB" sz="2000" dirty="0" err="1"/>
              <a:t>Vermunt</a:t>
            </a:r>
            <a:r>
              <a:rPr lang="en-GB" sz="2000" dirty="0"/>
              <a:t>, J. D. (2013) Styles, approaches, and patterns in student learning. </a:t>
            </a:r>
            <a:r>
              <a:rPr lang="en-GB" sz="2000" i="1" dirty="0"/>
              <a:t>British Journal of Educational Psychology</a:t>
            </a:r>
            <a:r>
              <a:rPr lang="en-GB" sz="2000" dirty="0"/>
              <a:t>, 83 (2): 185-195</a:t>
            </a:r>
            <a:r>
              <a:rPr lang="en-GB" sz="2000" dirty="0" smtClean="0"/>
              <a:t>.</a:t>
            </a:r>
            <a:endParaRPr lang="en-GB" sz="2000" i="1" dirty="0">
              <a:solidFill>
                <a:srgbClr val="000000"/>
              </a:solidFill>
            </a:endParaRPr>
          </a:p>
          <a:p>
            <a:pPr marL="0" lvl="0" indent="0">
              <a:buNone/>
            </a:pPr>
            <a:r>
              <a:rPr lang="en-GB" sz="2000" dirty="0">
                <a:solidFill>
                  <a:srgbClr val="000000"/>
                </a:solidFill>
              </a:rPr>
              <a:t>Glickman, C. D. (1985) </a:t>
            </a:r>
            <a:r>
              <a:rPr lang="en-GB" sz="2000" i="1" dirty="0">
                <a:solidFill>
                  <a:srgbClr val="000000"/>
                </a:solidFill>
              </a:rPr>
              <a:t>Supervision and instruction: a developmental approach </a:t>
            </a:r>
            <a:r>
              <a:rPr lang="en-GB" sz="2000" dirty="0">
                <a:solidFill>
                  <a:srgbClr val="000000"/>
                </a:solidFill>
              </a:rPr>
              <a:t>(Boston, MA, </a:t>
            </a:r>
            <a:r>
              <a:rPr lang="en-GB" sz="2000" dirty="0" err="1">
                <a:solidFill>
                  <a:srgbClr val="000000"/>
                </a:solidFill>
              </a:rPr>
              <a:t>Allyn</a:t>
            </a:r>
            <a:r>
              <a:rPr lang="en-GB" sz="2000" dirty="0">
                <a:solidFill>
                  <a:srgbClr val="000000"/>
                </a:solidFill>
              </a:rPr>
              <a:t> &amp; Bacon</a:t>
            </a:r>
            <a:r>
              <a:rPr lang="en-GB" sz="2000" dirty="0" smtClean="0">
                <a:solidFill>
                  <a:srgbClr val="000000"/>
                </a:solidFill>
              </a:rPr>
              <a:t>).</a:t>
            </a:r>
          </a:p>
          <a:p>
            <a:pPr marL="0" indent="0">
              <a:buNone/>
            </a:pPr>
            <a:r>
              <a:rPr lang="en-GB" sz="2000" dirty="0"/>
              <a:t>Hargreaves, D. (2005) </a:t>
            </a:r>
            <a:r>
              <a:rPr lang="en-GB" sz="2000" i="1" dirty="0"/>
              <a:t>About Learning: Report of the Learning Working Group</a:t>
            </a:r>
            <a:r>
              <a:rPr lang="en-GB" sz="2000" dirty="0"/>
              <a:t>. London: Demos</a:t>
            </a:r>
            <a:r>
              <a:rPr lang="en-GB" sz="2000" dirty="0" smtClean="0"/>
              <a:t>.</a:t>
            </a:r>
            <a:endParaRPr lang="en-GB" sz="2000" dirty="0">
              <a:solidFill>
                <a:srgbClr val="000000"/>
              </a:solidFill>
            </a:endParaRPr>
          </a:p>
          <a:p>
            <a:pPr marL="0" lvl="0" indent="0">
              <a:buNone/>
            </a:pPr>
            <a:r>
              <a:rPr lang="en-GB" sz="2000" dirty="0">
                <a:solidFill>
                  <a:srgbClr val="000000"/>
                </a:solidFill>
              </a:rPr>
              <a:t>Holcomb, T. R., Ireland, R. D., Holmes </a:t>
            </a:r>
            <a:r>
              <a:rPr lang="en-GB" sz="2000" dirty="0" err="1">
                <a:solidFill>
                  <a:srgbClr val="000000"/>
                </a:solidFill>
              </a:rPr>
              <a:t>Jr</a:t>
            </a:r>
            <a:r>
              <a:rPr lang="en-GB" sz="2000" dirty="0">
                <a:solidFill>
                  <a:srgbClr val="000000"/>
                </a:solidFill>
              </a:rPr>
              <a:t>, R. M. &amp; </a:t>
            </a:r>
            <a:r>
              <a:rPr lang="en-GB" sz="2000" dirty="0" err="1">
                <a:solidFill>
                  <a:srgbClr val="000000"/>
                </a:solidFill>
              </a:rPr>
              <a:t>Hitt</a:t>
            </a:r>
            <a:r>
              <a:rPr lang="en-GB" sz="2000" dirty="0">
                <a:solidFill>
                  <a:srgbClr val="000000"/>
                </a:solidFill>
              </a:rPr>
              <a:t>, M. A. (2009) Architecture of entrepreneurial learning: exploring the link among heuristics, knowledge, and action, </a:t>
            </a:r>
            <a:r>
              <a:rPr lang="en-GB" sz="2000" i="1" dirty="0">
                <a:solidFill>
                  <a:srgbClr val="000000"/>
                </a:solidFill>
              </a:rPr>
              <a:t>Entrepreneurship: Theory &amp; Practice, </a:t>
            </a:r>
            <a:r>
              <a:rPr lang="en-GB" sz="2000" dirty="0">
                <a:solidFill>
                  <a:srgbClr val="000000"/>
                </a:solidFill>
              </a:rPr>
              <a:t>33(1), 167-192.</a:t>
            </a:r>
          </a:p>
          <a:p>
            <a:pPr marL="0" lvl="0" indent="0">
              <a:buNone/>
            </a:pPr>
            <a:r>
              <a:rPr lang="en-GB" sz="2000" dirty="0" err="1">
                <a:solidFill>
                  <a:srgbClr val="000000"/>
                </a:solidFill>
              </a:rPr>
              <a:t>Illing</a:t>
            </a:r>
            <a:r>
              <a:rPr lang="en-GB" sz="2000" dirty="0">
                <a:solidFill>
                  <a:srgbClr val="000000"/>
                </a:solidFill>
              </a:rPr>
              <a:t>, J. (2007) </a:t>
            </a:r>
            <a:r>
              <a:rPr lang="en-GB" sz="2000" i="1" dirty="0">
                <a:solidFill>
                  <a:srgbClr val="000000"/>
                </a:solidFill>
              </a:rPr>
              <a:t>Thinking about research: frameworks, ethics and scholarship </a:t>
            </a:r>
            <a:r>
              <a:rPr lang="en-GB" sz="2000" dirty="0">
                <a:solidFill>
                  <a:srgbClr val="000000"/>
                </a:solidFill>
              </a:rPr>
              <a:t>(Edinburgh, Association for the Study of Medical Education).</a:t>
            </a:r>
          </a:p>
          <a:p>
            <a:pPr marL="0" lvl="0" indent="0">
              <a:buNone/>
            </a:pPr>
            <a:r>
              <a:rPr lang="en-GB" sz="2000" dirty="0">
                <a:solidFill>
                  <a:srgbClr val="000000"/>
                </a:solidFill>
              </a:rPr>
              <a:t>Jones, R. (2011) </a:t>
            </a:r>
            <a:r>
              <a:rPr lang="en-GB" sz="2000" i="1" dirty="0">
                <a:solidFill>
                  <a:srgbClr val="000000"/>
                </a:solidFill>
              </a:rPr>
              <a:t>Key tools and techniques in management and leadership of the allied health professions </a:t>
            </a:r>
            <a:r>
              <a:rPr lang="en-GB" sz="2000" dirty="0">
                <a:solidFill>
                  <a:srgbClr val="000000"/>
                </a:solidFill>
              </a:rPr>
              <a:t>(London, Radcliffe Publishing).</a:t>
            </a:r>
          </a:p>
          <a:p>
            <a:pPr marL="0" lvl="0" indent="0">
              <a:buNone/>
            </a:pPr>
            <a:r>
              <a:rPr lang="en-GB" sz="2000" dirty="0">
                <a:solidFill>
                  <a:srgbClr val="000000"/>
                </a:solidFill>
              </a:rPr>
              <a:t>Meyer, J. H. F. &amp; </a:t>
            </a:r>
            <a:r>
              <a:rPr lang="en-GB" sz="2000" dirty="0" err="1">
                <a:solidFill>
                  <a:srgbClr val="000000"/>
                </a:solidFill>
              </a:rPr>
              <a:t>Eley</a:t>
            </a:r>
            <a:r>
              <a:rPr lang="en-GB" sz="2000" dirty="0">
                <a:solidFill>
                  <a:srgbClr val="000000"/>
                </a:solidFill>
              </a:rPr>
              <a:t>, M. G. (2006) The approaches to teaching inventory: a critique of its development and applicability, </a:t>
            </a:r>
            <a:r>
              <a:rPr lang="en-GB" sz="2000" i="1" dirty="0">
                <a:solidFill>
                  <a:srgbClr val="000000"/>
                </a:solidFill>
              </a:rPr>
              <a:t>British Journal of Educational Psychology, </a:t>
            </a:r>
            <a:r>
              <a:rPr lang="en-GB" sz="2000" dirty="0">
                <a:solidFill>
                  <a:srgbClr val="000000"/>
                </a:solidFill>
              </a:rPr>
              <a:t>76(3), 633-649.</a:t>
            </a:r>
          </a:p>
          <a:p>
            <a:pPr marL="0" lvl="0" indent="0">
              <a:buNone/>
            </a:pPr>
            <a:r>
              <a:rPr lang="en-GB" sz="2000" dirty="0">
                <a:solidFill>
                  <a:srgbClr val="000000"/>
                </a:solidFill>
              </a:rPr>
              <a:t>Mitchell, D. P. (1994) Learning style: a critical analysis of the concept and its assessment, in: R. </a:t>
            </a:r>
            <a:r>
              <a:rPr lang="en-GB" sz="2000" dirty="0" err="1">
                <a:solidFill>
                  <a:srgbClr val="000000"/>
                </a:solidFill>
              </a:rPr>
              <a:t>Hoey</a:t>
            </a:r>
            <a:r>
              <a:rPr lang="en-GB" sz="2000" dirty="0">
                <a:solidFill>
                  <a:srgbClr val="000000"/>
                </a:solidFill>
              </a:rPr>
              <a:t> (Ed) </a:t>
            </a:r>
            <a:r>
              <a:rPr lang="en-GB" sz="2000" i="1" dirty="0">
                <a:solidFill>
                  <a:srgbClr val="000000"/>
                </a:solidFill>
              </a:rPr>
              <a:t>Design for learning: aspects of educational technology </a:t>
            </a:r>
            <a:r>
              <a:rPr lang="en-GB" sz="2000" dirty="0">
                <a:solidFill>
                  <a:srgbClr val="000000"/>
                </a:solidFill>
              </a:rPr>
              <a:t>(London, </a:t>
            </a:r>
            <a:r>
              <a:rPr lang="en-GB" sz="2000" dirty="0" err="1">
                <a:solidFill>
                  <a:srgbClr val="000000"/>
                </a:solidFill>
              </a:rPr>
              <a:t>Kogan</a:t>
            </a:r>
            <a:r>
              <a:rPr lang="en-GB" sz="2000" dirty="0">
                <a:solidFill>
                  <a:srgbClr val="000000"/>
                </a:solidFill>
              </a:rPr>
              <a:t> Page).</a:t>
            </a:r>
          </a:p>
          <a:p>
            <a:pPr marL="0" lvl="0" indent="0">
              <a:buNone/>
            </a:pPr>
            <a:r>
              <a:rPr lang="en-GB" sz="2000" dirty="0" err="1">
                <a:solidFill>
                  <a:srgbClr val="000000"/>
                </a:solidFill>
              </a:rPr>
              <a:t>Mohanna</a:t>
            </a:r>
            <a:r>
              <a:rPr lang="en-GB" sz="2000" dirty="0">
                <a:solidFill>
                  <a:srgbClr val="000000"/>
                </a:solidFill>
              </a:rPr>
              <a:t>, K., Chambers, R. &amp; Wall, D. (2007) Developing your teaching style: increasing effectiveness in healthcare teaching, </a:t>
            </a:r>
            <a:r>
              <a:rPr lang="en-GB" sz="2000" i="1" dirty="0">
                <a:solidFill>
                  <a:srgbClr val="000000"/>
                </a:solidFill>
              </a:rPr>
              <a:t>Postgraduate Medical Journal, </a:t>
            </a:r>
            <a:r>
              <a:rPr lang="en-GB" sz="2000" dirty="0">
                <a:solidFill>
                  <a:srgbClr val="000000"/>
                </a:solidFill>
              </a:rPr>
              <a:t>83(977), 145-147</a:t>
            </a:r>
            <a:r>
              <a:rPr lang="en-GB" sz="2000" dirty="0" smtClean="0">
                <a:solidFill>
                  <a:srgbClr val="000000"/>
                </a:solidFill>
              </a:rPr>
              <a:t>.</a:t>
            </a:r>
            <a:endParaRPr lang="en-GB" sz="2000" dirty="0">
              <a:solidFill>
                <a:srgbClr val="000000"/>
              </a:solidFill>
            </a:endParaRPr>
          </a:p>
        </p:txBody>
      </p:sp>
    </p:spTree>
    <p:extLst>
      <p:ext uri="{BB962C8B-B14F-4D97-AF65-F5344CB8AC3E}">
        <p14:creationId xmlns:p14="http://schemas.microsoft.com/office/powerpoint/2010/main" val="1655702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701" y="194519"/>
            <a:ext cx="9753600" cy="4876800"/>
          </a:xfrm>
        </p:spPr>
        <p:txBody>
          <a:bodyPr/>
          <a:lstStyle/>
          <a:p>
            <a:pPr marL="0" indent="0">
              <a:buNone/>
            </a:pPr>
            <a:r>
              <a:rPr lang="en-GB" sz="2000" dirty="0" err="1">
                <a:solidFill>
                  <a:srgbClr val="000000"/>
                </a:solidFill>
              </a:rPr>
              <a:t>Mohanna</a:t>
            </a:r>
            <a:r>
              <a:rPr lang="en-GB" sz="2000" dirty="0">
                <a:solidFill>
                  <a:srgbClr val="000000"/>
                </a:solidFill>
              </a:rPr>
              <a:t>, K., Chambers, R. &amp; Wall, D. (2008) </a:t>
            </a:r>
            <a:r>
              <a:rPr lang="en-GB" sz="2000" i="1" dirty="0">
                <a:solidFill>
                  <a:srgbClr val="000000"/>
                </a:solidFill>
              </a:rPr>
              <a:t>Your teaching style: a practical guide to understanding, developing and improving </a:t>
            </a:r>
            <a:r>
              <a:rPr lang="en-GB" sz="2000" dirty="0">
                <a:solidFill>
                  <a:srgbClr val="000000"/>
                </a:solidFill>
              </a:rPr>
              <a:t>(Abingdon, Radcliffe).</a:t>
            </a:r>
          </a:p>
          <a:p>
            <a:pPr marL="0" lvl="0" indent="0">
              <a:buNone/>
            </a:pPr>
            <a:r>
              <a:rPr lang="en-GB" sz="2000" dirty="0" err="1" smtClean="0">
                <a:solidFill>
                  <a:srgbClr val="000000"/>
                </a:solidFill>
              </a:rPr>
              <a:t>Mohanna</a:t>
            </a:r>
            <a:r>
              <a:rPr lang="en-GB" sz="2000" dirty="0" smtClean="0">
                <a:solidFill>
                  <a:srgbClr val="000000"/>
                </a:solidFill>
              </a:rPr>
              <a:t>, K., Cottrell, E., Wall, D. &amp; Chambers, R. (2011) Developing your teaching style and techniques, in: R. Jones &amp; F. Jenkins (</a:t>
            </a:r>
            <a:r>
              <a:rPr lang="en-GB" sz="2000" dirty="0" err="1" smtClean="0">
                <a:solidFill>
                  <a:srgbClr val="000000"/>
                </a:solidFill>
              </a:rPr>
              <a:t>Eds</a:t>
            </a:r>
            <a:r>
              <a:rPr lang="en-GB" sz="2000" dirty="0" smtClean="0">
                <a:solidFill>
                  <a:srgbClr val="000000"/>
                </a:solidFill>
              </a:rPr>
              <a:t>) </a:t>
            </a:r>
            <a:r>
              <a:rPr lang="en-GB" sz="2000" i="1" dirty="0" smtClean="0">
                <a:solidFill>
                  <a:srgbClr val="000000"/>
                </a:solidFill>
              </a:rPr>
              <a:t>Key tools and techniques in management and leadership of the allied health professions </a:t>
            </a:r>
            <a:r>
              <a:rPr lang="en-GB" sz="2000" dirty="0" smtClean="0">
                <a:solidFill>
                  <a:srgbClr val="000000"/>
                </a:solidFill>
              </a:rPr>
              <a:t>(London, Radcliffe Publishing), 119-128.</a:t>
            </a:r>
          </a:p>
          <a:p>
            <a:pPr marL="0" lvl="0" indent="0">
              <a:buNone/>
            </a:pPr>
            <a:r>
              <a:rPr lang="en-GB" sz="2000" dirty="0" err="1"/>
              <a:t>Pashler</a:t>
            </a:r>
            <a:r>
              <a:rPr lang="en-GB" sz="2000" dirty="0"/>
              <a:t>, H., McDaniel, M., Rohrer, D. &amp; Bjork, R. (2008) Learning Styles: Concepts and Evidence. </a:t>
            </a:r>
            <a:r>
              <a:rPr lang="en-GB" sz="2000" i="1" dirty="0"/>
              <a:t>Psychological Science in the Public Interest</a:t>
            </a:r>
            <a:r>
              <a:rPr lang="en-GB" sz="2000" dirty="0"/>
              <a:t>, 9 (3): 105-119.</a:t>
            </a:r>
            <a:endParaRPr lang="en-GB" sz="2000" dirty="0" smtClean="0">
              <a:solidFill>
                <a:srgbClr val="000000"/>
              </a:solidFill>
            </a:endParaRPr>
          </a:p>
          <a:p>
            <a:pPr marL="0" lvl="0" indent="0">
              <a:buNone/>
            </a:pPr>
            <a:r>
              <a:rPr lang="en-GB" sz="2000" dirty="0" smtClean="0">
                <a:solidFill>
                  <a:srgbClr val="000000"/>
                </a:solidFill>
              </a:rPr>
              <a:t>Pratt</a:t>
            </a:r>
            <a:r>
              <a:rPr lang="en-GB" sz="2000" dirty="0">
                <a:solidFill>
                  <a:srgbClr val="000000"/>
                </a:solidFill>
              </a:rPr>
              <a:t>, D. D., </a:t>
            </a:r>
            <a:r>
              <a:rPr lang="en-GB" sz="2000" dirty="0" err="1">
                <a:solidFill>
                  <a:srgbClr val="000000"/>
                </a:solidFill>
              </a:rPr>
              <a:t>Arseneau</a:t>
            </a:r>
            <a:r>
              <a:rPr lang="en-GB" sz="2000" dirty="0">
                <a:solidFill>
                  <a:srgbClr val="000000"/>
                </a:solidFill>
              </a:rPr>
              <a:t>, R. &amp; Collins, J. B. (2001) Reconsidering ‘good teaching’ across the continuum of medical education, </a:t>
            </a:r>
            <a:r>
              <a:rPr lang="en-GB" sz="2000" i="1" dirty="0">
                <a:solidFill>
                  <a:srgbClr val="000000"/>
                </a:solidFill>
              </a:rPr>
              <a:t>Journal of Continuing Education in the Health Professions, 21(2), 70-81.</a:t>
            </a:r>
          </a:p>
          <a:p>
            <a:pPr marL="0" lvl="0" indent="0">
              <a:buNone/>
            </a:pPr>
            <a:r>
              <a:rPr lang="en-GB" sz="2000" dirty="0">
                <a:solidFill>
                  <a:srgbClr val="000000"/>
                </a:solidFill>
              </a:rPr>
              <a:t>Pratt, D. D. &amp; associates (1998) </a:t>
            </a:r>
            <a:r>
              <a:rPr lang="en-GB" sz="2000" i="1" dirty="0">
                <a:solidFill>
                  <a:srgbClr val="000000"/>
                </a:solidFill>
              </a:rPr>
              <a:t>Five perspectives on teaching in adult and higher education </a:t>
            </a:r>
            <a:r>
              <a:rPr lang="en-GB" sz="2000" dirty="0">
                <a:solidFill>
                  <a:srgbClr val="000000"/>
                </a:solidFill>
              </a:rPr>
              <a:t>(Malabar, Florida, Krieger Publishing Company).</a:t>
            </a:r>
          </a:p>
          <a:p>
            <a:pPr marL="0" lvl="0" indent="0">
              <a:buNone/>
            </a:pPr>
            <a:r>
              <a:rPr lang="en-GB" sz="2000" dirty="0">
                <a:solidFill>
                  <a:srgbClr val="000000"/>
                </a:solidFill>
              </a:rPr>
              <a:t>Pratt, D. D., Boll, S. L. &amp; Collins, J. B. (2007) Towards a plurality of perspectives for nurse educators, </a:t>
            </a:r>
            <a:r>
              <a:rPr lang="en-GB" sz="2000" i="1" dirty="0">
                <a:solidFill>
                  <a:srgbClr val="000000"/>
                </a:solidFill>
              </a:rPr>
              <a:t>Nursing Philosophy, </a:t>
            </a:r>
            <a:r>
              <a:rPr lang="en-GB" sz="2000" dirty="0">
                <a:solidFill>
                  <a:srgbClr val="000000"/>
                </a:solidFill>
              </a:rPr>
              <a:t>8(1), 49-59.</a:t>
            </a:r>
          </a:p>
          <a:p>
            <a:pPr marL="0" lvl="0" indent="0">
              <a:buNone/>
            </a:pPr>
            <a:r>
              <a:rPr lang="en-GB" sz="2000" dirty="0" err="1">
                <a:solidFill>
                  <a:srgbClr val="000000"/>
                </a:solidFill>
              </a:rPr>
              <a:t>Steinert</a:t>
            </a:r>
            <a:r>
              <a:rPr lang="en-GB" sz="2000" dirty="0">
                <a:solidFill>
                  <a:srgbClr val="000000"/>
                </a:solidFill>
              </a:rPr>
              <a:t>, Y., Mann, K., </a:t>
            </a:r>
            <a:r>
              <a:rPr lang="en-GB" sz="2000" dirty="0" err="1">
                <a:solidFill>
                  <a:srgbClr val="000000"/>
                </a:solidFill>
              </a:rPr>
              <a:t>Centeno</a:t>
            </a:r>
            <a:r>
              <a:rPr lang="en-GB" sz="2000" dirty="0">
                <a:solidFill>
                  <a:srgbClr val="000000"/>
                </a:solidFill>
              </a:rPr>
              <a:t>, A., Dolmans, D., Spencer, J., </a:t>
            </a:r>
            <a:r>
              <a:rPr lang="en-GB" sz="2000" dirty="0" err="1">
                <a:solidFill>
                  <a:srgbClr val="000000"/>
                </a:solidFill>
              </a:rPr>
              <a:t>Gelula</a:t>
            </a:r>
            <a:r>
              <a:rPr lang="en-GB" sz="2000" dirty="0">
                <a:solidFill>
                  <a:srgbClr val="000000"/>
                </a:solidFill>
              </a:rPr>
              <a:t>, M. &amp; </a:t>
            </a:r>
            <a:r>
              <a:rPr lang="en-GB" sz="2000" dirty="0" err="1">
                <a:solidFill>
                  <a:srgbClr val="000000"/>
                </a:solidFill>
              </a:rPr>
              <a:t>Prideaux</a:t>
            </a:r>
            <a:r>
              <a:rPr lang="en-GB" sz="2000" dirty="0">
                <a:solidFill>
                  <a:srgbClr val="000000"/>
                </a:solidFill>
              </a:rPr>
              <a:t>, D. (2006) A systematic review of faculty development initiatives designed to improve teaching effectiveness in medical education: BEME Guide No. 8, </a:t>
            </a:r>
            <a:r>
              <a:rPr lang="en-GB" sz="2000" i="1" dirty="0">
                <a:solidFill>
                  <a:srgbClr val="000000"/>
                </a:solidFill>
              </a:rPr>
              <a:t>Medical Teacher, </a:t>
            </a:r>
            <a:r>
              <a:rPr lang="en-GB" sz="2000" dirty="0">
                <a:solidFill>
                  <a:srgbClr val="000000"/>
                </a:solidFill>
              </a:rPr>
              <a:t>28(6), 497.</a:t>
            </a:r>
          </a:p>
          <a:p>
            <a:pPr marL="0" lvl="0" indent="0">
              <a:buNone/>
            </a:pPr>
            <a:r>
              <a:rPr lang="en-GB" sz="2000" dirty="0" err="1">
                <a:solidFill>
                  <a:srgbClr val="000000"/>
                </a:solidFill>
              </a:rPr>
              <a:t>Sutliff</a:t>
            </a:r>
            <a:r>
              <a:rPr lang="en-GB" sz="2000" dirty="0">
                <a:solidFill>
                  <a:srgbClr val="000000"/>
                </a:solidFill>
              </a:rPr>
              <a:t>, R. I. &amp; Baldwin, V. (2001) Learning styles: teaching technology subjects can be more effective, </a:t>
            </a:r>
            <a:r>
              <a:rPr lang="en-GB" sz="2000" i="1" dirty="0">
                <a:solidFill>
                  <a:srgbClr val="000000"/>
                </a:solidFill>
              </a:rPr>
              <a:t>Journal of Technology Studies, </a:t>
            </a:r>
            <a:r>
              <a:rPr lang="en-GB" sz="2000" dirty="0">
                <a:solidFill>
                  <a:srgbClr val="000000"/>
                </a:solidFill>
              </a:rPr>
              <a:t>27(1), 22-27.</a:t>
            </a:r>
          </a:p>
          <a:p>
            <a:pPr marL="0" lvl="0" indent="0">
              <a:buNone/>
            </a:pPr>
            <a:r>
              <a:rPr lang="en-GB" sz="2000" dirty="0" err="1">
                <a:solidFill>
                  <a:srgbClr val="000000"/>
                </a:solidFill>
              </a:rPr>
              <a:t>Trigwell</a:t>
            </a:r>
            <a:r>
              <a:rPr lang="en-GB" sz="2000" dirty="0">
                <a:solidFill>
                  <a:srgbClr val="000000"/>
                </a:solidFill>
              </a:rPr>
              <a:t>, K. &amp; Prosser, M. (2004) Development and use of the approaches to teaching inventory, </a:t>
            </a:r>
            <a:r>
              <a:rPr lang="en-GB" sz="2000" i="1" dirty="0">
                <a:solidFill>
                  <a:srgbClr val="000000"/>
                </a:solidFill>
              </a:rPr>
              <a:t>Educational Psychology Review, </a:t>
            </a:r>
            <a:r>
              <a:rPr lang="en-GB" sz="2000" dirty="0">
                <a:solidFill>
                  <a:srgbClr val="000000"/>
                </a:solidFill>
              </a:rPr>
              <a:t>16(4), 409-424.</a:t>
            </a:r>
          </a:p>
          <a:p>
            <a:pPr marL="0" lvl="0" indent="0">
              <a:buNone/>
            </a:pPr>
            <a:r>
              <a:rPr lang="en-GB" sz="2000" dirty="0" err="1">
                <a:solidFill>
                  <a:srgbClr val="000000"/>
                </a:solidFill>
              </a:rPr>
              <a:t>Trigwell</a:t>
            </a:r>
            <a:r>
              <a:rPr lang="en-GB" sz="2000" dirty="0">
                <a:solidFill>
                  <a:srgbClr val="000000"/>
                </a:solidFill>
              </a:rPr>
              <a:t>, K., Prosser, M. &amp; </a:t>
            </a:r>
            <a:r>
              <a:rPr lang="en-GB" sz="2000" dirty="0" err="1">
                <a:solidFill>
                  <a:srgbClr val="000000"/>
                </a:solidFill>
              </a:rPr>
              <a:t>Ginns</a:t>
            </a:r>
            <a:r>
              <a:rPr lang="en-GB" sz="2000" dirty="0">
                <a:solidFill>
                  <a:srgbClr val="000000"/>
                </a:solidFill>
              </a:rPr>
              <a:t>, P. (2005) </a:t>
            </a:r>
            <a:r>
              <a:rPr lang="en-GB" sz="2000" dirty="0" err="1">
                <a:solidFill>
                  <a:srgbClr val="000000"/>
                </a:solidFill>
              </a:rPr>
              <a:t>Phenomenographic</a:t>
            </a:r>
            <a:r>
              <a:rPr lang="en-GB" sz="2000" dirty="0">
                <a:solidFill>
                  <a:srgbClr val="000000"/>
                </a:solidFill>
              </a:rPr>
              <a:t> pedagogy and a revised Approaches to teaching inventory, </a:t>
            </a:r>
            <a:r>
              <a:rPr lang="en-GB" sz="2000" i="1" dirty="0">
                <a:solidFill>
                  <a:srgbClr val="000000"/>
                </a:solidFill>
              </a:rPr>
              <a:t>Higher Education Research and Development, </a:t>
            </a:r>
            <a:r>
              <a:rPr lang="en-GB" sz="2000" dirty="0">
                <a:solidFill>
                  <a:srgbClr val="000000"/>
                </a:solidFill>
              </a:rPr>
              <a:t>24(4), 349-360.</a:t>
            </a:r>
          </a:p>
          <a:p>
            <a:pPr marL="0" indent="0">
              <a:buNone/>
            </a:pPr>
            <a:endParaRPr lang="en-GB" dirty="0"/>
          </a:p>
        </p:txBody>
      </p:sp>
    </p:spTree>
    <p:extLst>
      <p:ext uri="{BB962C8B-B14F-4D97-AF65-F5344CB8AC3E}">
        <p14:creationId xmlns:p14="http://schemas.microsoft.com/office/powerpoint/2010/main" val="3710013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0701" y="1058615"/>
            <a:ext cx="9753600" cy="4876800"/>
          </a:xfrm>
        </p:spPr>
        <p:txBody>
          <a:bodyPr/>
          <a:lstStyle/>
          <a:p>
            <a:pPr marL="0" lvl="0" indent="0">
              <a:buNone/>
            </a:pPr>
            <a:r>
              <a:rPr lang="en-GB" sz="2000" dirty="0">
                <a:solidFill>
                  <a:srgbClr val="000000"/>
                </a:solidFill>
              </a:rPr>
              <a:t>Vaughn, L. M. &amp; Baker, R. C. (2008) Do different pairings of teaching styles and learning styles make a difference? Preceptor and resident perceptions, </a:t>
            </a:r>
            <a:r>
              <a:rPr lang="en-GB" sz="2000" i="1" dirty="0">
                <a:solidFill>
                  <a:srgbClr val="000000"/>
                </a:solidFill>
              </a:rPr>
              <a:t>Teaching and Learning in Medicine, </a:t>
            </a:r>
            <a:r>
              <a:rPr lang="en-GB" sz="2000" dirty="0">
                <a:solidFill>
                  <a:srgbClr val="000000"/>
                </a:solidFill>
              </a:rPr>
              <a:t>20(3), 239-247.</a:t>
            </a:r>
          </a:p>
          <a:p>
            <a:pPr marL="0" lvl="0" indent="0">
              <a:buNone/>
            </a:pPr>
            <a:r>
              <a:rPr lang="en-GB" sz="2000" dirty="0" err="1">
                <a:solidFill>
                  <a:srgbClr val="000000"/>
                </a:solidFill>
              </a:rPr>
              <a:t>Vollers</a:t>
            </a:r>
            <a:r>
              <a:rPr lang="en-GB" sz="2000" dirty="0">
                <a:solidFill>
                  <a:srgbClr val="000000"/>
                </a:solidFill>
              </a:rPr>
              <a:t>, J. M. (2008) Teaching and learning styles, </a:t>
            </a:r>
            <a:r>
              <a:rPr lang="en-GB" sz="2000" i="1" dirty="0">
                <a:solidFill>
                  <a:srgbClr val="000000"/>
                </a:solidFill>
              </a:rPr>
              <a:t>International </a:t>
            </a:r>
            <a:r>
              <a:rPr lang="en-GB" sz="2000" i="1" dirty="0" err="1">
                <a:solidFill>
                  <a:srgbClr val="000000"/>
                </a:solidFill>
              </a:rPr>
              <a:t>Anesthesiology</a:t>
            </a:r>
            <a:r>
              <a:rPr lang="en-GB" sz="2000" i="1" dirty="0">
                <a:solidFill>
                  <a:srgbClr val="000000"/>
                </a:solidFill>
              </a:rPr>
              <a:t> Clinics, </a:t>
            </a:r>
            <a:r>
              <a:rPr lang="en-GB" sz="2000" dirty="0">
                <a:solidFill>
                  <a:srgbClr val="000000"/>
                </a:solidFill>
              </a:rPr>
              <a:t>46(4), 27-40.</a:t>
            </a:r>
          </a:p>
          <a:p>
            <a:pPr marL="0" lvl="0" indent="0">
              <a:buNone/>
            </a:pPr>
            <a:r>
              <a:rPr lang="en-GB" sz="2000" dirty="0">
                <a:solidFill>
                  <a:srgbClr val="000000"/>
                </a:solidFill>
              </a:rPr>
              <a:t>Wall, D. (2007) </a:t>
            </a:r>
            <a:r>
              <a:rPr lang="en-GB" sz="2000" i="1" dirty="0">
                <a:solidFill>
                  <a:srgbClr val="000000"/>
                </a:solidFill>
              </a:rPr>
              <a:t>Evaluation: improving practice, influencing policy </a:t>
            </a:r>
            <a:r>
              <a:rPr lang="en-GB" sz="2000" dirty="0">
                <a:solidFill>
                  <a:srgbClr val="000000"/>
                </a:solidFill>
              </a:rPr>
              <a:t>(Edinburgh, Association for the Study of Medical Education</a:t>
            </a:r>
            <a:r>
              <a:rPr lang="en-GB" sz="2000" dirty="0" smtClean="0">
                <a:solidFill>
                  <a:srgbClr val="000000"/>
                </a:solidFill>
              </a:rPr>
              <a:t>).</a:t>
            </a:r>
          </a:p>
          <a:p>
            <a:pPr marL="0" indent="0">
              <a:buNone/>
            </a:pPr>
            <a:r>
              <a:rPr lang="en-GB" sz="2000" dirty="0"/>
              <a:t>Willingham, D. </a:t>
            </a:r>
            <a:r>
              <a:rPr lang="en-GB" sz="2000" i="1" dirty="0"/>
              <a:t>Learning styles don't exist</a:t>
            </a:r>
            <a:r>
              <a:rPr lang="en-GB" sz="2000" dirty="0"/>
              <a:t>. [online] Available from: </a:t>
            </a:r>
            <a:r>
              <a:rPr lang="en-GB" sz="2000" dirty="0">
                <a:hlinkClick r:id="rId2"/>
              </a:rPr>
              <a:t>https://youtu.be/sIv9rz2NTUk</a:t>
            </a:r>
            <a:r>
              <a:rPr lang="en-GB" sz="2000" dirty="0"/>
              <a:t>  (Accessed 15 September 2015</a:t>
            </a:r>
            <a:r>
              <a:rPr lang="en-GB" sz="2000" dirty="0" smtClean="0"/>
              <a:t>).</a:t>
            </a:r>
            <a:endParaRPr lang="en-GB" sz="2000" dirty="0">
              <a:solidFill>
                <a:srgbClr val="000000"/>
              </a:solidFill>
            </a:endParaRPr>
          </a:p>
          <a:p>
            <a:pPr marL="0" indent="0">
              <a:buNone/>
            </a:pPr>
            <a:endParaRPr lang="en-GB" dirty="0"/>
          </a:p>
        </p:txBody>
      </p:sp>
    </p:spTree>
    <p:extLst>
      <p:ext uri="{BB962C8B-B14F-4D97-AF65-F5344CB8AC3E}">
        <p14:creationId xmlns:p14="http://schemas.microsoft.com/office/powerpoint/2010/main" val="2241582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teach the way we do?</a:t>
            </a:r>
            <a:endParaRPr lang="en-GB" dirty="0"/>
          </a:p>
        </p:txBody>
      </p:sp>
      <p:sp>
        <p:nvSpPr>
          <p:cNvPr id="3" name="Content Placeholder 2"/>
          <p:cNvSpPr>
            <a:spLocks noGrp="1"/>
          </p:cNvSpPr>
          <p:nvPr>
            <p:ph idx="1"/>
          </p:nvPr>
        </p:nvSpPr>
        <p:spPr>
          <a:xfrm>
            <a:off x="178693" y="1346647"/>
            <a:ext cx="9753600" cy="4876800"/>
          </a:xfrm>
        </p:spPr>
        <p:txBody>
          <a:bodyPr/>
          <a:lstStyle/>
          <a:p>
            <a:r>
              <a:rPr lang="en-GB" dirty="0" smtClean="0"/>
              <a:t>Requirements of the immediate context</a:t>
            </a:r>
          </a:p>
          <a:p>
            <a:r>
              <a:rPr lang="en-GB" dirty="0" smtClean="0"/>
              <a:t>Accepted practice in the discipline/field</a:t>
            </a:r>
          </a:p>
          <a:p>
            <a:r>
              <a:rPr lang="en-GB" dirty="0"/>
              <a:t>R</a:t>
            </a:r>
            <a:r>
              <a:rPr lang="en-GB" dirty="0" smtClean="0"/>
              <a:t>ole models</a:t>
            </a:r>
          </a:p>
          <a:p>
            <a:r>
              <a:rPr lang="en-GB" dirty="0" smtClean="0"/>
              <a:t>Professional and personal values</a:t>
            </a:r>
          </a:p>
          <a:p>
            <a:r>
              <a:rPr lang="en-GB" dirty="0" smtClean="0"/>
              <a:t>Resource constraints</a:t>
            </a:r>
          </a:p>
          <a:p>
            <a:r>
              <a:rPr lang="en-GB" dirty="0" smtClean="0"/>
              <a:t>Our experience as learners of what is effective</a:t>
            </a:r>
          </a:p>
          <a:p>
            <a:r>
              <a:rPr lang="en-GB" dirty="0" smtClean="0"/>
              <a:t>What will help students do well in the exam</a:t>
            </a:r>
          </a:p>
          <a:p>
            <a:r>
              <a:rPr lang="en-GB" dirty="0" smtClean="0"/>
              <a:t>What gets positive student feedback</a:t>
            </a:r>
          </a:p>
          <a:p>
            <a:r>
              <a:rPr lang="en-GB" sz="4000" b="1" dirty="0" smtClean="0"/>
              <a:t>What the evidence tells us will be most </a:t>
            </a:r>
            <a:r>
              <a:rPr lang="en-GB" sz="4000" b="1" dirty="0" smtClean="0"/>
              <a:t>effective?</a:t>
            </a:r>
            <a:endParaRPr lang="en-GB" sz="4000" b="1" dirty="0"/>
          </a:p>
        </p:txBody>
      </p:sp>
    </p:spTree>
    <p:extLst>
      <p:ext uri="{BB962C8B-B14F-4D97-AF65-F5344CB8AC3E}">
        <p14:creationId xmlns:p14="http://schemas.microsoft.com/office/powerpoint/2010/main" val="190567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BEME Collaboration</a:t>
            </a:r>
            <a:endParaRPr lang="en-GB" dirty="0"/>
          </a:p>
        </p:txBody>
      </p:sp>
      <p:sp>
        <p:nvSpPr>
          <p:cNvPr id="3" name="Content Placeholder 2"/>
          <p:cNvSpPr>
            <a:spLocks noGrp="1"/>
          </p:cNvSpPr>
          <p:nvPr>
            <p:ph idx="1"/>
          </p:nvPr>
        </p:nvSpPr>
        <p:spPr>
          <a:xfrm>
            <a:off x="682748" y="1828800"/>
            <a:ext cx="9145017" cy="4876800"/>
          </a:xfrm>
        </p:spPr>
        <p:txBody>
          <a:bodyPr/>
          <a:lstStyle/>
          <a:p>
            <a:pPr marL="0" indent="0">
              <a:buNone/>
            </a:pPr>
            <a:r>
              <a:rPr lang="en-GB" dirty="0"/>
              <a:t>BEME rejects the legacy of medical education in which decisions have been made based on pseudoscience, anecdotes, and flawed comparison groups rather than empirical evidence. The BEME approach contends that in no other scientific field are personal experiences relied on to make policy choices, and in no other field is the research base so limited.</a:t>
            </a:r>
          </a:p>
        </p:txBody>
      </p:sp>
      <p:sp>
        <p:nvSpPr>
          <p:cNvPr id="4" name="Rectangle 3"/>
          <p:cNvSpPr/>
          <p:nvPr/>
        </p:nvSpPr>
        <p:spPr>
          <a:xfrm>
            <a:off x="4715197" y="6931913"/>
            <a:ext cx="5179688" cy="369332"/>
          </a:xfrm>
          <a:prstGeom prst="rect">
            <a:avLst/>
          </a:prstGeom>
        </p:spPr>
        <p:txBody>
          <a:bodyPr wrap="none">
            <a:spAutoFit/>
          </a:bodyPr>
          <a:lstStyle/>
          <a:p>
            <a:r>
              <a:rPr lang="en-GB" dirty="0">
                <a:hlinkClick r:id="rId2"/>
              </a:rPr>
              <a:t>http://www.bemecollaboration.org/About+BEME</a:t>
            </a:r>
            <a:r>
              <a:rPr lang="en-GB" dirty="0" smtClean="0">
                <a:hlinkClick r:id="rId2"/>
              </a:rPr>
              <a:t>/</a:t>
            </a:r>
            <a:r>
              <a:rPr lang="en-GB" dirty="0" smtClean="0"/>
              <a:t> </a:t>
            </a:r>
            <a:endParaRPr lang="en-GB" dirty="0"/>
          </a:p>
        </p:txBody>
      </p:sp>
    </p:spTree>
    <p:extLst>
      <p:ext uri="{BB962C8B-B14F-4D97-AF65-F5344CB8AC3E}">
        <p14:creationId xmlns:p14="http://schemas.microsoft.com/office/powerpoint/2010/main" val="370630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and educational practice</a:t>
            </a:r>
            <a:endParaRPr lang="en-GB" dirty="0"/>
          </a:p>
        </p:txBody>
      </p:sp>
      <p:sp>
        <p:nvSpPr>
          <p:cNvPr id="3" name="Content Placeholder 2"/>
          <p:cNvSpPr>
            <a:spLocks noGrp="1"/>
          </p:cNvSpPr>
          <p:nvPr>
            <p:ph idx="1"/>
          </p:nvPr>
        </p:nvSpPr>
        <p:spPr/>
        <p:txBody>
          <a:bodyPr/>
          <a:lstStyle/>
          <a:p>
            <a:r>
              <a:rPr lang="en-GB" dirty="0" smtClean="0"/>
              <a:t>EPPI-Centre </a:t>
            </a:r>
            <a:r>
              <a:rPr lang="en-GB" sz="2000" dirty="0" smtClean="0">
                <a:hlinkClick r:id="rId2"/>
              </a:rPr>
              <a:t>http://eppi.ioe.ac.uk/</a:t>
            </a:r>
            <a:r>
              <a:rPr lang="en-GB" sz="2000" dirty="0" smtClean="0"/>
              <a:t> </a:t>
            </a:r>
          </a:p>
          <a:p>
            <a:pPr marL="506413" lvl="1" indent="0">
              <a:buNone/>
            </a:pPr>
            <a:r>
              <a:rPr lang="en-GB" dirty="0" smtClean="0"/>
              <a:t>Evidence for Policy and Practice Information and Co-ordinating Centre, Social Science Research Unit,  Institute of Education, University of London</a:t>
            </a:r>
          </a:p>
          <a:p>
            <a:r>
              <a:rPr lang="en-GB" dirty="0" smtClean="0"/>
              <a:t>Campbell Collaboration </a:t>
            </a:r>
            <a:r>
              <a:rPr lang="en-GB" sz="2000" dirty="0" smtClean="0">
                <a:hlinkClick r:id="rId3"/>
              </a:rPr>
              <a:t>http://www.campbellcollaboration.org/</a:t>
            </a:r>
            <a:r>
              <a:rPr lang="en-GB" sz="2000" dirty="0" smtClean="0"/>
              <a:t> </a:t>
            </a:r>
          </a:p>
          <a:p>
            <a:r>
              <a:rPr lang="en-GB" dirty="0" smtClean="0"/>
              <a:t>BEME Collaboration </a:t>
            </a:r>
            <a:r>
              <a:rPr lang="en-GB" sz="2000" dirty="0" smtClean="0">
                <a:hlinkClick r:id="rId4"/>
              </a:rPr>
              <a:t>http://www.bemecollaboration.org/</a:t>
            </a:r>
            <a:r>
              <a:rPr lang="en-GB" sz="2000" dirty="0" smtClean="0"/>
              <a:t> </a:t>
            </a:r>
            <a:endParaRPr lang="en-GB" dirty="0" smtClean="0"/>
          </a:p>
          <a:p>
            <a:pPr marL="506413" lvl="1" indent="0">
              <a:buNone/>
            </a:pPr>
            <a:r>
              <a:rPr lang="en-GB" dirty="0" smtClean="0"/>
              <a:t>Best Evidence Medical and Health Professional Education</a:t>
            </a:r>
          </a:p>
        </p:txBody>
      </p:sp>
    </p:spTree>
    <p:extLst>
      <p:ext uri="{BB962C8B-B14F-4D97-AF65-F5344CB8AC3E}">
        <p14:creationId xmlns:p14="http://schemas.microsoft.com/office/powerpoint/2010/main" val="2048033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styles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986607"/>
            <a:ext cx="9563100"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4716" y="7266672"/>
            <a:ext cx="9462071" cy="369332"/>
          </a:xfrm>
          <a:prstGeom prst="rect">
            <a:avLst/>
          </a:prstGeom>
        </p:spPr>
        <p:txBody>
          <a:bodyPr wrap="square">
            <a:spAutoFit/>
          </a:bodyPr>
          <a:lstStyle/>
          <a:p>
            <a:r>
              <a:rPr lang="en-GB" dirty="0">
                <a:hlinkClick r:id="rId4"/>
              </a:rPr>
              <a:t>http://</a:t>
            </a:r>
            <a:r>
              <a:rPr lang="en-GB" dirty="0" smtClean="0">
                <a:hlinkClick r:id="rId4"/>
              </a:rPr>
              <a:t>www.educationplanner.org/students/self-assessments/learning-styles.shtml</a:t>
            </a:r>
            <a:r>
              <a:rPr lang="en-GB" dirty="0" smtClean="0"/>
              <a:t> </a:t>
            </a:r>
            <a:endParaRPr lang="en-GB" dirty="0"/>
          </a:p>
        </p:txBody>
      </p:sp>
    </p:spTree>
    <p:extLst>
      <p:ext uri="{BB962C8B-B14F-4D97-AF65-F5344CB8AC3E}">
        <p14:creationId xmlns:p14="http://schemas.microsoft.com/office/powerpoint/2010/main" val="222663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0150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descr="EducationPlanner.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41" y="480793"/>
            <a:ext cx="2844823" cy="10801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30829" y="2210743"/>
            <a:ext cx="9488816"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EducationPlanner.org</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4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What's Your Learning Style? The Results</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Adrian's scores:</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Auditory: 30%</a:t>
            </a:r>
            <a:endPar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Visual: 35%</a:t>
            </a:r>
            <a:endPar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Tactile: 35%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You are a </a:t>
            </a:r>
            <a:r>
              <a:rPr kumimoji="0" lang="en-GB"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Visual/Tactile</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learner! Check out the information below,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or </a:t>
            </a:r>
            <a:r>
              <a:rPr kumimoji="0" lang="en-GB" sz="24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a:rPr>
              <a:t>view all of the learning styles</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54750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examples</a:t>
            </a:r>
            <a:endParaRPr lang="en-GB" dirty="0"/>
          </a:p>
        </p:txBody>
      </p:sp>
      <p:sp>
        <p:nvSpPr>
          <p:cNvPr id="3" name="Content Placeholder 2"/>
          <p:cNvSpPr>
            <a:spLocks noGrp="1"/>
          </p:cNvSpPr>
          <p:nvPr>
            <p:ph idx="1"/>
          </p:nvPr>
        </p:nvSpPr>
        <p:spPr>
          <a:xfrm>
            <a:off x="196850" y="1058615"/>
            <a:ext cx="9753600" cy="5646985"/>
          </a:xfrm>
        </p:spPr>
        <p:txBody>
          <a:bodyPr/>
          <a:lstStyle/>
          <a:p>
            <a:pPr marL="0" indent="0">
              <a:buNone/>
            </a:pPr>
            <a:r>
              <a:rPr lang="en-GB" b="1" dirty="0" smtClean="0"/>
              <a:t>Visual</a:t>
            </a:r>
            <a:r>
              <a:rPr lang="en-GB" b="1" dirty="0"/>
              <a:t>, Aural, Read/Write, </a:t>
            </a:r>
            <a:r>
              <a:rPr lang="en-GB" b="1" dirty="0" err="1"/>
              <a:t>Kinesthetic</a:t>
            </a:r>
            <a:r>
              <a:rPr lang="en-GB" b="1" dirty="0"/>
              <a:t> (VARK)</a:t>
            </a:r>
          </a:p>
          <a:p>
            <a:pPr marL="0" indent="0">
              <a:buNone/>
            </a:pPr>
            <a:r>
              <a:rPr lang="en-GB" sz="2400" dirty="0">
                <a:hlinkClick r:id="rId3"/>
              </a:rPr>
              <a:t>http://vark-learn.com/</a:t>
            </a:r>
            <a:r>
              <a:rPr lang="en-GB" sz="2400" dirty="0"/>
              <a:t>  </a:t>
            </a:r>
          </a:p>
          <a:p>
            <a:pPr marL="0" indent="0">
              <a:buNone/>
            </a:pPr>
            <a:r>
              <a:rPr lang="en-GB" sz="2000" dirty="0">
                <a:hlinkClick r:id="rId4"/>
              </a:rPr>
              <a:t>http://www.vark-learn.com/english/page.asp?p=introduction</a:t>
            </a:r>
            <a:r>
              <a:rPr lang="en-GB" sz="2000" dirty="0"/>
              <a:t> </a:t>
            </a:r>
          </a:p>
          <a:p>
            <a:r>
              <a:rPr lang="en-GB" sz="2400" dirty="0" smtClean="0"/>
              <a:t>‘</a:t>
            </a:r>
            <a:r>
              <a:rPr lang="en-GB" sz="2400" dirty="0"/>
              <a:t>Based on your input you are a(n): auditory learner</a:t>
            </a:r>
            <a:r>
              <a:rPr lang="en-GB" sz="2400" dirty="0" smtClean="0"/>
              <a:t>.’</a:t>
            </a:r>
          </a:p>
          <a:p>
            <a:endParaRPr lang="en-GB" dirty="0"/>
          </a:p>
          <a:p>
            <a:pPr marL="0" indent="0">
              <a:buNone/>
            </a:pPr>
            <a:r>
              <a:rPr lang="en-GB" b="1" dirty="0" smtClean="0"/>
              <a:t>Experiential learning</a:t>
            </a:r>
          </a:p>
          <a:p>
            <a:pPr marL="0" indent="0">
              <a:buNone/>
            </a:pPr>
            <a:r>
              <a:rPr lang="en-GB" sz="2800" dirty="0" smtClean="0"/>
              <a:t>David Kolb, Peter Honey &amp; Alan Mumford</a:t>
            </a:r>
          </a:p>
          <a:p>
            <a:pPr marL="0" indent="0">
              <a:buNone/>
            </a:pPr>
            <a:r>
              <a:rPr lang="en-GB" sz="2400" dirty="0">
                <a:hlinkClick r:id="rId5"/>
              </a:rPr>
              <a:t>http://</a:t>
            </a:r>
            <a:r>
              <a:rPr lang="en-GB" sz="2400" dirty="0" smtClean="0">
                <a:hlinkClick r:id="rId5"/>
              </a:rPr>
              <a:t>www.businessballs.com/kolblearningstyles.htm</a:t>
            </a:r>
            <a:r>
              <a:rPr lang="en-GB" sz="2400" dirty="0" smtClean="0"/>
              <a:t> </a:t>
            </a:r>
          </a:p>
          <a:p>
            <a:pPr marL="0" indent="0">
              <a:buNone/>
            </a:pPr>
            <a:endParaRPr lang="en-GB" b="1" dirty="0" smtClean="0"/>
          </a:p>
          <a:p>
            <a:pPr marL="0" indent="0">
              <a:buNone/>
            </a:pPr>
            <a:r>
              <a:rPr lang="en-GB" b="1" dirty="0" smtClean="0"/>
              <a:t>Approaches to study</a:t>
            </a:r>
          </a:p>
          <a:p>
            <a:pPr marL="0" indent="0">
              <a:buNone/>
            </a:pPr>
            <a:r>
              <a:rPr lang="en-GB" sz="2800" dirty="0" smtClean="0"/>
              <a:t>Approaches and Study Skills Inventory for Students (ASSIST)</a:t>
            </a:r>
          </a:p>
          <a:p>
            <a:pPr marL="0" indent="0">
              <a:buNone/>
            </a:pPr>
            <a:r>
              <a:rPr lang="en-GB" sz="2400" dirty="0">
                <a:hlinkClick r:id="rId6"/>
              </a:rPr>
              <a:t>http://</a:t>
            </a:r>
            <a:r>
              <a:rPr lang="en-GB" sz="2400" dirty="0" smtClean="0">
                <a:hlinkClick r:id="rId6"/>
              </a:rPr>
              <a:t>www.etl.tla.ed.ac.uk/questionnaires/ASSIST.pdf</a:t>
            </a:r>
            <a:r>
              <a:rPr lang="en-GB" sz="2400" dirty="0" smtClean="0"/>
              <a:t> </a:t>
            </a:r>
            <a:endParaRPr lang="en-GB" sz="2400" dirty="0"/>
          </a:p>
        </p:txBody>
      </p:sp>
    </p:spTree>
    <p:extLst>
      <p:ext uri="{BB962C8B-B14F-4D97-AF65-F5344CB8AC3E}">
        <p14:creationId xmlns:p14="http://schemas.microsoft.com/office/powerpoint/2010/main" val="1056174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01181244">
  <a:themeElements>
    <a:clrScheme name="01181244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118124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0118124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18124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118124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18124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18124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18124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18124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18124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18124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18124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18124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18124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1181244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2A55E77A325A4A81C05BE05A25E248" ma:contentTypeVersion="0" ma:contentTypeDescription="Create a new document." ma:contentTypeScope="" ma:versionID="62936e0e9d4f51c1aa6b4c326150c33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D08DCA-2146-4433-9D49-0B0DB30DDCE3}">
  <ds:schemaRefs>
    <ds:schemaRef ds:uri="http://schemas.microsoft.com/sharepoint/v3/contenttype/forms"/>
  </ds:schemaRefs>
</ds:datastoreItem>
</file>

<file path=customXml/itemProps2.xml><?xml version="1.0" encoding="utf-8"?>
<ds:datastoreItem xmlns:ds="http://schemas.openxmlformats.org/officeDocument/2006/customXml" ds:itemID="{60E656CF-C8CF-49E4-9267-D07D6CDE7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16B383C-EE78-4A4F-8E42-442931A7A4CD}">
  <ds:schemaRefs>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01181244</Template>
  <TotalTime>8120</TotalTime>
  <Words>2740</Words>
  <Application>Microsoft Office PowerPoint</Application>
  <PresentationFormat>Custom</PresentationFormat>
  <Paragraphs>269</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01181244</vt:lpstr>
      <vt:lpstr>“Learning Styles”</vt:lpstr>
      <vt:lpstr>PowerPoint Presentation</vt:lpstr>
      <vt:lpstr>Why do we teach  the way we do?</vt:lpstr>
      <vt:lpstr>Why do we teach the way we do?</vt:lpstr>
      <vt:lpstr>BEME Collaboration</vt:lpstr>
      <vt:lpstr>Evidence and educational practice</vt:lpstr>
      <vt:lpstr>Learning styles</vt:lpstr>
      <vt:lpstr>PowerPoint Presentation</vt:lpstr>
      <vt:lpstr>Other examples</vt:lpstr>
      <vt:lpstr>PowerPoint Presentation</vt:lpstr>
      <vt:lpstr>PowerPoint Presentation</vt:lpstr>
      <vt:lpstr>Approaches to study</vt:lpstr>
      <vt:lpstr>What is a learning style?</vt:lpstr>
      <vt:lpstr>PowerPoint Presentation</vt:lpstr>
      <vt:lpstr>Steps, inferences and assumptions</vt:lpstr>
      <vt:lpstr>Should we be using learning styles?</vt:lpstr>
      <vt:lpstr>Critical issues</vt:lpstr>
      <vt:lpstr>PowerPoint Presentation</vt:lpstr>
      <vt:lpstr>PowerPoint Presentation</vt:lpstr>
      <vt:lpstr>PowerPoint Presentation</vt:lpstr>
      <vt:lpstr>PowerPoint Presentation</vt:lpstr>
      <vt:lpstr>PowerPoint Presentation</vt:lpstr>
      <vt:lpstr>$1000 challenge!</vt:lpstr>
      <vt:lpstr>PowerPoint Presentation</vt:lpstr>
      <vt:lpstr>What about ‘teaching styles’?</vt:lpstr>
      <vt:lpstr>‘Teaching style’ -- 36 instruments…</vt:lpstr>
      <vt:lpstr>Organisations using the TPI</vt:lpstr>
      <vt:lpstr>The ‘matching’ hypothesis</vt:lpstr>
      <vt:lpstr>Getting everything working together</vt:lpstr>
      <vt:lpstr>PowerPoint Presentation</vt:lpstr>
      <vt:lpstr>References and useful sources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such a thing as a teaching style? And does it matter?</dc:title>
  <dc:creator>User</dc:creator>
  <cp:lastModifiedBy>Adrian Stokes</cp:lastModifiedBy>
  <cp:revision>299</cp:revision>
  <cp:lastPrinted>1601-01-01T00:00:00Z</cp:lastPrinted>
  <dcterms:created xsi:type="dcterms:W3CDTF">2010-06-18T20:36:03Z</dcterms:created>
  <dcterms:modified xsi:type="dcterms:W3CDTF">2015-09-17T07:36:26Z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TC011812441033</vt:lpwstr>
  </property>
  <property fmtid="{D5CDD505-2E9C-101B-9397-08002B2CF9AE}" pid="3" name="ContentTypeId">
    <vt:lpwstr>0x010100F62A55E77A325A4A81C05BE05A25E248</vt:lpwstr>
  </property>
</Properties>
</file>